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6858000" cx="9144000"/>
  <p:notesSz cx="7102475" cy="93884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6" roundtripDataSignature="AMtx7mjz0zdf+rTZg2MH88BlUI7hc4um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" name="Google Shape;73;p1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7" name="Google Shape;237;p22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4" name="Google Shape;244;p23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23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24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0" name="Google Shape;260;p25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25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8" name="Google Shape;268;p26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26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5" name="Google Shape;275;p27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27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28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1" name="Google Shape;291;p29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29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8" name="Google Shape;298;p30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30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1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2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0" name="Google Shape;320;p33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33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7" name="Google Shape;327;p34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34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1" name="Google Shape;341;p36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36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9" name="Google Shape;349;p37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37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3" name="Google Shape;363;p39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39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0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7" name="Google Shape;377;p41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41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5" name="Google Shape;385;p42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42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2" name="Google Shape;392;p43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p43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4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0" name="Google Shape;400;p44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p44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8" name="Google Shape;408;p45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45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6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5" name="Google Shape;415;p46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p46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3" name="Google Shape;423;p47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47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8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0" name="Google Shape;430;p48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Google Shape;431;p48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9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8" name="Google Shape;438;p49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49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0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6" name="Google Shape;446;p50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Google Shape;447;p50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/>
        </p:nvSpPr>
        <p:spPr>
          <a:xfrm>
            <a:off x="4022725" y="8916987"/>
            <a:ext cx="30781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204912" y="70485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709612" y="4459287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2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4" name="Google Shape;54;p6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5" name="Google Shape;55;p6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6" name="Google Shape;56;p6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7" name="Google Shape;57;p61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2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2"/>
          <p:cNvSpPr txBox="1"/>
          <p:nvPr>
            <p:ph idx="1" type="body"/>
          </p:nvPr>
        </p:nvSpPr>
        <p:spPr>
          <a:xfrm>
            <a:off x="685800" y="1524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1" name="Google Shape;61;p62"/>
          <p:cNvSpPr txBox="1"/>
          <p:nvPr>
            <p:ph idx="2" type="body"/>
          </p:nvPr>
        </p:nvSpPr>
        <p:spPr>
          <a:xfrm>
            <a:off x="4648200" y="1524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2" name="Google Shape;62;p62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66" name="Google Shape;66;p63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9pPr>
          </a:lstStyle>
          <a:p/>
        </p:txBody>
      </p:sp>
      <p:sp>
        <p:nvSpPr>
          <p:cNvPr id="70" name="Google Shape;70;p64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3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1" type="body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53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4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4"/>
          <p:cNvSpPr txBox="1"/>
          <p:nvPr>
            <p:ph idx="1" type="body"/>
          </p:nvPr>
        </p:nvSpPr>
        <p:spPr>
          <a:xfrm>
            <a:off x="685800" y="15240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" name="Google Shape;23;p54"/>
          <p:cNvSpPr txBox="1"/>
          <p:nvPr>
            <p:ph idx="2" type="body"/>
          </p:nvPr>
        </p:nvSpPr>
        <p:spPr>
          <a:xfrm>
            <a:off x="685800" y="36576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5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5"/>
          <p:cNvSpPr txBox="1"/>
          <p:nvPr>
            <p:ph idx="1" type="body"/>
          </p:nvPr>
        </p:nvSpPr>
        <p:spPr>
          <a:xfrm>
            <a:off x="685800" y="15240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55"/>
          <p:cNvSpPr txBox="1"/>
          <p:nvPr>
            <p:ph idx="2" type="body"/>
          </p:nvPr>
        </p:nvSpPr>
        <p:spPr>
          <a:xfrm>
            <a:off x="685800" y="36576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6"/>
          <p:cNvSpPr txBox="1"/>
          <p:nvPr>
            <p:ph type="title"/>
          </p:nvPr>
        </p:nvSpPr>
        <p:spPr>
          <a:xfrm rot="5400000">
            <a:off x="4781550" y="1962150"/>
            <a:ext cx="5410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6"/>
          <p:cNvSpPr txBox="1"/>
          <p:nvPr>
            <p:ph idx="1" type="body"/>
          </p:nvPr>
        </p:nvSpPr>
        <p:spPr>
          <a:xfrm rot="5400000">
            <a:off x="819150" y="95250"/>
            <a:ext cx="5410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56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7"/>
          <p:cNvSpPr txBox="1"/>
          <p:nvPr>
            <p:ph idx="1" type="body"/>
          </p:nvPr>
        </p:nvSpPr>
        <p:spPr>
          <a:xfrm rot="5400000">
            <a:off x="2514600" y="-3048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7" name="Google Shape;37;p57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5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2" name="Google Shape;42;p58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6" name="Google Shape;46;p5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7" name="Google Shape;47;p59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0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0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1"/>
          <p:cNvSpPr txBox="1"/>
          <p:nvPr>
            <p:ph idx="1" type="body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1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1"/>
          <p:cNvSpPr txBox="1"/>
          <p:nvPr/>
        </p:nvSpPr>
        <p:spPr>
          <a:xfrm>
            <a:off x="7543800" y="6248400"/>
            <a:ext cx="914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pic>
        <p:nvPicPr>
          <p:cNvPr descr="slideBackground" id="78" name="Google Shape;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"/>
          <p:cNvSpPr txBox="1"/>
          <p:nvPr>
            <p:ph idx="4294967295" type="ctrTitle"/>
          </p:nvPr>
        </p:nvSpPr>
        <p:spPr>
          <a:xfrm>
            <a:off x="609600" y="1447800"/>
            <a:ext cx="80010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Systems: </a:t>
            </a:r>
            <a:b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Design, Implementation, and Management</a:t>
            </a:r>
            <a:b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Ninth Edition</a:t>
            </a:r>
            <a:endParaRPr/>
          </a:p>
        </p:txBody>
      </p:sp>
      <p:sp>
        <p:nvSpPr>
          <p:cNvPr id="80" name="Google Shape;80;p1"/>
          <p:cNvSpPr txBox="1"/>
          <p:nvPr>
            <p:ph idx="4294967295" type="subTitle"/>
          </p:nvPr>
        </p:nvSpPr>
        <p:spPr>
          <a:xfrm>
            <a:off x="828675" y="4087812"/>
            <a:ext cx="7629525" cy="1550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1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Bölüm 2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1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 Modelleri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İş Kurallarını Veri Model Bileşenlerine Çevirme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685800" y="1828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Genellikle isimler, varlıklara karşılık gelir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Fiiller, varlıklar arasındaki ilişkilere karşılık gelir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İlişkiler iki yönlüdür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İlişki türünü belirlemek için iki soru: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 A varlığına karşılık kaç tane B vardır?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 B varlığına karşılık kaç tane A vardır?</a:t>
            </a:r>
            <a:endParaRPr/>
          </a:p>
        </p:txBody>
      </p:sp>
      <p:sp>
        <p:nvSpPr>
          <p:cNvPr id="149" name="Google Shape;149;p10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İsimlendirme Kuralları</a:t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304800" y="1524000"/>
            <a:ext cx="853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İsimlendirme veri modeli bileşenleri için iş kurallarının dönüştürülmesi sırasında ortaya çıkar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İsimler nesneyi diğer nesnelerden ayırt edilebilir ve eşsiz olmalıdır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İsimler bir de çevredeki nesnelerin tanımlayıcısı olmalı ve kullanıcılara yakın olmalıdır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Doğru isimlendirme: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Kullanıcılar arasında iletişimi kolaylaştırır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Kendi belgelerini geliştirir</a:t>
            </a:r>
            <a:endParaRPr/>
          </a:p>
        </p:txBody>
      </p:sp>
      <p:sp>
        <p:nvSpPr>
          <p:cNvPr id="156" name="Google Shape;156;p11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 Modellerinin Evrimi</a:t>
            </a:r>
            <a:endParaRPr/>
          </a:p>
        </p:txBody>
      </p:sp>
      <p:sp>
        <p:nvSpPr>
          <p:cNvPr id="162" name="Google Shape;162;p12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pic>
        <p:nvPicPr>
          <p:cNvPr descr="Tbl02-01.bmp"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311275"/>
            <a:ext cx="7588250" cy="44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228600" y="2286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Hiyerarşik Model</a:t>
            </a:r>
            <a:b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(The Hierarchical Model)</a:t>
            </a:r>
            <a:endParaRPr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Hiyerarşik model üretim projeleri için büyük miktarlardaki verileri yönetmek amacıyla 1960’larda geliştirildi.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Temel mantıksal yapı aşağı doğru genişleyen bir ağaç tarafından gösterilir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Hiyerarşik yapı seviyeler veya bölümleri içerir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 kayıt tipine benzeyen bölüm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Bölümler arasında bire çoklu ilişkilerin kümesi</a:t>
            </a:r>
            <a:endParaRPr/>
          </a:p>
        </p:txBody>
      </p:sp>
      <p:sp>
        <p:nvSpPr>
          <p:cNvPr id="171" name="Google Shape;171;p13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Ağ Modeli (The Network Model)</a:t>
            </a:r>
            <a:endParaRPr/>
          </a:p>
        </p:txBody>
      </p:sp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Ağ modeli karmaşık veri ilişkilerini hiyerarşik modelden daha verimli bir şekilde göstermek için oluşturulmuştur.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Veritabanı performansını geliştirir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 veritabanı standardı uygular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Hiyerarşik modele benzer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Bununla birlikte kayıt birden fazla üst öğeye (parent) sahip olabilir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186" name="Google Shape;186;p15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Ağ Modeli (Devam)</a:t>
            </a:r>
            <a:endParaRPr/>
          </a:p>
        </p:txBody>
      </p:sp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457200" y="1524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1:M (bire-çok) ilişkilerde kayıtların toplanması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İki kayıt türünün birleşiminden oluşan küme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Sahibi (Owner)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Hiyerarşik modelin üst öğeye (parent) eşdeğerdir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Üyesi (Member)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Hiyerarşik modelin çocuğuna (child) eşdeğerdir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Ağ Modeli (Devam)</a:t>
            </a:r>
            <a:endParaRPr/>
          </a:p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Bugün hâlâ kullanılan kavramlar: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Şema (Schema)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Veritabanı yöneticisi tarafından görüntülendiği şekilde tüm veritabanının kavramsal organizasyonu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 şema (Subschema)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Uygulama programları tarafından “görülen” veritabanı kısmı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Ağ Modeli (Devam)</a:t>
            </a:r>
            <a:endParaRPr/>
          </a:p>
        </p:txBody>
      </p:sp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228600" y="1524000"/>
            <a:ext cx="8382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Bugün hâlâ kullanılan kavramlar: (Devam)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 yönetim dili (Data management language-DML)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Verilerin yönetilebilecek olduğu çevreyi tanımlar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 tanımlama dili (Data definition language-DDL)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Şema bileşenlerini tanımlaması için yöneticiye imkan verir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Ağ Modeli (Devam)</a:t>
            </a:r>
            <a:endParaRPr/>
          </a:p>
        </p:txBody>
      </p:sp>
      <p:sp>
        <p:nvSpPr>
          <p:cNvPr id="210" name="Google Shape;210;p18"/>
          <p:cNvSpPr txBox="1"/>
          <p:nvPr>
            <p:ph idx="1" type="body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Ağ modelinin dezavantajları: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Hantal (ağır)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Anlık sorgu (ad hoc query) kabiliyetinin olmaması raporlar için kod üretmek amacındaki programcılar üzerine yük bindirdi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Veritabanındaki yapısal değişim tüm uygulama programlarında büyük hasar oluşturabilir</a:t>
            </a: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685800" y="2286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İlişkisel Model (The Relational Model )</a:t>
            </a:r>
            <a:endParaRPr/>
          </a:p>
        </p:txBody>
      </p:sp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685800" y="15240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E.F. Codd (IBM) tarafından 1970’de geliştirildi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Tablo (ilişkiler)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Satır / sütun kesişimlerinden oluşan matris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 İlişkideki her satır bir tuple olarak adlandırılır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1970’de ilişkisel modellerin kullanışsız olduğu düşünülürdü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bilgisayar işletim yükü pahasına kavramsal olarak basitti</a:t>
            </a: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Amaçlar</a:t>
            </a:r>
            <a:endParaRPr/>
          </a:p>
        </p:txBody>
      </p:sp>
      <p:sp>
        <p:nvSpPr>
          <p:cNvPr id="87" name="Google Shape;87;p2"/>
          <p:cNvSpPr txBox="1"/>
          <p:nvPr>
            <p:ph idx="1" type="body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 bölümde şunları öğreneceksiniz: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 modellerinin neden önemli olduğu ve veri modellemesi hakkında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Temel veri modelleme yapı taşları hakkında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İş kuralları nelerdir ve veritabanı tasarımını nasıl etkilerler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Başlıca veri modelleri nasıl gelişti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 modelleri soyutlama seviyesine göre nasıl sınıflandırılmış olabilir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İlişkisel Model (Devam)</a:t>
            </a:r>
            <a:endParaRPr/>
          </a:p>
        </p:txBody>
      </p:sp>
      <p:sp>
        <p:nvSpPr>
          <p:cNvPr id="226" name="Google Shape;226;p20"/>
          <p:cNvSpPr txBox="1"/>
          <p:nvPr>
            <p:ph idx="1" type="body"/>
          </p:nvPr>
        </p:nvSpPr>
        <p:spPr>
          <a:xfrm>
            <a:off x="457200" y="1524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İlişkisel veri yönetim sistemi (Relational data management system-RDBMS)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Hiyerarşik model tarafından sağlanan aynı fonksiyonları icra eder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Kullanıcıdan karmaşıklığı gizler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İlişkisel diyagram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Varlıkların, niteliklerin ve ilişkilerin gösterimi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İlişkisel tablo ilişkili varlıkların topluluğunu depolar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pic>
        <p:nvPicPr>
          <p:cNvPr descr="Fig02-01.bmp" id="234" name="Google Shape;2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14400"/>
            <a:ext cx="8750300" cy="44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pic>
        <p:nvPicPr>
          <p:cNvPr descr="Fig02-02.bmp" id="241" name="Google Shape;2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838200"/>
            <a:ext cx="5106987" cy="49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248" name="Google Shape;248;p23"/>
          <p:cNvSpPr txBox="1"/>
          <p:nvPr>
            <p:ph type="title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İlişkisel Model (Devam)</a:t>
            </a:r>
            <a:endParaRPr/>
          </a:p>
        </p:txBody>
      </p:sp>
      <p:sp>
        <p:nvSpPr>
          <p:cNvPr id="249" name="Google Shape;249;p23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tabanlı ilişkisel veri tabanı uygulaması üç bölüm içerir: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Kullanıcı ara yüzü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Veriler ile etkileşimde bulunması için son kullanıcıya olanak tanır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Veritabanında depolanan tablolar kümesi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 bir tablo diğerinden bağımsızdır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Farklı tablolardaki satırlar ortak niteliklerdeki ortak değerler temel alınarak ilişkilendirilir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“motoru” (engine)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Tüm sorguları çalıştırır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>
            <p:ph type="title"/>
          </p:nvPr>
        </p:nvSpPr>
        <p:spPr>
          <a:xfrm>
            <a:off x="685800" y="76200"/>
            <a:ext cx="7772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Varlık Bağıntı Modeli </a:t>
            </a:r>
            <a:b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(The Entity Relationship Model)</a:t>
            </a:r>
            <a:endParaRPr/>
          </a:p>
        </p:txBody>
      </p:sp>
      <p:sp>
        <p:nvSpPr>
          <p:cNvPr id="256" name="Google Shape;256;p24"/>
          <p:cNvSpPr txBox="1"/>
          <p:nvPr>
            <p:ph idx="1" type="body"/>
          </p:nvPr>
        </p:nvSpPr>
        <p:spPr>
          <a:xfrm>
            <a:off x="304800" y="1524000"/>
            <a:ext cx="8458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 modelleme için yaygın olarak kabul edilen standart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Chen tarafından 1976’da tanıtıldı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Varlıkların grafiksel gösterimi ve bir veritabanı yapısındaki ilişkileri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Varlık bağıntı diyagramı (Entity relationship diagram-ERD)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Veritabanı bileşenlerini modellemek için grafik gösterimlerini kullanır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Varlık bir ilişkisel tabloya eşlenir</a:t>
            </a:r>
            <a:endParaRPr/>
          </a:p>
          <a:p>
            <a:pPr indent="-19685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Varlık Bağıntı Modeli (Devam)</a:t>
            </a:r>
            <a:endParaRPr/>
          </a:p>
        </p:txBody>
      </p:sp>
      <p:sp>
        <p:nvSpPr>
          <p:cNvPr id="264" name="Google Shape;264;p25"/>
          <p:cNvSpPr txBox="1"/>
          <p:nvPr>
            <p:ph idx="1" type="body"/>
          </p:nvPr>
        </p:nvSpPr>
        <p:spPr>
          <a:xfrm>
            <a:off x="685800" y="1524000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Varlık örneği (ya da oluşumu) tablodaki satırdır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Varlık kümesi benzer varlıklar topluluğudur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Bağlantısallık ilişkilerin türünü sınıflandırır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İlişkiler Chen gösterimi kullanılarak ifade edilir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İlişkiler bir eşkenar dörtgen ile gösterilir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İlişki ismi eşkenar dörtgen içerisine yazılmıştır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 kitapta tasarım standardı olarak Crow’s Foot (Kaz Ayağı) gösterimi kullanılmıştır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pic>
        <p:nvPicPr>
          <p:cNvPr descr="Fig02-03.bmp" id="272" name="Google Shape;2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09600"/>
            <a:ext cx="8156575" cy="545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Nesne Yönelimli Model</a:t>
            </a:r>
            <a:b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(The Object Oriented--OO Model)</a:t>
            </a:r>
            <a:endParaRPr/>
          </a:p>
        </p:txBody>
      </p:sp>
      <p:sp>
        <p:nvSpPr>
          <p:cNvPr id="279" name="Google Shape;279;p27"/>
          <p:cNvSpPr txBox="1"/>
          <p:nvPr>
            <p:ph idx="1" type="body"/>
          </p:nvPr>
        </p:nvSpPr>
        <p:spPr>
          <a:xfrm>
            <a:off x="304800" y="12192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Veriler ve ilişkiler bir nesne olarak bilinen tek bir yapıda tutulur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OODM, (nesne tabanlı veri modeli-object oriented data model) OODBMS (Nesne Yönelimli Veritabanı Yönetim Sistemi-Object Oriented Database Management System) için temel oluşturur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Anlamsal veri modeli (Semantic data model)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 nesne: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İşlemleri içerir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Kendine yeter mi: bağımsız yapılar için temel bir yapı taşıdır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 gerçek hayattaki bir varlığın soyutlaması mıdır</a:t>
            </a:r>
            <a:endParaRPr/>
          </a:p>
        </p:txBody>
      </p:sp>
      <p:sp>
        <p:nvSpPr>
          <p:cNvPr id="280" name="Google Shape;280;p27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Nesne Yönelimli Model (Devam)</a:t>
            </a:r>
            <a:endParaRPr/>
          </a:p>
        </p:txBody>
      </p:sp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228600" y="15240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Nitelikler bir nesnenin özelliklerini tanımlar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Benzer özellikleri paylaşan nesneler sınıflarda gruplandırılır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Sınıflar bir sınıf hiyerarşisi içerisinde düzenlenir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Kalıtım (inheritance): nesne üst öğe (parent) sınıf yöntemlerini ve özelliklerini miras alır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UML (Unified Modeling Language-Birleştirilmiş Modelleme Dili), şemaları ve sembolleri tanımlayan OO kavramları üzerine temellenmiştir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 sistemi grafik olarak modellemek için kullanılır</a:t>
            </a:r>
            <a:endParaRPr/>
          </a:p>
        </p:txBody>
      </p:sp>
      <p:sp>
        <p:nvSpPr>
          <p:cNvPr id="288" name="Google Shape;288;p28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pic>
        <p:nvPicPr>
          <p:cNvPr descr="Fig02-04.bmp" id="295" name="Google Shape;2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435100"/>
            <a:ext cx="8229600" cy="38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Tanıtım</a:t>
            </a:r>
            <a:endParaRPr/>
          </a:p>
        </p:txBody>
      </p:sp>
      <p:sp>
        <p:nvSpPr>
          <p:cNvPr id="94" name="Google Shape;94;p3"/>
          <p:cNvSpPr txBox="1"/>
          <p:nvPr>
            <p:ph idx="1" type="body"/>
          </p:nvPr>
        </p:nvSpPr>
        <p:spPr>
          <a:xfrm>
            <a:off x="304800" y="1524000"/>
            <a:ext cx="8382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Tasarımcılar, programcılar ve son kullanıcılar verileri farklı şekilde görürler.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Tasarıma liderlik eden aynı verinin farklı görünüşleri kuruluşun işlerini etkilemez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 modelleme, veritabanı tasarımının karmaşıklığını azaltır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 soyutlamanın çeşitli dereceleri aynı verinin değişen görünümlerini bağdaştırmaya yardımcı olur</a:t>
            </a:r>
            <a:endParaRPr/>
          </a:p>
        </p:txBody>
      </p:sp>
      <p:sp>
        <p:nvSpPr>
          <p:cNvPr id="95" name="Google Shape;95;p3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Yeni Veri Modelleri: Nesne/İlişkisel (Object/Relational) ve XML</a:t>
            </a:r>
            <a:endParaRPr/>
          </a:p>
        </p:txBody>
      </p:sp>
      <p:sp>
        <p:nvSpPr>
          <p:cNvPr id="302" name="Google Shape;302;p30"/>
          <p:cNvSpPr txBox="1"/>
          <p:nvPr>
            <p:ph idx="1" type="body"/>
          </p:nvPr>
        </p:nvSpPr>
        <p:spPr>
          <a:xfrm>
            <a:off x="228600" y="1524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Genişletilmiş ilişkisel veri modeli (Extended relational data model-ERDM)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Anlamsal (semantik) veri modeli uygulamaların artan karmaşıklığına yanıt vermek için geliştirildi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 modelinin en iyi özelliklerinin bir çoğunu içerir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Çoğu kez bir nesne / ilişkisel veritabanı yönetim sistemi (object/relational database management system-O/RDBMS) olarak tanımlanır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Öncelikle iş uygulamalarına yöneliktir</a:t>
            </a:r>
            <a:endParaRPr/>
          </a:p>
        </p:txBody>
      </p:sp>
      <p:sp>
        <p:nvSpPr>
          <p:cNvPr id="303" name="Google Shape;303;p30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Yeni Veri Modelleri:</a:t>
            </a:r>
            <a:b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Nesne/İlişkisel ve XML (Devam)</a:t>
            </a:r>
            <a:endParaRPr/>
          </a:p>
        </p:txBody>
      </p:sp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İnternet devrimi kritik iş bilgi alışverişinde bulunma potansiyeli oluşturdu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 ortamda, Genişletilebilir İşaretleme Dili (Extensible Markup Language-XML) fiili standart olarak ortaya çıktı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Şu andaki veritabanları XML’yi destekler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XML: sistemler ve internet hizmetleri arasında veri değişimi için standart protokol</a:t>
            </a:r>
            <a:endParaRPr/>
          </a:p>
          <a:p>
            <a:pPr indent="-1778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 Modellerinin Geleceği</a:t>
            </a:r>
            <a:endParaRPr/>
          </a:p>
        </p:txBody>
      </p:sp>
      <p:sp>
        <p:nvSpPr>
          <p:cNvPr id="316" name="Google Shape;316;p32"/>
          <p:cNvSpPr txBox="1"/>
          <p:nvPr>
            <p:ph idx="1" type="body"/>
          </p:nvPr>
        </p:nvSpPr>
        <p:spPr>
          <a:xfrm>
            <a:off x="304800" y="1143000"/>
            <a:ext cx="8077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Hibrid VTYS’ler (Database Management System-Veritabanı Yönetim Sistemleri)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İlişkisel modelin avantajlarını kaybetmez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Esas verinin nesne yönelimli görünümünü sağlar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veri hizmetleri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Pahalı donanım, yazılım ve personel maliyetlerine maruz kalmaksızın verileri uzaktan saklar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Şirketler bir “kullandıkça öde” sistemi üzerinde işlem yaparlar</a:t>
            </a:r>
            <a:endParaRPr/>
          </a:p>
        </p:txBody>
      </p:sp>
      <p:sp>
        <p:nvSpPr>
          <p:cNvPr id="317" name="Google Shape;317;p32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pic>
        <p:nvPicPr>
          <p:cNvPr descr="Fig02-05.bmp" id="324" name="Google Shape;32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609600"/>
            <a:ext cx="7772400" cy="54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 Modelleri: Bir Özet</a:t>
            </a:r>
            <a:endParaRPr/>
          </a:p>
        </p:txBody>
      </p:sp>
      <p:sp>
        <p:nvSpPr>
          <p:cNvPr id="331" name="Google Shape;331;p34"/>
          <p:cNvSpPr txBox="1"/>
          <p:nvPr>
            <p:ph idx="1" type="body"/>
          </p:nvPr>
        </p:nvSpPr>
        <p:spPr>
          <a:xfrm>
            <a:off x="685800" y="1524000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Ortak özellikler: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Anlam bütünlüğü ile kavramsal basitlik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Gerçek hayatı mümkün oldukça yakın gösterir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Gerçek hayat dönüşümleri tutarlılık ve bütünlük özelliklerine uymalıdır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 yeni veri modeli önceki modellerin eksikliklerinden yararlandı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Bazı modeller bazı görevler için daha uygundur</a:t>
            </a:r>
            <a:endParaRPr/>
          </a:p>
        </p:txBody>
      </p:sp>
      <p:sp>
        <p:nvSpPr>
          <p:cNvPr id="332" name="Google Shape;332;p34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pic>
        <p:nvPicPr>
          <p:cNvPr descr="Tbl02-02.bmp" id="338" name="Google Shape;33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828800"/>
            <a:ext cx="8064500" cy="302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 Soyutlama Dereceleri</a:t>
            </a:r>
            <a:endParaRPr/>
          </a:p>
        </p:txBody>
      </p:sp>
      <p:sp>
        <p:nvSpPr>
          <p:cNvPr id="345" name="Google Shape;345;p36"/>
          <p:cNvSpPr txBox="1"/>
          <p:nvPr>
            <p:ph idx="1" type="body"/>
          </p:nvPr>
        </p:nvSpPr>
        <p:spPr>
          <a:xfrm>
            <a:off x="457200" y="1524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Veritabanı tasarımcısı soyutlanmış görüntü ile başlar, daha sonra detayları ekler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ANSI Standarları Planlama ve Gereklilikler Komitesi (ANSI Standards Planning and Requirements Committee-SPARC)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 soyutlama dereceleri üzerine temellenmiş bir veri modelleme çerçevesi tanımlandı (1970’lerde)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Harici (External)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Kavramsal (Conceptual)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Dahili (Internal)</a:t>
            </a:r>
            <a:endParaRPr/>
          </a:p>
        </p:txBody>
      </p:sp>
      <p:sp>
        <p:nvSpPr>
          <p:cNvPr id="346" name="Google Shape;346;p36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Harici Model (The External Model)</a:t>
            </a:r>
            <a:endParaRPr/>
          </a:p>
        </p:txBody>
      </p:sp>
      <p:sp>
        <p:nvSpPr>
          <p:cNvPr id="353" name="Google Shape;353;p37"/>
          <p:cNvSpPr txBox="1"/>
          <p:nvPr>
            <p:ph idx="1" type="body"/>
          </p:nvPr>
        </p:nvSpPr>
        <p:spPr>
          <a:xfrm>
            <a:off x="381000" y="1524000"/>
            <a:ext cx="830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kullanıcıların veri ortamlarına bakışları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 (varlık bağıntı) şemaları harici görünümleri temsil eder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Harici şema: bir harici görünümün belli gösterimi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Varlıklar (Entities)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İlişkiler (Relationships)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Süreçler (Processes)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Kısıtlamalar (Constraints)</a:t>
            </a:r>
            <a:endParaRPr/>
          </a:p>
        </p:txBody>
      </p:sp>
      <p:sp>
        <p:nvSpPr>
          <p:cNvPr id="354" name="Google Shape;354;p37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pic>
        <p:nvPicPr>
          <p:cNvPr descr="Fig02-06.bmp" id="360" name="Google Shape;36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561975"/>
            <a:ext cx="8001000" cy="55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Harici Model (Devam)</a:t>
            </a:r>
            <a:endParaRPr/>
          </a:p>
        </p:txBody>
      </p:sp>
      <p:sp>
        <p:nvSpPr>
          <p:cNvPr id="367" name="Google Shape;367;p39"/>
          <p:cNvSpPr txBox="1"/>
          <p:nvPr>
            <p:ph idx="1" type="body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 iş biriminin işlemlerini desteklemek için gerekli olan belirli verileri tanımlamak kolaydır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 yeterliliği hakkında geri bildirim sağlayarak tasarımcının işini kolaylaştırır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Veritabanı tasarımında güvenlik kısıtlamalarını temin eder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Uygulama programının geliştirilmesini kolaylaştırır</a:t>
            </a:r>
            <a:endParaRPr/>
          </a:p>
        </p:txBody>
      </p:sp>
      <p:sp>
        <p:nvSpPr>
          <p:cNvPr id="368" name="Google Shape;368;p39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 Modelleme ve Veri Modelleri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457200" y="15240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 modelleri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Gerçek hayattaki veri yapılarının karmaşıklığının göreceli olarak basit gösterimleri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Genellikle grafiksel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Model: gerçek hayatın nesne veya olayının bir soyutlamasıdır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Gerçek hayat ortamının karmaşıklıklarını anlamada faydalıdır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 modelleme tekrarlamalı (iterative) ve aşamalıdır (progressive)</a:t>
            </a:r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pic>
        <p:nvPicPr>
          <p:cNvPr descr="Fig02-07.bmp" id="374" name="Google Shape;3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08050"/>
            <a:ext cx="8302625" cy="48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Kavramsal Model </a:t>
            </a:r>
            <a:b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(The Conceptual Model)</a:t>
            </a:r>
            <a:endParaRPr/>
          </a:p>
        </p:txBody>
      </p:sp>
      <p:sp>
        <p:nvSpPr>
          <p:cNvPr id="381" name="Google Shape;381;p41"/>
          <p:cNvSpPr txBox="1"/>
          <p:nvPr>
            <p:ph idx="1" type="body"/>
          </p:nvPr>
        </p:nvSpPr>
        <p:spPr>
          <a:xfrm>
            <a:off x="304800" y="15240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Tüm veritabanının küresel görünümünü gösterir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Tüm harici görünümler tek küresel görünüme entegredir: kavramsal şema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 (Varlık Bağıntı) modeli en yaygın kullanılır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ERD (Varlık Bağıntı Şeması) grafiksel olarak kavramsal şemayı gösterir</a:t>
            </a:r>
            <a:endParaRPr/>
          </a:p>
        </p:txBody>
      </p:sp>
      <p:sp>
        <p:nvSpPr>
          <p:cNvPr id="382" name="Google Shape;382;p41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pic>
        <p:nvPicPr>
          <p:cNvPr descr="Fig02-08.bmp" id="389" name="Google Shape;38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9900" y="457200"/>
            <a:ext cx="5422900" cy="5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Kavramsal Model (Devam)</a:t>
            </a:r>
            <a:endParaRPr/>
          </a:p>
        </p:txBody>
      </p:sp>
      <p:sp>
        <p:nvSpPr>
          <p:cNvPr id="396" name="Google Shape;396;p43"/>
          <p:cNvSpPr txBox="1"/>
          <p:nvPr>
            <p:ph idx="1" type="body"/>
          </p:nvPr>
        </p:nvSpPr>
        <p:spPr>
          <a:xfrm>
            <a:off x="304800" y="1371600"/>
            <a:ext cx="8458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 ortamının göreceli olarak kolay anlaşılır bir makro seviyede görünümünü sağlar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Hem yazılımdan, hem de donanımdan bağımsız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 uygulamak için kullanılan VTYS (Veritabanı Yönetim Sistemi) yazılımına bağlı değildir.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 uygulanmasında kullanılan donanıma bağlı değildir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Donanım ya da yazılımdaki değişiklikler kavramsal seviyedeki veritabanı tasarımını etkilemez</a:t>
            </a:r>
            <a:endParaRPr/>
          </a:p>
        </p:txBody>
      </p:sp>
      <p:sp>
        <p:nvSpPr>
          <p:cNvPr id="397" name="Google Shape;397;p43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Dahili Model (The Internal Model)</a:t>
            </a:r>
            <a:endParaRPr/>
          </a:p>
        </p:txBody>
      </p:sp>
      <p:sp>
        <p:nvSpPr>
          <p:cNvPr id="404" name="Google Shape;404;p44"/>
          <p:cNvSpPr txBox="1"/>
          <p:nvPr>
            <p:ph idx="1" type="body"/>
          </p:nvPr>
        </p:nvSpPr>
        <p:spPr>
          <a:xfrm>
            <a:off x="304800" y="990600"/>
            <a:ext cx="853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VTYS (Veritabanı Yönetim Sistemi) tarafından “görülen” veritabanının gösterilmesidir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Kavramsal modeli VTYS’e eşleştirir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Dahili şema bir dahili modelin belli bir gösterimini betimler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Belli bir veritabanı yazılımına bağlıdır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VTYS yazılımındaki değişiklik dahili modelin değişmiş olmasını gerektirir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Mantıksal bağımsızlık (logical independence): kavramsal model etkilenmeden dahili model değişir</a:t>
            </a:r>
            <a:endParaRPr/>
          </a:p>
        </p:txBody>
      </p:sp>
      <p:sp>
        <p:nvSpPr>
          <p:cNvPr id="405" name="Google Shape;405;p44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pic>
        <p:nvPicPr>
          <p:cNvPr descr="Fig02-09.bmp" id="412" name="Google Shape;41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801687"/>
            <a:ext cx="8156575" cy="529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6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Fiziksel Model (The Physical Model)</a:t>
            </a:r>
            <a:endParaRPr/>
          </a:p>
        </p:txBody>
      </p:sp>
      <p:sp>
        <p:nvSpPr>
          <p:cNvPr id="419" name="Google Shape;419;p46"/>
          <p:cNvSpPr txBox="1"/>
          <p:nvPr>
            <p:ph idx="1" type="body"/>
          </p:nvPr>
        </p:nvSpPr>
        <p:spPr>
          <a:xfrm>
            <a:off x="304800" y="1524000"/>
            <a:ext cx="8458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düşük soyutlama seviyesinde çalışır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Verilerin diskler ve kasetler gibi depolama ortamlarına kaydedilme şeklini tanımlar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 erişim yöntemleri ve fiziksel depolamanın tanımı gerekir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İlişkisel model mantıksal seviyede amaçlanır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Fiziksel seviye ayrıntıları gerekmez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Fiziksel bağımsızlık (physical independence): fiziksel modeldeki değişiklikler dahili modeli etkilemez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6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7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pic>
        <p:nvPicPr>
          <p:cNvPr descr="Tbl02-03.bmp" id="427" name="Google Shape;42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09800"/>
            <a:ext cx="83820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8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Özet</a:t>
            </a:r>
            <a:endParaRPr/>
          </a:p>
        </p:txBody>
      </p:sp>
      <p:sp>
        <p:nvSpPr>
          <p:cNvPr id="434" name="Google Shape;434;p48"/>
          <p:cNvSpPr txBox="1"/>
          <p:nvPr>
            <p:ph idx="1" type="body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 veri modeli karmaşık bir gerçek hata veri ortamının soyutlamasıdır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Temel veri modelleme bileşenleri: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Varlıklar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Nitelikler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İlişkiler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Kısıtlamalar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İş kuralları temel modelleme bileşenlerini belirler ve tanımlar</a:t>
            </a:r>
            <a:endParaRPr/>
          </a:p>
        </p:txBody>
      </p:sp>
      <p:sp>
        <p:nvSpPr>
          <p:cNvPr id="435" name="Google Shape;435;p48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Özet (Devam)</a:t>
            </a:r>
            <a:endParaRPr/>
          </a:p>
        </p:txBody>
      </p:sp>
      <p:sp>
        <p:nvSpPr>
          <p:cNvPr id="442" name="Google Shape;442;p49"/>
          <p:cNvSpPr txBox="1"/>
          <p:nvPr>
            <p:ph idx="1" type="body"/>
          </p:nvPr>
        </p:nvSpPr>
        <p:spPr>
          <a:xfrm>
            <a:off x="228600" y="152400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Hiyerarşik model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Bire-çok küme (1:M) ilişkileri bir üst öğe ile bunun çocuklarının bölümleri arasındadır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Ağ veri modeli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Kayıt tipleri arasında 1:M ilişkileri göstermek için kümeleri kullanır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İlişkisel model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Şu andaki veritabanı uygulama standardı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 (varlık bağıntı) modeli veri modelleme için bir araçtır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İlişkisel modeli tamamlayıcıları</a:t>
            </a:r>
            <a:endParaRPr/>
          </a:p>
        </p:txBody>
      </p:sp>
      <p:sp>
        <p:nvSpPr>
          <p:cNvPr id="443" name="Google Shape;443;p49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 Modellerinin Önemi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Tasarımcı, uygulama programcısı ile son kullanıcı arasındaki etkileşimi kolaylaştırmak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kullanıcılar veri için farklı görüşlere ve ihtiyaçlara sahiptir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 modeli çeşitli kullanıcılar için verileri düzenler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 modeli bir soyutlamadır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 modeli dışında gerekli veri çizilemez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 txBox="1"/>
          <p:nvPr>
            <p:ph type="title"/>
          </p:nvPr>
        </p:nvSpPr>
        <p:spPr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Özet (Devam)</a:t>
            </a:r>
            <a:endParaRPr/>
          </a:p>
        </p:txBody>
      </p:sp>
      <p:sp>
        <p:nvSpPr>
          <p:cNvPr id="450" name="Google Shape;450;p50"/>
          <p:cNvSpPr txBox="1"/>
          <p:nvPr>
            <p:ph idx="1" type="body"/>
          </p:nvPr>
        </p:nvSpPr>
        <p:spPr>
          <a:xfrm>
            <a:off x="381000" y="10668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Nesne yönelimli veri modeli: nesne, temel modelleme yapısıdır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İlişkisel model nesneye dayalı uzantıları benimser: genişletilmiş ilişkisel veri modeli (extended relational data model-ERDM)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UML kullanılarak tanımlanan OO veri modelleri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 modelleme ihtiyaçları soyutlama seviyeleri ve farklı veri görünümlerinin bir fonksiyonudur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Üç soyutlama seviyesi: harici, kavramsal, dahili (external, conceptual, internal)</a:t>
            </a:r>
            <a:endParaRPr/>
          </a:p>
        </p:txBody>
      </p:sp>
      <p:sp>
        <p:nvSpPr>
          <p:cNvPr id="451" name="Google Shape;451;p50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 Modeli Temel Yapı Taşları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228600" y="15240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Varlık (Entity): hakkında veri biriktirilmiş ve depolanmış olan herhangi bir şey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Nitelik (Attribute): bir varlığın bir özelliği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İlişki (Relationship): varlıklar arasında bir ilişki tanımlar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Bire çok (1:M) ilişki (One-to-many)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Çoka çok (M:N or M:M) ilişki (Many-to-many)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Bire bir (1:1) ilişki (One-to-one)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Kısıt (Constraint): veri üzerine konulmuş bir sınırlama</a:t>
            </a:r>
            <a:endParaRPr/>
          </a:p>
        </p:txBody>
      </p:sp>
      <p:sp>
        <p:nvSpPr>
          <p:cNvPr id="118" name="Google Shape;118;p6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İş Kuralları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Belirli bir kuruluş ile ilgili politikaların, prensipler veya prosedürlerin tanımlanmaları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Bilgi üretmek için verileri depolayan ve kullanan herhangi bir kuruluşun uygulanacağı yer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 kuruluşun çevresi ile ilgili eylemler oluşturmak /onu zorlamak için işlemlerin tanımlanması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Yazılı olmalı ve güncel tutulmalıdır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Anlaması kolay olmalı ve geniş bir şekilde yaygınlaştırılmalıdır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Verilerin özelliklerini şirket tarafından görüldüğü şekilde tanımla</a:t>
            </a:r>
            <a:endParaRPr/>
          </a:p>
        </p:txBody>
      </p:sp>
      <p:sp>
        <p:nvSpPr>
          <p:cNvPr id="126" name="Google Shape;126;p7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İş Kurallarını Keşfetmek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İş kurallarının kaynakları: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Şirket yöneticileri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Politika belirleyiciler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Bölüm yöneticileri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Yazılı belgeler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Prosedürler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Standartlar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Kullanım kılavuzları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kullanıcılar ile doğrudan görüşmeler</a:t>
            </a:r>
            <a:endParaRPr/>
          </a:p>
        </p:txBody>
      </p:sp>
      <p:sp>
        <p:nvSpPr>
          <p:cNvPr id="134" name="Google Shape;134;p8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İş Kurallarını Keşfetmek (Devam)</a:t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Şirketin veri görünümünü standartlaştırın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Kullanıcılar ile tasarımcılar arasındaki iletişimler aracı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Tasarımcının verilerin doğasını, rolünü ve alanını anlamasına olanak tanı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İş süreçlerini anlaması için tasarımcıya olanak tanı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Uygun ilişki katılım kuralları ile kısıtları geliştirmesi için tasarımcıya olanak tanı</a:t>
            </a:r>
            <a:endParaRPr/>
          </a:p>
        </p:txBody>
      </p:sp>
      <p:sp>
        <p:nvSpPr>
          <p:cNvPr id="142" name="Google Shape;142;p9"/>
          <p:cNvSpPr txBox="1"/>
          <p:nvPr/>
        </p:nvSpPr>
        <p:spPr>
          <a:xfrm>
            <a:off x="685800" y="6324600"/>
            <a:ext cx="6781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btemplate_2001">
  <a:themeElements>
    <a:clrScheme name="dbtemplate_200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2009-10-12T20:16:00Z</dcterms:created>
  <dc:creator>@@@</dc:creator>
</cp:coreProperties>
</file>