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3">
  <p:sldMasterIdLst>
    <p:sldMasterId id="2147483784" r:id="rId1"/>
  </p:sldMasterIdLst>
  <p:notesMasterIdLst>
    <p:notesMasterId r:id="rId19"/>
  </p:notesMasterIdLst>
  <p:sldIdLst>
    <p:sldId id="270" r:id="rId2"/>
    <p:sldId id="284" r:id="rId3"/>
    <p:sldId id="285" r:id="rId4"/>
    <p:sldId id="286" r:id="rId5"/>
    <p:sldId id="300" r:id="rId6"/>
    <p:sldId id="301" r:id="rId7"/>
    <p:sldId id="302" r:id="rId8"/>
    <p:sldId id="287" r:id="rId9"/>
    <p:sldId id="303" r:id="rId10"/>
    <p:sldId id="288" r:id="rId11"/>
    <p:sldId id="307" r:id="rId12"/>
    <p:sldId id="304" r:id="rId13"/>
    <p:sldId id="305" r:id="rId14"/>
    <p:sldId id="306" r:id="rId15"/>
    <p:sldId id="292" r:id="rId16"/>
    <p:sldId id="299" r:id="rId17"/>
    <p:sldId id="279"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512" y="52"/>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7D07887D-088F-400C-A519-8E70FABFB80E}" type="datetimeFigureOut">
              <a:rPr lang="en-IN"/>
              <a:pPr>
                <a:defRPr/>
              </a:pPr>
              <a:t>19-05-2025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IN"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IN" noProof="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A0D17F5A-F1C9-48E3-9C7B-E59A7F2977EA}" type="slidenum">
              <a:rPr lang="en-IN"/>
              <a:pPr>
                <a:defRPr/>
              </a:pPr>
              <a:t>‹#›</a:t>
            </a:fld>
            <a:endParaRPr lang="en-I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A0D17F5A-F1C9-48E3-9C7B-E59A7F2977EA}" type="slidenum">
              <a:rPr lang="en-IN" smtClean="0"/>
              <a:pPr>
                <a:defRPr/>
              </a:pPr>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a:t>VIII SEM, DEPT. OF ISE, SJBIT</a:t>
            </a:r>
          </a:p>
        </p:txBody>
      </p:sp>
      <p:sp>
        <p:nvSpPr>
          <p:cNvPr id="6" name="Slide Number Placeholder 5"/>
          <p:cNvSpPr>
            <a:spLocks noGrp="1"/>
          </p:cNvSpPr>
          <p:nvPr>
            <p:ph type="sldNum" sz="quarter" idx="12"/>
          </p:nvPr>
        </p:nvSpPr>
        <p:spPr/>
        <p:txBody>
          <a:bodyPr/>
          <a:lstStyle/>
          <a:p>
            <a:pPr>
              <a:defRPr/>
            </a:pPr>
            <a:fld id="{7231AB8F-1B55-49DD-BB64-F490AC2EDDBC}" type="slidenum">
              <a:rPr lang="en-US" smtClean="0"/>
              <a:pPr>
                <a:defRPr/>
              </a:pPr>
              <a:t>‹#›</a:t>
            </a:fld>
            <a:endParaRPr lang="en-US"/>
          </a:p>
        </p:txBody>
      </p:sp>
    </p:spTree>
    <p:extLst>
      <p:ext uri="{BB962C8B-B14F-4D97-AF65-F5344CB8AC3E}">
        <p14:creationId xmlns:p14="http://schemas.microsoft.com/office/powerpoint/2010/main" val="28585945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a:t>VIII SEM, DEPT. OF ISE, SJBIT</a:t>
            </a:r>
          </a:p>
        </p:txBody>
      </p:sp>
      <p:sp>
        <p:nvSpPr>
          <p:cNvPr id="6" name="Slide Number Placeholder 5"/>
          <p:cNvSpPr>
            <a:spLocks noGrp="1"/>
          </p:cNvSpPr>
          <p:nvPr>
            <p:ph type="sldNum" sz="quarter" idx="12"/>
          </p:nvPr>
        </p:nvSpPr>
        <p:spPr/>
        <p:txBody>
          <a:bodyPr/>
          <a:lstStyle/>
          <a:p>
            <a:pPr>
              <a:defRPr/>
            </a:pPr>
            <a:fld id="{CC5147B4-A2C1-477F-94E1-3CA3A270DF7F}" type="slidenum">
              <a:rPr lang="en-US" smtClean="0"/>
              <a:pPr>
                <a:defRPr/>
              </a:pPr>
              <a:t>‹#›</a:t>
            </a:fld>
            <a:endParaRPr lang="en-US"/>
          </a:p>
        </p:txBody>
      </p:sp>
    </p:spTree>
    <p:extLst>
      <p:ext uri="{BB962C8B-B14F-4D97-AF65-F5344CB8AC3E}">
        <p14:creationId xmlns:p14="http://schemas.microsoft.com/office/powerpoint/2010/main" val="27756064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a:t>VIII SEM, DEPT. OF ISE, SJBIT</a:t>
            </a:r>
          </a:p>
        </p:txBody>
      </p:sp>
      <p:sp>
        <p:nvSpPr>
          <p:cNvPr id="6" name="Slide Number Placeholder 5"/>
          <p:cNvSpPr>
            <a:spLocks noGrp="1"/>
          </p:cNvSpPr>
          <p:nvPr>
            <p:ph type="sldNum" sz="quarter" idx="12"/>
          </p:nvPr>
        </p:nvSpPr>
        <p:spPr/>
        <p:txBody>
          <a:bodyPr/>
          <a:lstStyle/>
          <a:p>
            <a:pPr>
              <a:defRPr/>
            </a:pPr>
            <a:fld id="{605484DE-82F2-41D1-8912-14FA017217C6}" type="slidenum">
              <a:rPr lang="en-US" smtClean="0"/>
              <a:pPr>
                <a:defRPr/>
              </a:pPr>
              <a:t>‹#›</a:t>
            </a:fld>
            <a:endParaRPr lang="en-US"/>
          </a:p>
        </p:txBody>
      </p:sp>
    </p:spTree>
    <p:extLst>
      <p:ext uri="{BB962C8B-B14F-4D97-AF65-F5344CB8AC3E}">
        <p14:creationId xmlns:p14="http://schemas.microsoft.com/office/powerpoint/2010/main" val="30508938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wo Content">
    <p:spTree>
      <p:nvGrpSpPr>
        <p:cNvPr id="1" name=""/>
        <p:cNvGrpSpPr/>
        <p:nvPr/>
      </p:nvGrpSpPr>
      <p:grpSpPr>
        <a:xfrm>
          <a:off x="0" y="0"/>
          <a:ext cx="0" cy="0"/>
          <a:chOff x="0" y="0"/>
          <a:chExt cx="0" cy="0"/>
        </a:xfrm>
      </p:grpSpPr>
      <p:pic>
        <p:nvPicPr>
          <p:cNvPr id="5" name="Picture 10"/>
          <p:cNvPicPr>
            <a:picLocks noChangeAspect="1"/>
          </p:cNvPicPr>
          <p:nvPr userDrawn="1"/>
        </p:nvPicPr>
        <p:blipFill>
          <a:blip r:embed="rId2"/>
          <a:srcRect t="-3"/>
          <a:stretch>
            <a:fillRect/>
          </a:stretch>
        </p:blipFill>
        <p:spPr bwMode="auto">
          <a:xfrm>
            <a:off x="268818" y="4802189"/>
            <a:ext cx="11654367" cy="1785937"/>
          </a:xfrm>
          <a:prstGeom prst="rect">
            <a:avLst/>
          </a:prstGeom>
          <a:noFill/>
          <a:ln w="9525">
            <a:noFill/>
            <a:miter lim="800000"/>
            <a:headEnd/>
            <a:tailEnd/>
          </a:ln>
        </p:spPr>
      </p:pic>
      <p:sp>
        <p:nvSpPr>
          <p:cNvPr id="8" name="Content Placeholder 2"/>
          <p:cNvSpPr>
            <a:spLocks noGrp="1"/>
          </p:cNvSpPr>
          <p:nvPr>
            <p:ph idx="1"/>
          </p:nvPr>
        </p:nvSpPr>
        <p:spPr>
          <a:xfrm>
            <a:off x="1090863" y="1507068"/>
            <a:ext cx="3192379" cy="4669896"/>
          </a:xfrm>
        </p:spPr>
        <p:txBody>
          <a:bodyPr anchor="ctr"/>
          <a:lstStyle>
            <a:lvl1pPr marL="0" indent="0" algn="l">
              <a:lnSpc>
                <a:spcPct val="150000"/>
              </a:lnSpc>
              <a:spcAft>
                <a:spcPts val="1200"/>
              </a:spcAft>
              <a:buSzPct val="25000"/>
              <a:buFont typeface="Segoe UI" panose="020B0502040204020203" pitchFamily="34" charset="0"/>
              <a:buChar char=" "/>
              <a:defRPr sz="1200"/>
            </a:lvl1pPr>
            <a:lvl2pPr marL="401638" indent="7938" algn="l">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9" name="Content Placeholder 2"/>
          <p:cNvSpPr>
            <a:spLocks noGrp="1"/>
          </p:cNvSpPr>
          <p:nvPr>
            <p:ph idx="13"/>
          </p:nvPr>
        </p:nvSpPr>
        <p:spPr>
          <a:xfrm>
            <a:off x="4395538" y="1507068"/>
            <a:ext cx="7143905" cy="4669896"/>
          </a:xfrm>
        </p:spPr>
        <p:txBody>
          <a:bodyPr anchor="ct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11" name="Title 10"/>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161452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a:t>VIII SEM, DEPT. OF ISE, SJBIT</a:t>
            </a:r>
          </a:p>
        </p:txBody>
      </p:sp>
      <p:sp>
        <p:nvSpPr>
          <p:cNvPr id="6" name="Slide Number Placeholder 5"/>
          <p:cNvSpPr>
            <a:spLocks noGrp="1"/>
          </p:cNvSpPr>
          <p:nvPr>
            <p:ph type="sldNum" sz="quarter" idx="12"/>
          </p:nvPr>
        </p:nvSpPr>
        <p:spPr/>
        <p:txBody>
          <a:bodyPr/>
          <a:lstStyle/>
          <a:p>
            <a:pPr>
              <a:defRPr/>
            </a:pPr>
            <a:fld id="{5BCFF9B0-A8E0-4FE0-BDBD-4687A7CB6DAF}" type="slidenum">
              <a:rPr lang="en-US" smtClean="0"/>
              <a:pPr>
                <a:defRPr/>
              </a:pPr>
              <a:t>‹#›</a:t>
            </a:fld>
            <a:endParaRPr lang="en-US"/>
          </a:p>
        </p:txBody>
      </p:sp>
    </p:spTree>
    <p:extLst>
      <p:ext uri="{BB962C8B-B14F-4D97-AF65-F5344CB8AC3E}">
        <p14:creationId xmlns:p14="http://schemas.microsoft.com/office/powerpoint/2010/main" val="7964983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r>
              <a:rPr lang="en-US"/>
              <a:t>VIII SEM, DEPT. OF ISE, SJBIT</a:t>
            </a:r>
          </a:p>
        </p:txBody>
      </p:sp>
      <p:sp>
        <p:nvSpPr>
          <p:cNvPr id="6" name="Slide Number Placeholder 5"/>
          <p:cNvSpPr>
            <a:spLocks noGrp="1"/>
          </p:cNvSpPr>
          <p:nvPr>
            <p:ph type="sldNum" sz="quarter" idx="12"/>
          </p:nvPr>
        </p:nvSpPr>
        <p:spPr/>
        <p:txBody>
          <a:bodyPr/>
          <a:lstStyle/>
          <a:p>
            <a:pPr>
              <a:defRPr/>
            </a:pPr>
            <a:fld id="{5AC838C0-F2AA-424C-B9F2-127C38DBA781}" type="slidenum">
              <a:rPr lang="en-US" smtClean="0"/>
              <a:pPr>
                <a:defRPr/>
              </a:pPr>
              <a:t>‹#›</a:t>
            </a:fld>
            <a:endParaRPr lang="en-US"/>
          </a:p>
        </p:txBody>
      </p:sp>
    </p:spTree>
    <p:extLst>
      <p:ext uri="{BB962C8B-B14F-4D97-AF65-F5344CB8AC3E}">
        <p14:creationId xmlns:p14="http://schemas.microsoft.com/office/powerpoint/2010/main" val="4257555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r>
              <a:rPr lang="en-US"/>
              <a:t>VIII SEM, DEPT. OF ISE, SJBIT</a:t>
            </a:r>
          </a:p>
        </p:txBody>
      </p:sp>
      <p:sp>
        <p:nvSpPr>
          <p:cNvPr id="7" name="Slide Number Placeholder 6"/>
          <p:cNvSpPr>
            <a:spLocks noGrp="1"/>
          </p:cNvSpPr>
          <p:nvPr>
            <p:ph type="sldNum" sz="quarter" idx="12"/>
          </p:nvPr>
        </p:nvSpPr>
        <p:spPr/>
        <p:txBody>
          <a:bodyPr/>
          <a:lstStyle/>
          <a:p>
            <a:pPr>
              <a:defRPr/>
            </a:pPr>
            <a:fld id="{BB4D3E49-B52A-4DA3-802C-D31664A074AD}" type="slidenum">
              <a:rPr lang="en-US" smtClean="0"/>
              <a:pPr>
                <a:defRPr/>
              </a:pPr>
              <a:t>‹#›</a:t>
            </a:fld>
            <a:endParaRPr lang="en-US"/>
          </a:p>
        </p:txBody>
      </p:sp>
    </p:spTree>
    <p:extLst>
      <p:ext uri="{BB962C8B-B14F-4D97-AF65-F5344CB8AC3E}">
        <p14:creationId xmlns:p14="http://schemas.microsoft.com/office/powerpoint/2010/main" val="871677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r>
              <a:rPr lang="en-US"/>
              <a:t>VIII SEM, DEPT. OF ISE, SJBIT</a:t>
            </a:r>
          </a:p>
        </p:txBody>
      </p:sp>
      <p:sp>
        <p:nvSpPr>
          <p:cNvPr id="9" name="Slide Number Placeholder 8"/>
          <p:cNvSpPr>
            <a:spLocks noGrp="1"/>
          </p:cNvSpPr>
          <p:nvPr>
            <p:ph type="sldNum" sz="quarter" idx="12"/>
          </p:nvPr>
        </p:nvSpPr>
        <p:spPr/>
        <p:txBody>
          <a:bodyPr/>
          <a:lstStyle/>
          <a:p>
            <a:pPr>
              <a:defRPr/>
            </a:pPr>
            <a:fld id="{485DAFB4-0F78-43F2-B709-5FB5DD746AEF}" type="slidenum">
              <a:rPr lang="en-US" smtClean="0"/>
              <a:pPr>
                <a:defRPr/>
              </a:pPr>
              <a:t>‹#›</a:t>
            </a:fld>
            <a:endParaRPr lang="en-US"/>
          </a:p>
        </p:txBody>
      </p:sp>
    </p:spTree>
    <p:extLst>
      <p:ext uri="{BB962C8B-B14F-4D97-AF65-F5344CB8AC3E}">
        <p14:creationId xmlns:p14="http://schemas.microsoft.com/office/powerpoint/2010/main" val="21414895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r>
              <a:rPr lang="en-US"/>
              <a:t>VIII SEM, DEPT. OF ISE, SJBIT</a:t>
            </a:r>
          </a:p>
        </p:txBody>
      </p:sp>
      <p:sp>
        <p:nvSpPr>
          <p:cNvPr id="5" name="Slide Number Placeholder 4"/>
          <p:cNvSpPr>
            <a:spLocks noGrp="1"/>
          </p:cNvSpPr>
          <p:nvPr>
            <p:ph type="sldNum" sz="quarter" idx="12"/>
          </p:nvPr>
        </p:nvSpPr>
        <p:spPr/>
        <p:txBody>
          <a:bodyPr/>
          <a:lstStyle/>
          <a:p>
            <a:pPr>
              <a:defRPr/>
            </a:pPr>
            <a:fld id="{B1338D66-E620-44E6-96CE-93C3CBD56AE0}" type="slidenum">
              <a:rPr lang="en-US" smtClean="0"/>
              <a:pPr>
                <a:defRPr/>
              </a:pPr>
              <a:t>‹#›</a:t>
            </a:fld>
            <a:endParaRPr lang="en-US"/>
          </a:p>
        </p:txBody>
      </p:sp>
    </p:spTree>
    <p:extLst>
      <p:ext uri="{BB962C8B-B14F-4D97-AF65-F5344CB8AC3E}">
        <p14:creationId xmlns:p14="http://schemas.microsoft.com/office/powerpoint/2010/main" val="858871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r>
              <a:rPr lang="en-US"/>
              <a:t>VIII SEM, DEPT. OF ISE, SJBIT</a:t>
            </a:r>
          </a:p>
        </p:txBody>
      </p:sp>
      <p:sp>
        <p:nvSpPr>
          <p:cNvPr id="4" name="Slide Number Placeholder 3"/>
          <p:cNvSpPr>
            <a:spLocks noGrp="1"/>
          </p:cNvSpPr>
          <p:nvPr>
            <p:ph type="sldNum" sz="quarter" idx="12"/>
          </p:nvPr>
        </p:nvSpPr>
        <p:spPr/>
        <p:txBody>
          <a:bodyPr/>
          <a:lstStyle/>
          <a:p>
            <a:pPr>
              <a:defRPr/>
            </a:pPr>
            <a:fld id="{3D89E195-EF12-4175-A06D-55130E344227}" type="slidenum">
              <a:rPr lang="en-US" smtClean="0"/>
              <a:pPr>
                <a:defRPr/>
              </a:pPr>
              <a:t>‹#›</a:t>
            </a:fld>
            <a:endParaRPr lang="en-US"/>
          </a:p>
        </p:txBody>
      </p:sp>
    </p:spTree>
    <p:extLst>
      <p:ext uri="{BB962C8B-B14F-4D97-AF65-F5344CB8AC3E}">
        <p14:creationId xmlns:p14="http://schemas.microsoft.com/office/powerpoint/2010/main" val="30006336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r>
              <a:rPr lang="en-US"/>
              <a:t>VIII SEM, DEPT. OF ISE, SJBIT</a:t>
            </a:r>
          </a:p>
        </p:txBody>
      </p:sp>
      <p:sp>
        <p:nvSpPr>
          <p:cNvPr id="7" name="Slide Number Placeholder 6"/>
          <p:cNvSpPr>
            <a:spLocks noGrp="1"/>
          </p:cNvSpPr>
          <p:nvPr>
            <p:ph type="sldNum" sz="quarter" idx="12"/>
          </p:nvPr>
        </p:nvSpPr>
        <p:spPr/>
        <p:txBody>
          <a:bodyPr/>
          <a:lstStyle/>
          <a:p>
            <a:pPr>
              <a:defRPr/>
            </a:pPr>
            <a:fld id="{9E4F8A20-D877-4E5A-A34C-4548F07D3121}" type="slidenum">
              <a:rPr lang="en-US" smtClean="0"/>
              <a:pPr>
                <a:defRPr/>
              </a:pPr>
              <a:t>‹#›</a:t>
            </a:fld>
            <a:endParaRPr lang="en-US"/>
          </a:p>
        </p:txBody>
      </p:sp>
    </p:spTree>
    <p:extLst>
      <p:ext uri="{BB962C8B-B14F-4D97-AF65-F5344CB8AC3E}">
        <p14:creationId xmlns:p14="http://schemas.microsoft.com/office/powerpoint/2010/main" val="12420325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r>
              <a:rPr lang="en-US"/>
              <a:t>VIII SEM, DEPT. OF ISE, SJBIT</a:t>
            </a:r>
          </a:p>
        </p:txBody>
      </p:sp>
      <p:sp>
        <p:nvSpPr>
          <p:cNvPr id="7" name="Slide Number Placeholder 6"/>
          <p:cNvSpPr>
            <a:spLocks noGrp="1"/>
          </p:cNvSpPr>
          <p:nvPr>
            <p:ph type="sldNum" sz="quarter" idx="12"/>
          </p:nvPr>
        </p:nvSpPr>
        <p:spPr/>
        <p:txBody>
          <a:bodyPr/>
          <a:lstStyle/>
          <a:p>
            <a:pPr>
              <a:defRPr/>
            </a:pPr>
            <a:fld id="{7E535289-7AD9-4844-99CB-F09DFB874AA7}" type="slidenum">
              <a:rPr lang="en-US" smtClean="0"/>
              <a:pPr>
                <a:defRPr/>
              </a:pPr>
              <a:t>‹#›</a:t>
            </a:fld>
            <a:endParaRPr lang="en-US"/>
          </a:p>
        </p:txBody>
      </p:sp>
    </p:spTree>
    <p:extLst>
      <p:ext uri="{BB962C8B-B14F-4D97-AF65-F5344CB8AC3E}">
        <p14:creationId xmlns:p14="http://schemas.microsoft.com/office/powerpoint/2010/main" val="32932141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pPr>
              <a:defRPr/>
            </a:pPr>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pPr>
              <a:defRPr/>
            </a:pPr>
            <a:r>
              <a:rPr lang="en-US"/>
              <a:t>VIII SEM, DEPT. OF ISE, SJBIT</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pPr>
              <a:defRPr/>
            </a:pPr>
            <a:fld id="{423770E5-165B-4CB4-A135-26B563F935B9}" type="slidenum">
              <a:rPr lang="en-US" smtClean="0"/>
              <a:pPr>
                <a:defRPr/>
              </a:pPr>
              <a:t>‹#›</a:t>
            </a:fld>
            <a:endParaRPr lang="en-US"/>
          </a:p>
        </p:txBody>
      </p:sp>
    </p:spTree>
    <p:extLst>
      <p:ext uri="{BB962C8B-B14F-4D97-AF65-F5344CB8AC3E}">
        <p14:creationId xmlns:p14="http://schemas.microsoft.com/office/powerpoint/2010/main" val="4174395154"/>
      </p:ext>
    </p:extLst>
  </p:cSld>
  <p:clrMap bg1="lt1" tx1="dk1" bg2="lt2" tx2="dk2" accent1="accent1" accent2="accent2" accent3="accent3" accent4="accent4" accent5="accent5" accent6="accent6" hlink="hlink" folHlink="folHlink"/>
  <p:sldLayoutIdLst>
    <p:sldLayoutId id="2147483785" r:id="rId1"/>
    <p:sldLayoutId id="2147483786" r:id="rId2"/>
    <p:sldLayoutId id="2147483787" r:id="rId3"/>
    <p:sldLayoutId id="2147483788" r:id="rId4"/>
    <p:sldLayoutId id="2147483789" r:id="rId5"/>
    <p:sldLayoutId id="2147483790" r:id="rId6"/>
    <p:sldLayoutId id="2147483791" r:id="rId7"/>
    <p:sldLayoutId id="2147483792" r:id="rId8"/>
    <p:sldLayoutId id="2147483793" r:id="rId9"/>
    <p:sldLayoutId id="2147483794" r:id="rId10"/>
    <p:sldLayoutId id="2147483795" r:id="rId11"/>
    <p:sldLayoutId id="2147483796" r:id="rId12"/>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openxmlformats.org/officeDocument/2006/relationships/image" Target="../media/image8.jpeg"/></Relationships>
</file>

<file path=ppt/slides/_rels/slide1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8"/>
          <p:cNvSpPr>
            <a:spLocks noGrp="1"/>
          </p:cNvSpPr>
          <p:nvPr/>
        </p:nvSpPr>
        <p:spPr>
          <a:xfrm>
            <a:off x="2691608" y="230188"/>
            <a:ext cx="6211887" cy="1116012"/>
          </a:xfrm>
          <a:prstGeom prst="rect">
            <a:avLst/>
          </a:prstGeom>
        </p:spPr>
        <p:txBody>
          <a:bodyPr anchor="b">
            <a:normAutofit/>
          </a:bodyPr>
          <a:lstStyle/>
          <a:p>
            <a:pPr algn="ctr"/>
            <a:endParaRPr lang="en-IN" sz="4400" b="1" dirty="0">
              <a:latin typeface="Lucida Sans Unicode" pitchFamily="34" charset="0"/>
            </a:endParaRPr>
          </a:p>
        </p:txBody>
      </p:sp>
      <p:sp>
        <p:nvSpPr>
          <p:cNvPr id="19" name="Subtitle 11"/>
          <p:cNvSpPr>
            <a:spLocks noGrp="1"/>
          </p:cNvSpPr>
          <p:nvPr/>
        </p:nvSpPr>
        <p:spPr>
          <a:xfrm>
            <a:off x="3628644" y="2184156"/>
            <a:ext cx="5049837" cy="519455"/>
          </a:xfrm>
          <a:prstGeom prst="rect">
            <a:avLst/>
          </a:prstGeom>
        </p:spPr>
        <p:txBody>
          <a:bodyPr>
            <a:noAutofit/>
          </a:bodyPr>
          <a:lstStyle>
            <a:lvl1pPr marL="0" indent="0" algn="ctr" defTabSz="914400" rtl="0" eaLnBrk="1" latinLnBrk="0" hangingPunct="1">
              <a:lnSpc>
                <a:spcPct val="120000"/>
              </a:lnSpc>
              <a:spcBef>
                <a:spcPts val="1000"/>
              </a:spcBef>
              <a:buFont typeface="Arial" panose="020B0604020202020204" pitchFamily="34" charset="0"/>
              <a:buNone/>
              <a:defRPr sz="2400" kern="1200">
                <a:solidFill>
                  <a:schemeClr val="tx1"/>
                </a:solidFill>
                <a:effectLst>
                  <a:outerShdw blurRad="50800" dist="38100" dir="2700000" algn="tl" rotWithShape="0">
                    <a:srgbClr val="000000">
                      <a:alpha val="48000"/>
                    </a:srgbClr>
                  </a:outerShdw>
                </a:effectLst>
                <a:latin typeface="+mn-lt"/>
                <a:ea typeface="+mn-ea"/>
                <a:cs typeface="+mn-cs"/>
              </a:defRPr>
            </a:lvl1pPr>
            <a:lvl2pPr marL="457200" indent="0" algn="ctr" defTabSz="914400" rtl="0" eaLnBrk="1" latinLnBrk="0" hangingPunct="1">
              <a:lnSpc>
                <a:spcPct val="120000"/>
              </a:lnSpc>
              <a:spcBef>
                <a:spcPts val="500"/>
              </a:spcBef>
              <a:buFont typeface="Arial" panose="020B0604020202020204" pitchFamily="34" charset="0"/>
              <a:buNone/>
              <a:defRPr sz="2000" kern="1200">
                <a:solidFill>
                  <a:schemeClr val="tx1"/>
                </a:solidFill>
                <a:effectLst>
                  <a:outerShdw blurRad="50800" dist="38100" dir="2700000" algn="tl" rotWithShape="0">
                    <a:srgbClr val="000000">
                      <a:alpha val="48000"/>
                    </a:srgbClr>
                  </a:outerShdw>
                </a:effectLst>
                <a:latin typeface="+mn-lt"/>
                <a:ea typeface="+mn-ea"/>
                <a:cs typeface="+mn-cs"/>
              </a:defRPr>
            </a:lvl2pPr>
            <a:lvl3pPr marL="914400" indent="0" algn="ctr" defTabSz="914400" rtl="0" eaLnBrk="1" latinLnBrk="0" hangingPunct="1">
              <a:lnSpc>
                <a:spcPct val="120000"/>
              </a:lnSpc>
              <a:spcBef>
                <a:spcPts val="500"/>
              </a:spcBef>
              <a:buFont typeface="Arial" panose="020B0604020202020204" pitchFamily="34" charset="0"/>
              <a:buNone/>
              <a:defRPr sz="18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3716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4pPr>
            <a:lvl5pPr marL="18288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2860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7432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2004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6576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fontAlgn="auto">
              <a:spcAft>
                <a:spcPts val="0"/>
              </a:spcAft>
              <a:defRPr/>
            </a:pPr>
            <a:r>
              <a:rPr lang="en-US" sz="1800" b="1" dirty="0">
                <a:effectLst/>
                <a:latin typeface="Times New Roman" panose="02020603050405020304" pitchFamily="18" charset="0"/>
                <a:cs typeface="Times New Roman" panose="02020603050405020304" pitchFamily="18" charset="0"/>
              </a:rPr>
              <a:t>INTERNSHIP PRESENTATION</a:t>
            </a:r>
            <a:endParaRPr lang="en-IN" sz="1800" b="1" dirty="0">
              <a:effectLst/>
              <a:latin typeface="Times New Roman" panose="02020603050405020304" pitchFamily="18" charset="0"/>
              <a:cs typeface="Times New Roman" panose="02020603050405020304" pitchFamily="18" charset="0"/>
            </a:endParaRPr>
          </a:p>
        </p:txBody>
      </p:sp>
      <p:sp>
        <p:nvSpPr>
          <p:cNvPr id="10244" name="Rectangle 19"/>
          <p:cNvSpPr>
            <a:spLocks noChangeArrowheads="1"/>
          </p:cNvSpPr>
          <p:nvPr/>
        </p:nvSpPr>
        <p:spPr bwMode="auto">
          <a:xfrm>
            <a:off x="1676400" y="4687889"/>
            <a:ext cx="3886200" cy="1061829"/>
          </a:xfrm>
          <a:prstGeom prst="rect">
            <a:avLst/>
          </a:prstGeom>
          <a:noFill/>
          <a:ln w="9525">
            <a:noFill/>
            <a:miter lim="800000"/>
            <a:headEnd/>
            <a:tailEnd/>
          </a:ln>
        </p:spPr>
        <p:txBody>
          <a:bodyPr>
            <a:spAutoFit/>
          </a:bodyPr>
          <a:lstStyle/>
          <a:p>
            <a:pPr algn="ctr" defTabSz="457200"/>
            <a:endParaRPr lang="en-US" dirty="0">
              <a:latin typeface="Times New Roman" pitchFamily="18" charset="0"/>
              <a:cs typeface="Times New Roman" pitchFamily="18" charset="0"/>
            </a:endParaRPr>
          </a:p>
          <a:p>
            <a:pPr algn="ctr" defTabSz="457200"/>
            <a:endParaRPr lang="en-US" dirty="0">
              <a:latin typeface="Times New Roman" pitchFamily="18" charset="0"/>
              <a:cs typeface="Times New Roman" pitchFamily="18" charset="0"/>
            </a:endParaRPr>
          </a:p>
          <a:p>
            <a:pPr algn="ctr" defTabSz="457200"/>
            <a:endParaRPr lang="en-US" sz="900" dirty="0">
              <a:latin typeface="Times New Roman" pitchFamily="18" charset="0"/>
              <a:cs typeface="Times New Roman" pitchFamily="18" charset="0"/>
            </a:endParaRPr>
          </a:p>
          <a:p>
            <a:pPr algn="ctr" defTabSz="457200"/>
            <a:endParaRPr lang="en-IN" dirty="0">
              <a:latin typeface="Lucida Sans Unicode" pitchFamily="34" charset="0"/>
            </a:endParaRPr>
          </a:p>
        </p:txBody>
      </p:sp>
      <p:pic>
        <p:nvPicPr>
          <p:cNvPr id="10246" name="Picture 2"/>
          <p:cNvPicPr>
            <a:picLocks noChangeAspect="1"/>
          </p:cNvPicPr>
          <p:nvPr/>
        </p:nvPicPr>
        <p:blipFill>
          <a:blip r:embed="rId3"/>
          <a:srcRect/>
          <a:stretch>
            <a:fillRect/>
          </a:stretch>
        </p:blipFill>
        <p:spPr bwMode="auto">
          <a:xfrm>
            <a:off x="1676400" y="2334806"/>
            <a:ext cx="914400" cy="762000"/>
          </a:xfrm>
          <a:prstGeom prst="rect">
            <a:avLst/>
          </a:prstGeom>
          <a:noFill/>
          <a:ln w="9525">
            <a:noFill/>
            <a:miter lim="800000"/>
            <a:headEnd/>
            <a:tailEnd/>
          </a:ln>
        </p:spPr>
      </p:pic>
      <p:pic>
        <p:nvPicPr>
          <p:cNvPr id="10247" name="Picture 10"/>
          <p:cNvPicPr>
            <a:picLocks noChangeAspect="1" noChangeArrowheads="1"/>
          </p:cNvPicPr>
          <p:nvPr/>
        </p:nvPicPr>
        <p:blipFill>
          <a:blip r:embed="rId4"/>
          <a:srcRect/>
          <a:stretch>
            <a:fillRect/>
          </a:stretch>
        </p:blipFill>
        <p:spPr bwMode="auto">
          <a:xfrm>
            <a:off x="404815" y="1267825"/>
            <a:ext cx="761999" cy="685800"/>
          </a:xfrm>
          <a:prstGeom prst="rect">
            <a:avLst/>
          </a:prstGeom>
          <a:noFill/>
          <a:ln w="9525">
            <a:noFill/>
            <a:miter lim="800000"/>
            <a:headEnd/>
            <a:tailEnd/>
          </a:ln>
        </p:spPr>
      </p:pic>
      <p:pic>
        <p:nvPicPr>
          <p:cNvPr id="10249" name="Picture 12"/>
          <p:cNvPicPr>
            <a:picLocks noChangeAspect="1" noChangeArrowheads="1"/>
          </p:cNvPicPr>
          <p:nvPr/>
        </p:nvPicPr>
        <p:blipFill>
          <a:blip r:embed="rId5"/>
          <a:srcRect/>
          <a:stretch>
            <a:fillRect/>
          </a:stretch>
        </p:blipFill>
        <p:spPr bwMode="auto">
          <a:xfrm>
            <a:off x="404814" y="379941"/>
            <a:ext cx="762000" cy="686859"/>
          </a:xfrm>
          <a:prstGeom prst="rect">
            <a:avLst/>
          </a:prstGeom>
          <a:noFill/>
          <a:ln w="9525">
            <a:noFill/>
            <a:miter lim="800000"/>
            <a:headEnd/>
            <a:tailEnd/>
          </a:ln>
        </p:spPr>
      </p:pic>
      <p:pic>
        <p:nvPicPr>
          <p:cNvPr id="10250" name="Picture 21"/>
          <p:cNvPicPr>
            <a:picLocks noChangeAspect="1" noChangeArrowheads="1"/>
          </p:cNvPicPr>
          <p:nvPr/>
        </p:nvPicPr>
        <p:blipFill>
          <a:blip r:embed="rId6"/>
          <a:srcRect/>
          <a:stretch>
            <a:fillRect/>
          </a:stretch>
        </p:blipFill>
        <p:spPr bwMode="auto">
          <a:xfrm>
            <a:off x="11079159" y="379941"/>
            <a:ext cx="633413" cy="685800"/>
          </a:xfrm>
          <a:prstGeom prst="rect">
            <a:avLst/>
          </a:prstGeom>
          <a:noFill/>
          <a:ln w="9525">
            <a:noFill/>
            <a:miter lim="800000"/>
            <a:headEnd/>
            <a:tailEnd/>
          </a:ln>
        </p:spPr>
      </p:pic>
      <p:pic>
        <p:nvPicPr>
          <p:cNvPr id="10253" name="Picture 24"/>
          <p:cNvPicPr>
            <a:picLocks noChangeAspect="1" noChangeArrowheads="1"/>
          </p:cNvPicPr>
          <p:nvPr/>
        </p:nvPicPr>
        <p:blipFill>
          <a:blip r:embed="rId7"/>
          <a:srcRect/>
          <a:stretch>
            <a:fillRect/>
          </a:stretch>
        </p:blipFill>
        <p:spPr bwMode="auto">
          <a:xfrm>
            <a:off x="11004547" y="1232104"/>
            <a:ext cx="782638" cy="762000"/>
          </a:xfrm>
          <a:prstGeom prst="rect">
            <a:avLst/>
          </a:prstGeom>
          <a:noFill/>
          <a:ln w="9525">
            <a:noFill/>
            <a:miter lim="800000"/>
            <a:headEnd/>
            <a:tailEnd/>
          </a:ln>
        </p:spPr>
      </p:pic>
      <p:sp>
        <p:nvSpPr>
          <p:cNvPr id="16" name="Subtitle 11"/>
          <p:cNvSpPr>
            <a:spLocks noGrp="1"/>
          </p:cNvSpPr>
          <p:nvPr/>
        </p:nvSpPr>
        <p:spPr>
          <a:xfrm>
            <a:off x="3571082" y="2958694"/>
            <a:ext cx="5049837" cy="1400175"/>
          </a:xfrm>
          <a:prstGeom prst="rect">
            <a:avLst/>
          </a:prstGeom>
        </p:spPr>
        <p:txBody>
          <a:bodyPr>
            <a:noAutofit/>
          </a:bodyPr>
          <a:lstStyle>
            <a:lvl1pPr marL="0" indent="0" algn="ctr" defTabSz="914400" rtl="0" eaLnBrk="1" latinLnBrk="0" hangingPunct="1">
              <a:lnSpc>
                <a:spcPct val="120000"/>
              </a:lnSpc>
              <a:spcBef>
                <a:spcPts val="1000"/>
              </a:spcBef>
              <a:buFont typeface="Arial" panose="020B0604020202020204" pitchFamily="34" charset="0"/>
              <a:buNone/>
              <a:defRPr sz="2400" kern="1200">
                <a:solidFill>
                  <a:schemeClr val="tx1"/>
                </a:solidFill>
                <a:effectLst>
                  <a:outerShdw blurRad="50800" dist="38100" dir="2700000" algn="tl" rotWithShape="0">
                    <a:srgbClr val="000000">
                      <a:alpha val="48000"/>
                    </a:srgbClr>
                  </a:outerShdw>
                </a:effectLst>
                <a:latin typeface="+mn-lt"/>
                <a:ea typeface="+mn-ea"/>
                <a:cs typeface="+mn-cs"/>
              </a:defRPr>
            </a:lvl1pPr>
            <a:lvl2pPr marL="457200" indent="0" algn="ctr" defTabSz="914400" rtl="0" eaLnBrk="1" latinLnBrk="0" hangingPunct="1">
              <a:lnSpc>
                <a:spcPct val="120000"/>
              </a:lnSpc>
              <a:spcBef>
                <a:spcPts val="500"/>
              </a:spcBef>
              <a:buFont typeface="Arial" panose="020B0604020202020204" pitchFamily="34" charset="0"/>
              <a:buNone/>
              <a:defRPr sz="2000" kern="1200">
                <a:solidFill>
                  <a:schemeClr val="tx1"/>
                </a:solidFill>
                <a:effectLst>
                  <a:outerShdw blurRad="50800" dist="38100" dir="2700000" algn="tl" rotWithShape="0">
                    <a:srgbClr val="000000">
                      <a:alpha val="48000"/>
                    </a:srgbClr>
                  </a:outerShdw>
                </a:effectLst>
                <a:latin typeface="+mn-lt"/>
                <a:ea typeface="+mn-ea"/>
                <a:cs typeface="+mn-cs"/>
              </a:defRPr>
            </a:lvl2pPr>
            <a:lvl3pPr marL="914400" indent="0" algn="ctr" defTabSz="914400" rtl="0" eaLnBrk="1" latinLnBrk="0" hangingPunct="1">
              <a:lnSpc>
                <a:spcPct val="120000"/>
              </a:lnSpc>
              <a:spcBef>
                <a:spcPts val="500"/>
              </a:spcBef>
              <a:buFont typeface="Arial" panose="020B0604020202020204" pitchFamily="34" charset="0"/>
              <a:buNone/>
              <a:defRPr sz="18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3716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4pPr>
            <a:lvl5pPr marL="18288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2860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7432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2004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6576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fontAlgn="auto">
              <a:spcAft>
                <a:spcPts val="0"/>
              </a:spcAft>
              <a:defRPr/>
            </a:pPr>
            <a:r>
              <a:rPr lang="en-IN" sz="2000" b="1" dirty="0">
                <a:effectLst/>
                <a:latin typeface="Times New Roman" panose="02020603050405020304" pitchFamily="18" charset="0"/>
                <a:cs typeface="Times New Roman" panose="02020603050405020304" pitchFamily="18" charset="0"/>
              </a:rPr>
              <a:t>By</a:t>
            </a:r>
          </a:p>
          <a:p>
            <a:pPr fontAlgn="auto">
              <a:spcAft>
                <a:spcPts val="0"/>
              </a:spcAft>
              <a:defRPr/>
            </a:pPr>
            <a:r>
              <a:rPr lang="en-IN" sz="2000" b="1" dirty="0">
                <a:effectLst/>
                <a:latin typeface="Times New Roman" panose="02020603050405020304" pitchFamily="18" charset="0"/>
                <a:cs typeface="Times New Roman" panose="02020603050405020304" pitchFamily="18" charset="0"/>
              </a:rPr>
              <a:t>Nishant Manjunath Hegde (1JB21IS073)</a:t>
            </a:r>
          </a:p>
        </p:txBody>
      </p:sp>
      <p:pic>
        <p:nvPicPr>
          <p:cNvPr id="5133" name="Picture 4"/>
          <p:cNvPicPr>
            <a:picLocks noChangeAspect="1" noChangeArrowheads="1"/>
          </p:cNvPicPr>
          <p:nvPr/>
        </p:nvPicPr>
        <p:blipFill>
          <a:blip r:embed="rId8"/>
          <a:srcRect/>
          <a:stretch>
            <a:fillRect/>
          </a:stretch>
        </p:blipFill>
        <p:spPr bwMode="auto">
          <a:xfrm>
            <a:off x="10862465" y="2230374"/>
            <a:ext cx="1066800" cy="838200"/>
          </a:xfrm>
          <a:prstGeom prst="rect">
            <a:avLst/>
          </a:prstGeom>
          <a:noFill/>
        </p:spPr>
      </p:pic>
      <p:pic>
        <p:nvPicPr>
          <p:cNvPr id="5131" name="Picture 9" descr="New scheme rolled out to help engg colleges get NBA tag"/>
          <p:cNvPicPr>
            <a:picLocks noChangeAspect="1" noChangeArrowheads="1"/>
          </p:cNvPicPr>
          <p:nvPr/>
        </p:nvPicPr>
        <p:blipFill>
          <a:blip r:embed="rId9"/>
          <a:srcRect l="16667" t="10818" r="13861" b="11906"/>
          <a:stretch>
            <a:fillRect/>
          </a:stretch>
        </p:blipFill>
        <p:spPr bwMode="auto">
          <a:xfrm>
            <a:off x="290514" y="2286762"/>
            <a:ext cx="990600" cy="762000"/>
          </a:xfrm>
          <a:prstGeom prst="rect">
            <a:avLst/>
          </a:prstGeom>
          <a:noFill/>
        </p:spPr>
      </p:pic>
      <p:sp>
        <p:nvSpPr>
          <p:cNvPr id="5135" name="Rectangle 15"/>
          <p:cNvSpPr>
            <a:spLocks noChangeArrowheads="1"/>
          </p:cNvSpPr>
          <p:nvPr/>
        </p:nvSpPr>
        <p:spPr bwMode="auto">
          <a:xfrm>
            <a:off x="1524001"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5136" name="Rectangle 16"/>
          <p:cNvSpPr>
            <a:spLocks noChangeArrowheads="1"/>
          </p:cNvSpPr>
          <p:nvPr/>
        </p:nvSpPr>
        <p:spPr bwMode="auto">
          <a:xfrm>
            <a:off x="2971800" y="116647"/>
            <a:ext cx="6248400" cy="173848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a:lnSpc>
                <a:spcPct val="150000"/>
              </a:lnSpc>
            </a:pPr>
            <a:r>
              <a:rPr lang="en-US" sz="1000" dirty="0">
                <a:latin typeface="Times New Roman" pitchFamily="18" charset="0"/>
                <a:ea typeface="Calibri" pitchFamily="34" charset="0"/>
                <a:cs typeface="Times New Roman" pitchFamily="18" charset="0"/>
              </a:rPr>
              <a:t>|| Jai Sri Gurudev ||</a:t>
            </a:r>
            <a:endParaRPr lang="en-US" sz="700" dirty="0">
              <a:latin typeface="Arial" pitchFamily="34" charset="0"/>
              <a:cs typeface="Arial" pitchFamily="34" charset="0"/>
            </a:endParaRPr>
          </a:p>
          <a:p>
            <a:pPr algn="ctr" eaLnBrk="0" hangingPunct="0">
              <a:lnSpc>
                <a:spcPct val="150000"/>
              </a:lnSpc>
            </a:pPr>
            <a:r>
              <a:rPr lang="en-US" sz="1000" dirty="0">
                <a:latin typeface="Times New Roman" pitchFamily="18" charset="0"/>
                <a:ea typeface="Calibri" pitchFamily="34" charset="0"/>
                <a:cs typeface="Times New Roman" pitchFamily="18" charset="0"/>
              </a:rPr>
              <a:t>Sri </a:t>
            </a:r>
            <a:r>
              <a:rPr lang="en-US" sz="1000" dirty="0" err="1">
                <a:latin typeface="Times New Roman" pitchFamily="18" charset="0"/>
                <a:ea typeface="Calibri" pitchFamily="34" charset="0"/>
                <a:cs typeface="Times New Roman" pitchFamily="18" charset="0"/>
              </a:rPr>
              <a:t>Adichunchanagiri</a:t>
            </a:r>
            <a:r>
              <a:rPr lang="en-US" sz="1000" dirty="0">
                <a:latin typeface="Times New Roman" pitchFamily="18" charset="0"/>
                <a:ea typeface="Calibri" pitchFamily="34" charset="0"/>
                <a:cs typeface="Times New Roman" pitchFamily="18" charset="0"/>
              </a:rPr>
              <a:t> </a:t>
            </a:r>
            <a:r>
              <a:rPr lang="en-US" sz="1000" dirty="0" err="1">
                <a:latin typeface="Times New Roman" pitchFamily="18" charset="0"/>
                <a:ea typeface="Calibri" pitchFamily="34" charset="0"/>
                <a:cs typeface="Times New Roman" pitchFamily="18" charset="0"/>
              </a:rPr>
              <a:t>Shikshana</a:t>
            </a:r>
            <a:r>
              <a:rPr lang="en-US" sz="1000" dirty="0">
                <a:latin typeface="Times New Roman" pitchFamily="18" charset="0"/>
                <a:ea typeface="Calibri" pitchFamily="34" charset="0"/>
                <a:cs typeface="Times New Roman" pitchFamily="18" charset="0"/>
              </a:rPr>
              <a:t> Trust (R)</a:t>
            </a:r>
          </a:p>
          <a:p>
            <a:pPr algn="ctr" eaLnBrk="0" hangingPunct="0">
              <a:lnSpc>
                <a:spcPct val="150000"/>
              </a:lnSpc>
            </a:pPr>
            <a:r>
              <a:rPr lang="en-US" sz="1600" b="1" dirty="0"/>
              <a:t>SJB Institute of Technology</a:t>
            </a:r>
            <a:endParaRPr lang="en-US" sz="1600" dirty="0"/>
          </a:p>
          <a:p>
            <a:pPr algn="ctr" eaLnBrk="0" hangingPunct="0">
              <a:lnSpc>
                <a:spcPct val="150000"/>
              </a:lnSpc>
            </a:pPr>
            <a:r>
              <a:rPr lang="en-US" sz="1100" dirty="0">
                <a:latin typeface="Times New Roman" pitchFamily="18" charset="0"/>
                <a:ea typeface="Calibri" pitchFamily="34" charset="0"/>
                <a:cs typeface="Times New Roman" pitchFamily="18" charset="0"/>
              </a:rPr>
              <a:t>An Autonomous Institute under Visvesvaraya Technological University, Belagavi,</a:t>
            </a:r>
          </a:p>
          <a:p>
            <a:pPr algn="ctr">
              <a:lnSpc>
                <a:spcPct val="150000"/>
              </a:lnSpc>
            </a:pPr>
            <a:r>
              <a:rPr lang="en-US" sz="1200" dirty="0">
                <a:latin typeface="Times New Roman" pitchFamily="18" charset="0"/>
                <a:ea typeface="Calibri" pitchFamily="34" charset="0"/>
                <a:cs typeface="Times New Roman" pitchFamily="18" charset="0"/>
              </a:rPr>
              <a:t> No. 67, BGS Health &amp; Education City, Dr. Vishnuvardhan Road, Kengeri,Bengaluru-60 </a:t>
            </a:r>
          </a:p>
          <a:p>
            <a:pPr algn="ctr">
              <a:lnSpc>
                <a:spcPct val="150000"/>
              </a:lnSpc>
            </a:pPr>
            <a:r>
              <a:rPr lang="en-US" sz="1400" b="1" dirty="0">
                <a:solidFill>
                  <a:srgbClr val="00B0F0"/>
                </a:solidFill>
                <a:latin typeface="Times New Roman" pitchFamily="18" charset="0"/>
                <a:cs typeface="Times New Roman" pitchFamily="18" charset="0"/>
              </a:rPr>
              <a:t>Department of Information Science &amp; Engineering</a:t>
            </a:r>
            <a:endParaRPr lang="en-US" sz="1400" dirty="0">
              <a:latin typeface="Arial" pitchFamily="34" charset="0"/>
              <a:cs typeface="Arial" pitchFamily="34" charset="0"/>
            </a:endParaRPr>
          </a:p>
        </p:txBody>
      </p:sp>
      <p:sp>
        <p:nvSpPr>
          <p:cNvPr id="2" name="Subtitle 11">
            <a:extLst>
              <a:ext uri="{FF2B5EF4-FFF2-40B4-BE49-F238E27FC236}">
                <a16:creationId xmlns:a16="http://schemas.microsoft.com/office/drawing/2014/main" id="{8E6D231E-841C-8FBC-40D0-B4F4F4076F84}"/>
              </a:ext>
            </a:extLst>
          </p:cNvPr>
          <p:cNvSpPr>
            <a:spLocks noGrp="1"/>
          </p:cNvSpPr>
          <p:nvPr/>
        </p:nvSpPr>
        <p:spPr>
          <a:xfrm>
            <a:off x="7142163" y="4358868"/>
            <a:ext cx="5049837" cy="1965732"/>
          </a:xfrm>
          <a:prstGeom prst="rect">
            <a:avLst/>
          </a:prstGeom>
        </p:spPr>
        <p:txBody>
          <a:bodyPr>
            <a:noAutofit/>
          </a:bodyPr>
          <a:lstStyle>
            <a:lvl1pPr marL="0" indent="0" algn="ctr" defTabSz="914400" rtl="0" eaLnBrk="1" latinLnBrk="0" hangingPunct="1">
              <a:lnSpc>
                <a:spcPct val="120000"/>
              </a:lnSpc>
              <a:spcBef>
                <a:spcPts val="1000"/>
              </a:spcBef>
              <a:buFont typeface="Arial" panose="020B0604020202020204" pitchFamily="34" charset="0"/>
              <a:buNone/>
              <a:defRPr sz="2400" kern="1200">
                <a:solidFill>
                  <a:schemeClr val="tx1"/>
                </a:solidFill>
                <a:effectLst>
                  <a:outerShdw blurRad="50800" dist="38100" dir="2700000" algn="tl" rotWithShape="0">
                    <a:srgbClr val="000000">
                      <a:alpha val="48000"/>
                    </a:srgbClr>
                  </a:outerShdw>
                </a:effectLst>
                <a:latin typeface="+mn-lt"/>
                <a:ea typeface="+mn-ea"/>
                <a:cs typeface="+mn-cs"/>
              </a:defRPr>
            </a:lvl1pPr>
            <a:lvl2pPr marL="457200" indent="0" algn="ctr" defTabSz="914400" rtl="0" eaLnBrk="1" latinLnBrk="0" hangingPunct="1">
              <a:lnSpc>
                <a:spcPct val="120000"/>
              </a:lnSpc>
              <a:spcBef>
                <a:spcPts val="500"/>
              </a:spcBef>
              <a:buFont typeface="Arial" panose="020B0604020202020204" pitchFamily="34" charset="0"/>
              <a:buNone/>
              <a:defRPr sz="2000" kern="1200">
                <a:solidFill>
                  <a:schemeClr val="tx1"/>
                </a:solidFill>
                <a:effectLst>
                  <a:outerShdw blurRad="50800" dist="38100" dir="2700000" algn="tl" rotWithShape="0">
                    <a:srgbClr val="000000">
                      <a:alpha val="48000"/>
                    </a:srgbClr>
                  </a:outerShdw>
                </a:effectLst>
                <a:latin typeface="+mn-lt"/>
                <a:ea typeface="+mn-ea"/>
                <a:cs typeface="+mn-cs"/>
              </a:defRPr>
            </a:lvl2pPr>
            <a:lvl3pPr marL="914400" indent="0" algn="ctr" defTabSz="914400" rtl="0" eaLnBrk="1" latinLnBrk="0" hangingPunct="1">
              <a:lnSpc>
                <a:spcPct val="120000"/>
              </a:lnSpc>
              <a:spcBef>
                <a:spcPts val="500"/>
              </a:spcBef>
              <a:buFont typeface="Arial" panose="020B0604020202020204" pitchFamily="34" charset="0"/>
              <a:buNone/>
              <a:defRPr sz="18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3716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4pPr>
            <a:lvl5pPr marL="18288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2860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7432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2004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6576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fontAlgn="auto">
              <a:spcAft>
                <a:spcPts val="0"/>
              </a:spcAft>
              <a:defRPr/>
            </a:pPr>
            <a:r>
              <a:rPr lang="en-IN" sz="1800" b="1" dirty="0">
                <a:effectLst/>
                <a:latin typeface="Times New Roman" panose="02020603050405020304" pitchFamily="18" charset="0"/>
                <a:cs typeface="Times New Roman" panose="02020603050405020304" pitchFamily="18" charset="0"/>
              </a:rPr>
              <a:t>External Guide </a:t>
            </a:r>
          </a:p>
          <a:p>
            <a:pPr fontAlgn="auto">
              <a:spcAft>
                <a:spcPts val="0"/>
              </a:spcAft>
              <a:defRPr/>
            </a:pPr>
            <a:r>
              <a:rPr lang="en-IN" sz="1800" b="1" dirty="0">
                <a:effectLst/>
                <a:latin typeface="Times New Roman" panose="02020603050405020304" pitchFamily="18" charset="0"/>
                <a:cs typeface="Times New Roman" panose="02020603050405020304" pitchFamily="18" charset="0"/>
              </a:rPr>
              <a:t>Mrs. Rajeshwari S </a:t>
            </a:r>
          </a:p>
          <a:p>
            <a:pPr fontAlgn="auto">
              <a:spcAft>
                <a:spcPts val="0"/>
              </a:spcAft>
              <a:defRPr/>
            </a:pPr>
            <a:r>
              <a:rPr lang="en-IN" sz="1800" b="1" dirty="0">
                <a:effectLst/>
                <a:latin typeface="Times New Roman" panose="02020603050405020304" pitchFamily="18" charset="0"/>
                <a:cs typeface="Times New Roman" panose="02020603050405020304" pitchFamily="18" charset="0"/>
              </a:rPr>
              <a:t>Director,</a:t>
            </a:r>
          </a:p>
          <a:p>
            <a:pPr fontAlgn="auto">
              <a:spcAft>
                <a:spcPts val="0"/>
              </a:spcAft>
              <a:defRPr/>
            </a:pPr>
            <a:r>
              <a:rPr lang="en-IN" sz="1800" b="1" dirty="0">
                <a:effectLst/>
                <a:latin typeface="Times New Roman" panose="02020603050405020304" pitchFamily="18" charset="0"/>
                <a:cs typeface="Times New Roman" panose="02020603050405020304" pitchFamily="18" charset="0"/>
              </a:rPr>
              <a:t>Zophy Solutions LLP</a:t>
            </a:r>
          </a:p>
        </p:txBody>
      </p:sp>
      <p:sp>
        <p:nvSpPr>
          <p:cNvPr id="3" name="Subtitle 11">
            <a:extLst>
              <a:ext uri="{FF2B5EF4-FFF2-40B4-BE49-F238E27FC236}">
                <a16:creationId xmlns:a16="http://schemas.microsoft.com/office/drawing/2014/main" id="{7EB92861-1975-F4B4-2538-DE0CF2673F02}"/>
              </a:ext>
            </a:extLst>
          </p:cNvPr>
          <p:cNvSpPr>
            <a:spLocks noGrp="1"/>
          </p:cNvSpPr>
          <p:nvPr/>
        </p:nvSpPr>
        <p:spPr>
          <a:xfrm>
            <a:off x="0" y="4358869"/>
            <a:ext cx="5049837" cy="1889531"/>
          </a:xfrm>
          <a:prstGeom prst="rect">
            <a:avLst/>
          </a:prstGeom>
        </p:spPr>
        <p:txBody>
          <a:bodyPr>
            <a:noAutofit/>
          </a:bodyPr>
          <a:lstStyle>
            <a:lvl1pPr marL="0" indent="0" algn="ctr" defTabSz="914400" rtl="0" eaLnBrk="1" latinLnBrk="0" hangingPunct="1">
              <a:lnSpc>
                <a:spcPct val="120000"/>
              </a:lnSpc>
              <a:spcBef>
                <a:spcPts val="1000"/>
              </a:spcBef>
              <a:buFont typeface="Arial" panose="020B0604020202020204" pitchFamily="34" charset="0"/>
              <a:buNone/>
              <a:defRPr sz="2400" kern="1200">
                <a:solidFill>
                  <a:schemeClr val="tx1"/>
                </a:solidFill>
                <a:effectLst>
                  <a:outerShdw blurRad="50800" dist="38100" dir="2700000" algn="tl" rotWithShape="0">
                    <a:srgbClr val="000000">
                      <a:alpha val="48000"/>
                    </a:srgbClr>
                  </a:outerShdw>
                </a:effectLst>
                <a:latin typeface="+mn-lt"/>
                <a:ea typeface="+mn-ea"/>
                <a:cs typeface="+mn-cs"/>
              </a:defRPr>
            </a:lvl1pPr>
            <a:lvl2pPr marL="457200" indent="0" algn="ctr" defTabSz="914400" rtl="0" eaLnBrk="1" latinLnBrk="0" hangingPunct="1">
              <a:lnSpc>
                <a:spcPct val="120000"/>
              </a:lnSpc>
              <a:spcBef>
                <a:spcPts val="500"/>
              </a:spcBef>
              <a:buFont typeface="Arial" panose="020B0604020202020204" pitchFamily="34" charset="0"/>
              <a:buNone/>
              <a:defRPr sz="2000" kern="1200">
                <a:solidFill>
                  <a:schemeClr val="tx1"/>
                </a:solidFill>
                <a:effectLst>
                  <a:outerShdw blurRad="50800" dist="38100" dir="2700000" algn="tl" rotWithShape="0">
                    <a:srgbClr val="000000">
                      <a:alpha val="48000"/>
                    </a:srgbClr>
                  </a:outerShdw>
                </a:effectLst>
                <a:latin typeface="+mn-lt"/>
                <a:ea typeface="+mn-ea"/>
                <a:cs typeface="+mn-cs"/>
              </a:defRPr>
            </a:lvl2pPr>
            <a:lvl3pPr marL="914400" indent="0" algn="ctr" defTabSz="914400" rtl="0" eaLnBrk="1" latinLnBrk="0" hangingPunct="1">
              <a:lnSpc>
                <a:spcPct val="120000"/>
              </a:lnSpc>
              <a:spcBef>
                <a:spcPts val="500"/>
              </a:spcBef>
              <a:buFont typeface="Arial" panose="020B0604020202020204" pitchFamily="34" charset="0"/>
              <a:buNone/>
              <a:defRPr sz="18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3716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4pPr>
            <a:lvl5pPr marL="18288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2860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7432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2004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6576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fontAlgn="auto">
              <a:spcAft>
                <a:spcPts val="0"/>
              </a:spcAft>
              <a:defRPr/>
            </a:pPr>
            <a:r>
              <a:rPr lang="en-IN" sz="1800" b="1" dirty="0">
                <a:effectLst/>
                <a:latin typeface="Times New Roman" panose="02020603050405020304" pitchFamily="18" charset="0"/>
                <a:cs typeface="Times New Roman" panose="02020603050405020304" pitchFamily="18" charset="0"/>
              </a:rPr>
              <a:t>Internal Guide </a:t>
            </a:r>
          </a:p>
          <a:p>
            <a:pPr fontAlgn="auto">
              <a:spcAft>
                <a:spcPts val="0"/>
              </a:spcAft>
              <a:defRPr/>
            </a:pPr>
            <a:r>
              <a:rPr lang="en-IN" sz="1800" b="1" dirty="0">
                <a:effectLst/>
                <a:latin typeface="Times New Roman" panose="02020603050405020304" pitchFamily="18" charset="0"/>
                <a:cs typeface="Times New Roman" panose="02020603050405020304" pitchFamily="18" charset="0"/>
              </a:rPr>
              <a:t>Mr. Abhinand B.V </a:t>
            </a:r>
          </a:p>
          <a:p>
            <a:pPr fontAlgn="auto">
              <a:spcAft>
                <a:spcPts val="0"/>
              </a:spcAft>
              <a:defRPr/>
            </a:pPr>
            <a:r>
              <a:rPr lang="en-IN" sz="1800" b="1" dirty="0">
                <a:effectLst/>
                <a:latin typeface="Times New Roman" panose="02020603050405020304" pitchFamily="18" charset="0"/>
                <a:cs typeface="Times New Roman" panose="02020603050405020304" pitchFamily="18" charset="0"/>
              </a:rPr>
              <a:t>Assistant Professor</a:t>
            </a:r>
          </a:p>
          <a:p>
            <a:pPr fontAlgn="auto">
              <a:spcAft>
                <a:spcPts val="0"/>
              </a:spcAft>
              <a:defRPr/>
            </a:pPr>
            <a:r>
              <a:rPr lang="en-IN" sz="1800" b="1" dirty="0">
                <a:effectLst/>
                <a:latin typeface="Times New Roman" panose="02020603050405020304" pitchFamily="18" charset="0"/>
                <a:cs typeface="Times New Roman" panose="02020603050405020304" pitchFamily="18" charset="0"/>
              </a:rPr>
              <a:t>Dept of ISE, SJBIT</a:t>
            </a:r>
          </a:p>
        </p:txBody>
      </p:sp>
      <p:pic>
        <p:nvPicPr>
          <p:cNvPr id="1026" name="Picture 2" descr="ZOPHY SOLUTIONS, LLP logo">
            <a:extLst>
              <a:ext uri="{FF2B5EF4-FFF2-40B4-BE49-F238E27FC236}">
                <a16:creationId xmlns:a16="http://schemas.microsoft.com/office/drawing/2014/main" id="{9CEBA35B-FAFE-2EDE-BCBC-B54555C03BB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031890" y="2259218"/>
            <a:ext cx="1066800" cy="8093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D99395-B45A-08CB-710D-95228FC027E5}"/>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6CECB2FD-3776-BCB5-5203-7C2EE8C86344}"/>
              </a:ext>
            </a:extLst>
          </p:cNvPr>
          <p:cNvSpPr>
            <a:spLocks noGrp="1"/>
          </p:cNvSpPr>
          <p:nvPr>
            <p:ph type="title"/>
          </p:nvPr>
        </p:nvSpPr>
        <p:spPr>
          <a:xfrm>
            <a:off x="838200" y="365125"/>
            <a:ext cx="10515600" cy="1325563"/>
          </a:xfrm>
        </p:spPr>
        <p:txBody>
          <a:bodyPr anchor="ctr">
            <a:normAutofit/>
          </a:bodyPr>
          <a:lstStyle/>
          <a:p>
            <a:pPr lvl="1" algn="l" fontAlgn="auto">
              <a:spcAft>
                <a:spcPts val="0"/>
              </a:spcAft>
              <a:defRPr/>
            </a:pPr>
            <a:r>
              <a:rPr lang="en-US" sz="4400" b="1">
                <a:solidFill>
                  <a:schemeClr val="tx1"/>
                </a:solidFill>
              </a:rPr>
              <a:t>Setting Screen</a:t>
            </a:r>
          </a:p>
        </p:txBody>
      </p:sp>
      <p:sp>
        <p:nvSpPr>
          <p:cNvPr id="3" name="Content Placeholder 2">
            <a:extLst>
              <a:ext uri="{FF2B5EF4-FFF2-40B4-BE49-F238E27FC236}">
                <a16:creationId xmlns:a16="http://schemas.microsoft.com/office/drawing/2014/main" id="{D7901AB9-6802-57DB-DC38-DA84647F3E0D}"/>
              </a:ext>
            </a:extLst>
          </p:cNvPr>
          <p:cNvSpPr>
            <a:spLocks noGrp="1" noChangeArrowheads="1"/>
          </p:cNvSpPr>
          <p:nvPr>
            <p:ph sz="half" idx="1"/>
          </p:nvPr>
        </p:nvSpPr>
        <p:spPr bwMode="auto">
          <a:xfrm>
            <a:off x="838200" y="1825625"/>
            <a:ext cx="5181600" cy="4351338"/>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algn="just" eaLnBrk="0" hangingPunct="0">
              <a:spcBef>
                <a:spcPct val="0"/>
              </a:spcBef>
              <a:spcAft>
                <a:spcPts val="600"/>
              </a:spcAft>
              <a:buClrTx/>
              <a:buSzTx/>
              <a:buNone/>
            </a:pPr>
            <a:r>
              <a:rPr lang="en-US" altLang="en-US" sz="2400" dirty="0">
                <a:latin typeface="Times New Roman" panose="02020603050405020304" pitchFamily="18" charset="0"/>
                <a:cs typeface="Times New Roman" panose="02020603050405020304" pitchFamily="18" charset="0"/>
              </a:rPr>
              <a:t>	Manages clinic setup (name, logo, hours), user roles/access, insurance plans, doctor schedules, and customizable registration forms.</a:t>
            </a:r>
          </a:p>
          <a:p>
            <a:pPr algn="just" eaLnBrk="0" hangingPunct="0">
              <a:spcBef>
                <a:spcPct val="0"/>
              </a:spcBef>
              <a:spcAft>
                <a:spcPts val="600"/>
              </a:spcAft>
              <a:buClrTx/>
              <a:buSzTx/>
              <a:buNone/>
            </a:pPr>
            <a:r>
              <a:rPr lang="en-US" altLang="en-US" sz="2400" dirty="0">
                <a:latin typeface="Times New Roman" panose="02020603050405020304" pitchFamily="18" charset="0"/>
                <a:cs typeface="Times New Roman" panose="02020603050405020304" pitchFamily="18" charset="0"/>
              </a:rPr>
              <a:t>	Secured by role-based access, connected to FastAPI, built with React and </a:t>
            </a:r>
            <a:r>
              <a:rPr lang="en-US" altLang="en-US" sz="2400" dirty="0" err="1">
                <a:latin typeface="Times New Roman" panose="02020603050405020304" pitchFamily="18" charset="0"/>
                <a:cs typeface="Times New Roman" panose="02020603050405020304" pitchFamily="18" charset="0"/>
              </a:rPr>
              <a:t>TailwindCSS</a:t>
            </a:r>
            <a:r>
              <a:rPr lang="en-US" altLang="en-US" sz="2400" dirty="0">
                <a:latin typeface="Times New Roman" panose="02020603050405020304" pitchFamily="18" charset="0"/>
                <a:cs typeface="Times New Roman" panose="02020603050405020304" pitchFamily="18" charset="0"/>
              </a:rPr>
              <a:t>, includes form </a:t>
            </a:r>
            <a:r>
              <a:rPr lang="en-US" altLang="en-US" sz="2400" dirty="0" err="1">
                <a:latin typeface="Times New Roman" panose="02020603050405020304" pitchFamily="18" charset="0"/>
                <a:cs typeface="Times New Roman" panose="02020603050405020304" pitchFamily="18" charset="0"/>
              </a:rPr>
              <a:t>validation.Enables</a:t>
            </a:r>
            <a:r>
              <a:rPr lang="en-US" altLang="en-US" sz="2400" dirty="0">
                <a:latin typeface="Times New Roman" panose="02020603050405020304" pitchFamily="18" charset="0"/>
                <a:cs typeface="Times New Roman" panose="02020603050405020304" pitchFamily="18" charset="0"/>
              </a:rPr>
              <a:t> efficient patient management, follow-ups, and care coordination through a user-friendly interface.</a:t>
            </a:r>
          </a:p>
        </p:txBody>
      </p:sp>
      <p:pic>
        <p:nvPicPr>
          <p:cNvPr id="5" name="Picture 4">
            <a:extLst>
              <a:ext uri="{FF2B5EF4-FFF2-40B4-BE49-F238E27FC236}">
                <a16:creationId xmlns:a16="http://schemas.microsoft.com/office/drawing/2014/main" id="{4698AC22-1ED7-482A-29A7-F6C867A83541}"/>
              </a:ext>
            </a:extLst>
          </p:cNvPr>
          <p:cNvPicPr>
            <a:picLocks noChangeAspect="1"/>
          </p:cNvPicPr>
          <p:nvPr/>
        </p:nvPicPr>
        <p:blipFill>
          <a:blip r:embed="rId2"/>
          <a:stretch>
            <a:fillRect/>
          </a:stretch>
        </p:blipFill>
        <p:spPr>
          <a:xfrm>
            <a:off x="6172200" y="1825625"/>
            <a:ext cx="5410200" cy="3653211"/>
          </a:xfrm>
          <a:prstGeom prst="rect">
            <a:avLst/>
          </a:prstGeom>
          <a:noFill/>
        </p:spPr>
      </p:pic>
      <p:sp>
        <p:nvSpPr>
          <p:cNvPr id="10" name="Footer Placeholder 4">
            <a:extLst>
              <a:ext uri="{FF2B5EF4-FFF2-40B4-BE49-F238E27FC236}">
                <a16:creationId xmlns:a16="http://schemas.microsoft.com/office/drawing/2014/main" id="{2A3CDB9A-3636-9672-F11E-F822F4628EAF}"/>
              </a:ext>
            </a:extLst>
          </p:cNvPr>
          <p:cNvSpPr>
            <a:spLocks noGrp="1"/>
          </p:cNvSpPr>
          <p:nvPr>
            <p:ph type="ftr" sz="quarter" idx="11"/>
          </p:nvPr>
        </p:nvSpPr>
        <p:spPr>
          <a:xfrm>
            <a:off x="4038600" y="6356350"/>
            <a:ext cx="4114800" cy="365125"/>
          </a:xfrm>
        </p:spPr>
        <p:txBody>
          <a:bodyPr/>
          <a:lstStyle/>
          <a:p>
            <a:pPr>
              <a:spcAft>
                <a:spcPts val="600"/>
              </a:spcAft>
              <a:defRPr/>
            </a:pPr>
            <a:r>
              <a:rPr lang="en-US"/>
              <a:t>VIII SEM, DEPT. OF ISE, SJBIT</a:t>
            </a:r>
          </a:p>
        </p:txBody>
      </p:sp>
      <p:sp>
        <p:nvSpPr>
          <p:cNvPr id="12" name="Slide Number Placeholder 5">
            <a:extLst>
              <a:ext uri="{FF2B5EF4-FFF2-40B4-BE49-F238E27FC236}">
                <a16:creationId xmlns:a16="http://schemas.microsoft.com/office/drawing/2014/main" id="{C93AA58E-7927-CBCE-7047-01FAAA4E9877}"/>
              </a:ext>
            </a:extLst>
          </p:cNvPr>
          <p:cNvSpPr>
            <a:spLocks noGrp="1"/>
          </p:cNvSpPr>
          <p:nvPr>
            <p:ph type="sldNum" sz="quarter" idx="12"/>
          </p:nvPr>
        </p:nvSpPr>
        <p:spPr>
          <a:xfrm>
            <a:off x="8610600" y="6356350"/>
            <a:ext cx="2743200" cy="365125"/>
          </a:xfrm>
        </p:spPr>
        <p:txBody>
          <a:bodyPr/>
          <a:lstStyle/>
          <a:p>
            <a:pPr>
              <a:spcAft>
                <a:spcPts val="600"/>
              </a:spcAft>
              <a:defRPr/>
            </a:pPr>
            <a:fld id="{BB4D3E49-B52A-4DA3-802C-D31664A074AD}" type="slidenum">
              <a:rPr lang="en-US" smtClean="0"/>
              <a:pPr>
                <a:spcAft>
                  <a:spcPts val="600"/>
                </a:spcAft>
                <a:defRPr/>
              </a:pPr>
              <a:t>10</a:t>
            </a:fld>
            <a:endParaRPr lang="en-US"/>
          </a:p>
        </p:txBody>
      </p:sp>
    </p:spTree>
    <p:extLst>
      <p:ext uri="{BB962C8B-B14F-4D97-AF65-F5344CB8AC3E}">
        <p14:creationId xmlns:p14="http://schemas.microsoft.com/office/powerpoint/2010/main" val="10093348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09882B-A946-F07A-B702-17E82F60DCCD}"/>
            </a:ext>
          </a:extLst>
        </p:cNvPr>
        <p:cNvGrpSpPr/>
        <p:nvPr/>
      </p:nvGrpSpPr>
      <p:grpSpPr>
        <a:xfrm>
          <a:off x="0" y="0"/>
          <a:ext cx="0" cy="0"/>
          <a:chOff x="0" y="0"/>
          <a:chExt cx="0" cy="0"/>
        </a:xfrm>
      </p:grpSpPr>
      <p:sp>
        <p:nvSpPr>
          <p:cNvPr id="9" name="Content Placeholder 8">
            <a:extLst>
              <a:ext uri="{FF2B5EF4-FFF2-40B4-BE49-F238E27FC236}">
                <a16:creationId xmlns:a16="http://schemas.microsoft.com/office/drawing/2014/main" id="{51738366-6119-D036-7549-848D6B7D4F69}"/>
              </a:ext>
            </a:extLst>
          </p:cNvPr>
          <p:cNvSpPr>
            <a:spLocks noGrp="1"/>
          </p:cNvSpPr>
          <p:nvPr>
            <p:ph idx="1"/>
          </p:nvPr>
        </p:nvSpPr>
        <p:spPr>
          <a:xfrm>
            <a:off x="1090863" y="1507068"/>
            <a:ext cx="4624137" cy="4669896"/>
          </a:xfrm>
        </p:spPr>
        <p:txBody>
          <a:bodyPr>
            <a:normAutofit/>
          </a:bodyPr>
          <a:lstStyle/>
          <a:p>
            <a:pPr algn="just"/>
            <a:r>
              <a:rPr lang="en-US" sz="2000" dirty="0">
                <a:latin typeface="Times New Roman" panose="02020603050405020304" pitchFamily="18" charset="0"/>
                <a:cs typeface="Times New Roman" panose="02020603050405020304" pitchFamily="18" charset="0"/>
              </a:rPr>
              <a:t>Lists users with details (name, email, role, status), allows adding, editing, activating/deactivating accounts. Search and filter options for easy navigation.</a:t>
            </a:r>
          </a:p>
          <a:p>
            <a:pPr algn="just"/>
            <a:r>
              <a:rPr lang="en-US" sz="2000" dirty="0">
                <a:latin typeface="Times New Roman" panose="02020603050405020304" pitchFamily="18" charset="0"/>
                <a:cs typeface="Times New Roman" panose="02020603050405020304" pitchFamily="18" charset="0"/>
              </a:rPr>
              <a:t>Streamlined account and access management with real-time updates and notifications.</a:t>
            </a:r>
          </a:p>
        </p:txBody>
      </p:sp>
      <p:sp>
        <p:nvSpPr>
          <p:cNvPr id="10" name="Title 9">
            <a:extLst>
              <a:ext uri="{FF2B5EF4-FFF2-40B4-BE49-F238E27FC236}">
                <a16:creationId xmlns:a16="http://schemas.microsoft.com/office/drawing/2014/main" id="{AC5A4C99-EA36-122E-57DA-62E4BE7AE23E}"/>
              </a:ext>
            </a:extLst>
          </p:cNvPr>
          <p:cNvSpPr>
            <a:spLocks noGrp="1"/>
          </p:cNvSpPr>
          <p:nvPr>
            <p:ph type="title"/>
          </p:nvPr>
        </p:nvSpPr>
        <p:spPr>
          <a:xfrm>
            <a:off x="838200" y="365125"/>
            <a:ext cx="5638800" cy="1325563"/>
          </a:xfrm>
        </p:spPr>
        <p:txBody>
          <a:bodyPr/>
          <a:lstStyle/>
          <a:p>
            <a:r>
              <a:rPr lang="en-IN" b="1" dirty="0"/>
              <a:t>User Management Screen</a:t>
            </a:r>
          </a:p>
        </p:txBody>
      </p:sp>
      <p:pic>
        <p:nvPicPr>
          <p:cNvPr id="11" name="Picture 10">
            <a:extLst>
              <a:ext uri="{FF2B5EF4-FFF2-40B4-BE49-F238E27FC236}">
                <a16:creationId xmlns:a16="http://schemas.microsoft.com/office/drawing/2014/main" id="{298BD256-0726-AE09-DEBD-79FD7F33FE99}"/>
              </a:ext>
            </a:extLst>
          </p:cNvPr>
          <p:cNvPicPr>
            <a:picLocks noChangeAspect="1"/>
          </p:cNvPicPr>
          <p:nvPr/>
        </p:nvPicPr>
        <p:blipFill>
          <a:blip r:embed="rId2"/>
          <a:stretch>
            <a:fillRect/>
          </a:stretch>
        </p:blipFill>
        <p:spPr>
          <a:xfrm>
            <a:off x="6859612" y="285305"/>
            <a:ext cx="5138055" cy="2961653"/>
          </a:xfrm>
          <a:prstGeom prst="rect">
            <a:avLst/>
          </a:prstGeom>
        </p:spPr>
      </p:pic>
      <p:pic>
        <p:nvPicPr>
          <p:cNvPr id="12" name="Picture 11">
            <a:extLst>
              <a:ext uri="{FF2B5EF4-FFF2-40B4-BE49-F238E27FC236}">
                <a16:creationId xmlns:a16="http://schemas.microsoft.com/office/drawing/2014/main" id="{A84E908A-8011-BF1F-E632-1EAB17C7261F}"/>
              </a:ext>
            </a:extLst>
          </p:cNvPr>
          <p:cNvPicPr>
            <a:picLocks noChangeAspect="1"/>
          </p:cNvPicPr>
          <p:nvPr/>
        </p:nvPicPr>
        <p:blipFill>
          <a:blip r:embed="rId3"/>
          <a:stretch>
            <a:fillRect/>
          </a:stretch>
        </p:blipFill>
        <p:spPr>
          <a:xfrm>
            <a:off x="6934200" y="3535814"/>
            <a:ext cx="5063467" cy="3036881"/>
          </a:xfrm>
          <a:prstGeom prst="rect">
            <a:avLst/>
          </a:prstGeom>
        </p:spPr>
      </p:pic>
    </p:spTree>
    <p:extLst>
      <p:ext uri="{BB962C8B-B14F-4D97-AF65-F5344CB8AC3E}">
        <p14:creationId xmlns:p14="http://schemas.microsoft.com/office/powerpoint/2010/main" val="22989825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65F48C-6681-9258-04FD-73930AB48E62}"/>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44C33EA1-7601-921B-ACDC-4FC2C4E9BACF}"/>
              </a:ext>
            </a:extLst>
          </p:cNvPr>
          <p:cNvSpPr>
            <a:spLocks noGrp="1"/>
          </p:cNvSpPr>
          <p:nvPr>
            <p:ph type="title"/>
          </p:nvPr>
        </p:nvSpPr>
        <p:spPr>
          <a:xfrm>
            <a:off x="838200" y="365125"/>
            <a:ext cx="10515600" cy="1325563"/>
          </a:xfrm>
        </p:spPr>
        <p:txBody>
          <a:bodyPr anchor="ctr">
            <a:normAutofit/>
          </a:bodyPr>
          <a:lstStyle/>
          <a:p>
            <a:pPr lvl="1" algn="l" fontAlgn="auto">
              <a:spcAft>
                <a:spcPts val="0"/>
              </a:spcAft>
              <a:defRPr/>
            </a:pPr>
            <a:r>
              <a:rPr lang="en-IN" sz="4400" b="1">
                <a:solidFill>
                  <a:schemeClr val="tx1"/>
                </a:solidFill>
              </a:rPr>
              <a:t>Patient Information Screen</a:t>
            </a:r>
            <a:endParaRPr lang="en-US" sz="4400" b="1">
              <a:solidFill>
                <a:schemeClr val="tx1"/>
              </a:solidFill>
            </a:endParaRPr>
          </a:p>
        </p:txBody>
      </p:sp>
      <p:sp>
        <p:nvSpPr>
          <p:cNvPr id="5" name="Rectangle 2">
            <a:extLst>
              <a:ext uri="{FF2B5EF4-FFF2-40B4-BE49-F238E27FC236}">
                <a16:creationId xmlns:a16="http://schemas.microsoft.com/office/drawing/2014/main" id="{3CDD8197-EDE9-1F0C-58D4-A338258D6409}"/>
              </a:ext>
            </a:extLst>
          </p:cNvPr>
          <p:cNvSpPr>
            <a:spLocks noGrp="1" noChangeArrowheads="1"/>
          </p:cNvSpPr>
          <p:nvPr>
            <p:ph sz="half" idx="1"/>
          </p:nvPr>
        </p:nvSpPr>
        <p:spPr bwMode="auto">
          <a:xfrm>
            <a:off x="838200" y="1825625"/>
            <a:ext cx="5181600" cy="4351338"/>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algn="just" eaLnBrk="0" hangingPunct="0">
              <a:spcBef>
                <a:spcPct val="0"/>
              </a:spcBef>
              <a:spcAft>
                <a:spcPts val="600"/>
              </a:spcAft>
              <a:buClrTx/>
              <a:buSzTx/>
              <a:buNone/>
            </a:pPr>
            <a:r>
              <a:rPr lang="en-US" altLang="en-US" sz="2200" b="1" dirty="0">
                <a:latin typeface="Times New Roman" panose="02020603050405020304" pitchFamily="18" charset="0"/>
                <a:cs typeface="Times New Roman" panose="02020603050405020304" pitchFamily="18" charset="0"/>
              </a:rPr>
              <a:t>	Doctor-centric patient management: </a:t>
            </a:r>
            <a:r>
              <a:rPr lang="en-US" altLang="en-US" sz="2200" dirty="0">
                <a:latin typeface="Times New Roman" panose="02020603050405020304" pitchFamily="18" charset="0"/>
                <a:cs typeface="Times New Roman" panose="02020603050405020304" pitchFamily="18" charset="0"/>
              </a:rPr>
              <a:t>Sidebar with patient list (sorted by recent visits), comprehensive profile view on selection.</a:t>
            </a:r>
          </a:p>
          <a:p>
            <a:pPr algn="just" eaLnBrk="0" hangingPunct="0">
              <a:spcBef>
                <a:spcPct val="0"/>
              </a:spcBef>
              <a:spcAft>
                <a:spcPts val="600"/>
              </a:spcAft>
              <a:buClrTx/>
              <a:buSzTx/>
              <a:buNone/>
            </a:pPr>
            <a:r>
              <a:rPr lang="en-US" altLang="en-US" sz="2200" b="1" dirty="0">
                <a:latin typeface="Times New Roman" panose="02020603050405020304" pitchFamily="18" charset="0"/>
                <a:cs typeface="Times New Roman" panose="02020603050405020304" pitchFamily="18" charset="0"/>
              </a:rPr>
              <a:t>	Profile details: </a:t>
            </a:r>
            <a:r>
              <a:rPr lang="en-US" altLang="en-US" sz="2200" dirty="0">
                <a:latin typeface="Times New Roman" panose="02020603050405020304" pitchFamily="18" charset="0"/>
                <a:cs typeface="Times New Roman" panose="02020603050405020304" pitchFamily="18" charset="0"/>
              </a:rPr>
              <a:t>General info, medical history, diagnoses, prescriptions, reports, lab results (collapsible sections). Real-time data via </a:t>
            </a:r>
            <a:r>
              <a:rPr lang="en-US" altLang="en-US" sz="2200" dirty="0" err="1">
                <a:latin typeface="Times New Roman" panose="02020603050405020304" pitchFamily="18" charset="0"/>
                <a:cs typeface="Times New Roman" panose="02020603050405020304" pitchFamily="18" charset="0"/>
              </a:rPr>
              <a:t>FastAPI</a:t>
            </a:r>
            <a:r>
              <a:rPr lang="en-US" altLang="en-US" sz="2200" dirty="0">
                <a:latin typeface="Times New Roman" panose="02020603050405020304" pitchFamily="18" charset="0"/>
                <a:cs typeface="Times New Roman" panose="02020603050405020304" pitchFamily="18" charset="0"/>
              </a:rPr>
              <a:t>, dynamic rendering with React, auto-save and input validation, role-based access, responsive two-pane layout with Tailwind CSS.</a:t>
            </a:r>
          </a:p>
        </p:txBody>
      </p:sp>
      <p:pic>
        <p:nvPicPr>
          <p:cNvPr id="9" name="Picture 8">
            <a:extLst>
              <a:ext uri="{FF2B5EF4-FFF2-40B4-BE49-F238E27FC236}">
                <a16:creationId xmlns:a16="http://schemas.microsoft.com/office/drawing/2014/main" id="{C8CDCD65-8C9B-8B40-697E-78CF743564CB}"/>
              </a:ext>
            </a:extLst>
          </p:cNvPr>
          <p:cNvPicPr>
            <a:picLocks noChangeAspect="1"/>
          </p:cNvPicPr>
          <p:nvPr/>
        </p:nvPicPr>
        <p:blipFill>
          <a:blip r:embed="rId2"/>
          <a:stretch>
            <a:fillRect/>
          </a:stretch>
        </p:blipFill>
        <p:spPr>
          <a:xfrm>
            <a:off x="6172199" y="2133601"/>
            <a:ext cx="5715001" cy="3345236"/>
          </a:xfrm>
          <a:prstGeom prst="rect">
            <a:avLst/>
          </a:prstGeom>
          <a:noFill/>
        </p:spPr>
      </p:pic>
      <p:sp>
        <p:nvSpPr>
          <p:cNvPr id="14" name="Footer Placeholder 4">
            <a:extLst>
              <a:ext uri="{FF2B5EF4-FFF2-40B4-BE49-F238E27FC236}">
                <a16:creationId xmlns:a16="http://schemas.microsoft.com/office/drawing/2014/main" id="{A2D7B81F-226E-E938-30F6-2A181721F47E}"/>
              </a:ext>
            </a:extLst>
          </p:cNvPr>
          <p:cNvSpPr>
            <a:spLocks noGrp="1"/>
          </p:cNvSpPr>
          <p:nvPr>
            <p:ph type="ftr" sz="quarter" idx="11"/>
          </p:nvPr>
        </p:nvSpPr>
        <p:spPr>
          <a:xfrm>
            <a:off x="4038600" y="6356350"/>
            <a:ext cx="4114800" cy="365125"/>
          </a:xfrm>
        </p:spPr>
        <p:txBody>
          <a:bodyPr/>
          <a:lstStyle/>
          <a:p>
            <a:pPr>
              <a:spcAft>
                <a:spcPts val="600"/>
              </a:spcAft>
              <a:defRPr/>
            </a:pPr>
            <a:r>
              <a:rPr lang="en-US"/>
              <a:t>VIII SEM, DEPT. OF ISE, SJBIT</a:t>
            </a:r>
          </a:p>
        </p:txBody>
      </p:sp>
      <p:sp>
        <p:nvSpPr>
          <p:cNvPr id="16" name="Slide Number Placeholder 5">
            <a:extLst>
              <a:ext uri="{FF2B5EF4-FFF2-40B4-BE49-F238E27FC236}">
                <a16:creationId xmlns:a16="http://schemas.microsoft.com/office/drawing/2014/main" id="{33824CB4-E08F-97AC-6C3C-B7EB336F4F4B}"/>
              </a:ext>
            </a:extLst>
          </p:cNvPr>
          <p:cNvSpPr>
            <a:spLocks noGrp="1"/>
          </p:cNvSpPr>
          <p:nvPr>
            <p:ph type="sldNum" sz="quarter" idx="12"/>
          </p:nvPr>
        </p:nvSpPr>
        <p:spPr>
          <a:xfrm>
            <a:off x="8610600" y="6356350"/>
            <a:ext cx="2743200" cy="365125"/>
          </a:xfrm>
        </p:spPr>
        <p:txBody>
          <a:bodyPr/>
          <a:lstStyle/>
          <a:p>
            <a:pPr>
              <a:spcAft>
                <a:spcPts val="600"/>
              </a:spcAft>
              <a:defRPr/>
            </a:pPr>
            <a:fld id="{BB4D3E49-B52A-4DA3-802C-D31664A074AD}" type="slidenum">
              <a:rPr lang="en-US" smtClean="0"/>
              <a:pPr>
                <a:spcAft>
                  <a:spcPts val="600"/>
                </a:spcAft>
                <a:defRPr/>
              </a:pPr>
              <a:t>12</a:t>
            </a:fld>
            <a:endParaRPr lang="en-US"/>
          </a:p>
        </p:txBody>
      </p:sp>
    </p:spTree>
    <p:extLst>
      <p:ext uri="{BB962C8B-B14F-4D97-AF65-F5344CB8AC3E}">
        <p14:creationId xmlns:p14="http://schemas.microsoft.com/office/powerpoint/2010/main" val="1142247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79FAF7-FFA8-EFFB-8D15-816753C664E8}"/>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1A65FD50-930E-859D-99AA-830DA3043D3D}"/>
              </a:ext>
            </a:extLst>
          </p:cNvPr>
          <p:cNvSpPr>
            <a:spLocks noGrp="1"/>
          </p:cNvSpPr>
          <p:nvPr>
            <p:ph type="title"/>
          </p:nvPr>
        </p:nvSpPr>
        <p:spPr>
          <a:xfrm>
            <a:off x="838200" y="365125"/>
            <a:ext cx="10515600" cy="1325563"/>
          </a:xfrm>
        </p:spPr>
        <p:txBody>
          <a:bodyPr anchor="ctr">
            <a:normAutofit/>
          </a:bodyPr>
          <a:lstStyle/>
          <a:p>
            <a:pPr lvl="1" algn="l" fontAlgn="auto">
              <a:spcAft>
                <a:spcPts val="0"/>
              </a:spcAft>
              <a:defRPr/>
            </a:pPr>
            <a:r>
              <a:rPr lang="en-IN" sz="4400" b="1">
                <a:solidFill>
                  <a:schemeClr val="tx1"/>
                </a:solidFill>
              </a:rPr>
              <a:t>Human Anatomy Screen</a:t>
            </a:r>
            <a:endParaRPr lang="en-US" sz="4400" b="1">
              <a:solidFill>
                <a:schemeClr val="tx1"/>
              </a:solidFill>
            </a:endParaRPr>
          </a:p>
        </p:txBody>
      </p:sp>
      <p:sp>
        <p:nvSpPr>
          <p:cNvPr id="2" name="Content Placeholder 1">
            <a:extLst>
              <a:ext uri="{FF2B5EF4-FFF2-40B4-BE49-F238E27FC236}">
                <a16:creationId xmlns:a16="http://schemas.microsoft.com/office/drawing/2014/main" id="{EAB6E4F0-E9D0-97B5-E554-4D54641FA192}"/>
              </a:ext>
            </a:extLst>
          </p:cNvPr>
          <p:cNvSpPr>
            <a:spLocks noGrp="1" noChangeArrowheads="1"/>
          </p:cNvSpPr>
          <p:nvPr>
            <p:ph sz="half" idx="1"/>
          </p:nvPr>
        </p:nvSpPr>
        <p:spPr bwMode="auto">
          <a:xfrm>
            <a:off x="838200" y="1825625"/>
            <a:ext cx="5181600" cy="4351338"/>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algn="just" eaLnBrk="0" hangingPunct="0">
              <a:spcBef>
                <a:spcPct val="0"/>
              </a:spcBef>
              <a:spcAft>
                <a:spcPts val="600"/>
              </a:spcAft>
              <a:buClrTx/>
              <a:buSzTx/>
              <a:buNone/>
            </a:pPr>
            <a:r>
              <a:rPr lang="en-US" altLang="en-US" sz="2600" dirty="0">
                <a:latin typeface="Times New Roman" panose="02020603050405020304" pitchFamily="18" charset="0"/>
                <a:cs typeface="Times New Roman" panose="02020603050405020304" pitchFamily="18" charset="0"/>
              </a:rPr>
              <a:t>	Visual documentation: Interactive SVG-based anatomy model for selecting body parts to annotate symptoms, injuries, or notes.</a:t>
            </a:r>
          </a:p>
          <a:p>
            <a:pPr algn="just" eaLnBrk="0" hangingPunct="0">
              <a:spcBef>
                <a:spcPct val="0"/>
              </a:spcBef>
              <a:spcAft>
                <a:spcPts val="600"/>
              </a:spcAft>
              <a:buClrTx/>
              <a:buSzTx/>
              <a:buNone/>
            </a:pPr>
            <a:r>
              <a:rPr lang="en-US" altLang="en-US" sz="2600" dirty="0">
                <a:latin typeface="Times New Roman" panose="02020603050405020304" pitchFamily="18" charset="0"/>
                <a:cs typeface="Times New Roman" panose="02020603050405020304" pitchFamily="18" charset="0"/>
              </a:rPr>
              <a:t>	Built with JavaScript and React, SVG manipulation, React hooks for state, secure persistence via </a:t>
            </a:r>
            <a:r>
              <a:rPr lang="en-US" altLang="en-US" sz="2600" dirty="0" err="1">
                <a:latin typeface="Times New Roman" panose="02020603050405020304" pitchFamily="18" charset="0"/>
                <a:cs typeface="Times New Roman" panose="02020603050405020304" pitchFamily="18" charset="0"/>
              </a:rPr>
              <a:t>FastAPI</a:t>
            </a:r>
            <a:r>
              <a:rPr lang="en-US" altLang="en-US" sz="2600" dirty="0">
                <a:latin typeface="Times New Roman" panose="02020603050405020304" pitchFamily="18" charset="0"/>
                <a:cs typeface="Times New Roman" panose="02020603050405020304" pitchFamily="18" charset="0"/>
              </a:rPr>
              <a:t> with real-time updates, responsive design.</a:t>
            </a:r>
          </a:p>
        </p:txBody>
      </p:sp>
      <p:pic>
        <p:nvPicPr>
          <p:cNvPr id="5" name="Picture 4">
            <a:extLst>
              <a:ext uri="{FF2B5EF4-FFF2-40B4-BE49-F238E27FC236}">
                <a16:creationId xmlns:a16="http://schemas.microsoft.com/office/drawing/2014/main" id="{F59DBA60-F1FE-5466-CA13-BCE237401138}"/>
              </a:ext>
            </a:extLst>
          </p:cNvPr>
          <p:cNvPicPr>
            <a:picLocks noChangeAspect="1"/>
          </p:cNvPicPr>
          <p:nvPr/>
        </p:nvPicPr>
        <p:blipFill>
          <a:blip r:embed="rId2"/>
          <a:stretch>
            <a:fillRect/>
          </a:stretch>
        </p:blipFill>
        <p:spPr>
          <a:xfrm>
            <a:off x="6172200" y="2605512"/>
            <a:ext cx="5181600" cy="2791563"/>
          </a:xfrm>
          <a:prstGeom prst="rect">
            <a:avLst/>
          </a:prstGeom>
          <a:noFill/>
        </p:spPr>
      </p:pic>
      <p:sp>
        <p:nvSpPr>
          <p:cNvPr id="10" name="Footer Placeholder 4">
            <a:extLst>
              <a:ext uri="{FF2B5EF4-FFF2-40B4-BE49-F238E27FC236}">
                <a16:creationId xmlns:a16="http://schemas.microsoft.com/office/drawing/2014/main" id="{C06A3BAC-0DDE-0068-02CA-9C976697E822}"/>
              </a:ext>
            </a:extLst>
          </p:cNvPr>
          <p:cNvSpPr>
            <a:spLocks noGrp="1"/>
          </p:cNvSpPr>
          <p:nvPr>
            <p:ph type="ftr" sz="quarter" idx="11"/>
          </p:nvPr>
        </p:nvSpPr>
        <p:spPr>
          <a:xfrm>
            <a:off x="4038600" y="6356350"/>
            <a:ext cx="4114800" cy="365125"/>
          </a:xfrm>
        </p:spPr>
        <p:txBody>
          <a:bodyPr/>
          <a:lstStyle/>
          <a:p>
            <a:pPr>
              <a:spcAft>
                <a:spcPts val="600"/>
              </a:spcAft>
              <a:defRPr/>
            </a:pPr>
            <a:r>
              <a:rPr lang="en-US"/>
              <a:t>VIII SEM, DEPT. OF ISE, SJBIT</a:t>
            </a:r>
          </a:p>
        </p:txBody>
      </p:sp>
      <p:sp>
        <p:nvSpPr>
          <p:cNvPr id="12" name="Slide Number Placeholder 5">
            <a:extLst>
              <a:ext uri="{FF2B5EF4-FFF2-40B4-BE49-F238E27FC236}">
                <a16:creationId xmlns:a16="http://schemas.microsoft.com/office/drawing/2014/main" id="{F68ECC1C-7A4E-4169-7432-62CF82E1C79F}"/>
              </a:ext>
            </a:extLst>
          </p:cNvPr>
          <p:cNvSpPr>
            <a:spLocks noGrp="1"/>
          </p:cNvSpPr>
          <p:nvPr>
            <p:ph type="sldNum" sz="quarter" idx="12"/>
          </p:nvPr>
        </p:nvSpPr>
        <p:spPr>
          <a:xfrm>
            <a:off x="8610600" y="6356350"/>
            <a:ext cx="2743200" cy="365125"/>
          </a:xfrm>
        </p:spPr>
        <p:txBody>
          <a:bodyPr/>
          <a:lstStyle/>
          <a:p>
            <a:pPr>
              <a:spcAft>
                <a:spcPts val="600"/>
              </a:spcAft>
              <a:defRPr/>
            </a:pPr>
            <a:fld id="{BB4D3E49-B52A-4DA3-802C-D31664A074AD}" type="slidenum">
              <a:rPr lang="en-US" smtClean="0"/>
              <a:pPr>
                <a:spcAft>
                  <a:spcPts val="600"/>
                </a:spcAft>
                <a:defRPr/>
              </a:pPr>
              <a:t>13</a:t>
            </a:fld>
            <a:endParaRPr lang="en-US"/>
          </a:p>
        </p:txBody>
      </p:sp>
    </p:spTree>
    <p:extLst>
      <p:ext uri="{BB962C8B-B14F-4D97-AF65-F5344CB8AC3E}">
        <p14:creationId xmlns:p14="http://schemas.microsoft.com/office/powerpoint/2010/main" val="384981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BE507A-A498-8CF4-CF6D-5B53F9E68C13}"/>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5F0AE70D-0C87-9D53-B952-E2BE4277E62C}"/>
              </a:ext>
            </a:extLst>
          </p:cNvPr>
          <p:cNvSpPr>
            <a:spLocks noGrp="1"/>
          </p:cNvSpPr>
          <p:nvPr>
            <p:ph type="title"/>
          </p:nvPr>
        </p:nvSpPr>
        <p:spPr>
          <a:xfrm>
            <a:off x="838200" y="365125"/>
            <a:ext cx="10515600" cy="1325563"/>
          </a:xfrm>
        </p:spPr>
        <p:txBody>
          <a:bodyPr anchor="ctr">
            <a:normAutofit/>
          </a:bodyPr>
          <a:lstStyle/>
          <a:p>
            <a:pPr lvl="1" algn="l" fontAlgn="auto">
              <a:spcAft>
                <a:spcPts val="0"/>
              </a:spcAft>
              <a:defRPr/>
            </a:pPr>
            <a:r>
              <a:rPr lang="en-IN" sz="4400" b="1">
                <a:solidFill>
                  <a:schemeClr val="tx1"/>
                </a:solidFill>
              </a:rPr>
              <a:t>Patient Details Screen</a:t>
            </a:r>
            <a:endParaRPr lang="en-US" sz="4400" b="1">
              <a:solidFill>
                <a:schemeClr val="tx1"/>
              </a:solidFill>
            </a:endParaRPr>
          </a:p>
        </p:txBody>
      </p:sp>
      <p:sp>
        <p:nvSpPr>
          <p:cNvPr id="3" name="Rectangle 1">
            <a:extLst>
              <a:ext uri="{FF2B5EF4-FFF2-40B4-BE49-F238E27FC236}">
                <a16:creationId xmlns:a16="http://schemas.microsoft.com/office/drawing/2014/main" id="{89F3ECBB-83C0-EC18-3B97-FD893D6DEEC4}"/>
              </a:ext>
            </a:extLst>
          </p:cNvPr>
          <p:cNvSpPr>
            <a:spLocks noGrp="1" noChangeArrowheads="1"/>
          </p:cNvSpPr>
          <p:nvPr>
            <p:ph sz="half" idx="1"/>
          </p:nvPr>
        </p:nvSpPr>
        <p:spPr bwMode="auto">
          <a:xfrm>
            <a:off x="838200" y="1825625"/>
            <a:ext cx="5181600" cy="4351338"/>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algn="just" eaLnBrk="0" hangingPunct="0">
              <a:spcBef>
                <a:spcPct val="0"/>
              </a:spcBef>
              <a:spcAft>
                <a:spcPts val="600"/>
              </a:spcAft>
              <a:buClrTx/>
              <a:buSzTx/>
              <a:buNone/>
            </a:pPr>
            <a:r>
              <a:rPr lang="en-US" altLang="en-US" dirty="0">
                <a:latin typeface="Times New Roman" panose="02020603050405020304" pitchFamily="18" charset="0"/>
                <a:cs typeface="Times New Roman" panose="02020603050405020304" pitchFamily="18" charset="0"/>
              </a:rPr>
              <a:t>	Comprehensive patient overview: Displays key visit and medical data upon patient selection (name, appointment details, doctor).</a:t>
            </a:r>
          </a:p>
          <a:p>
            <a:pPr algn="just" eaLnBrk="0" hangingPunct="0">
              <a:spcBef>
                <a:spcPct val="0"/>
              </a:spcBef>
              <a:spcAft>
                <a:spcPts val="600"/>
              </a:spcAft>
              <a:buClrTx/>
              <a:buSzTx/>
              <a:buNone/>
            </a:pPr>
            <a:r>
              <a:rPr lang="en-US" altLang="en-US" dirty="0">
                <a:latin typeface="Times New Roman" panose="02020603050405020304" pitchFamily="18" charset="0"/>
                <a:cs typeface="Times New Roman" panose="02020603050405020304" pitchFamily="18" charset="0"/>
              </a:rPr>
              <a:t>	Vital signs summary, recent medical history (diagnoses, meds, allergies, conditions), expandable detailed data.</a:t>
            </a:r>
          </a:p>
        </p:txBody>
      </p:sp>
      <p:pic>
        <p:nvPicPr>
          <p:cNvPr id="5" name="Picture 4">
            <a:extLst>
              <a:ext uri="{FF2B5EF4-FFF2-40B4-BE49-F238E27FC236}">
                <a16:creationId xmlns:a16="http://schemas.microsoft.com/office/drawing/2014/main" id="{712CA2F0-C9F0-7F6B-7983-5ABEBC0AD8AD}"/>
              </a:ext>
            </a:extLst>
          </p:cNvPr>
          <p:cNvPicPr>
            <a:picLocks noChangeAspect="1"/>
          </p:cNvPicPr>
          <p:nvPr/>
        </p:nvPicPr>
        <p:blipFill>
          <a:blip r:embed="rId2"/>
          <a:stretch>
            <a:fillRect/>
          </a:stretch>
        </p:blipFill>
        <p:spPr>
          <a:xfrm>
            <a:off x="6172202" y="1870075"/>
            <a:ext cx="5486398" cy="3549189"/>
          </a:xfrm>
          <a:prstGeom prst="rect">
            <a:avLst/>
          </a:prstGeom>
          <a:noFill/>
        </p:spPr>
      </p:pic>
      <p:sp>
        <p:nvSpPr>
          <p:cNvPr id="10" name="Footer Placeholder 4">
            <a:extLst>
              <a:ext uri="{FF2B5EF4-FFF2-40B4-BE49-F238E27FC236}">
                <a16:creationId xmlns:a16="http://schemas.microsoft.com/office/drawing/2014/main" id="{DD214124-876F-C6EA-BED2-D5C5C845122C}"/>
              </a:ext>
            </a:extLst>
          </p:cNvPr>
          <p:cNvSpPr>
            <a:spLocks noGrp="1"/>
          </p:cNvSpPr>
          <p:nvPr>
            <p:ph type="ftr" sz="quarter" idx="11"/>
          </p:nvPr>
        </p:nvSpPr>
        <p:spPr>
          <a:xfrm>
            <a:off x="4038600" y="6356350"/>
            <a:ext cx="4114800" cy="365125"/>
          </a:xfrm>
        </p:spPr>
        <p:txBody>
          <a:bodyPr/>
          <a:lstStyle/>
          <a:p>
            <a:pPr>
              <a:spcAft>
                <a:spcPts val="600"/>
              </a:spcAft>
              <a:defRPr/>
            </a:pPr>
            <a:r>
              <a:rPr lang="en-US"/>
              <a:t>VIII SEM, DEPT. OF ISE, SJBIT</a:t>
            </a:r>
          </a:p>
        </p:txBody>
      </p:sp>
      <p:sp>
        <p:nvSpPr>
          <p:cNvPr id="12" name="Slide Number Placeholder 5">
            <a:extLst>
              <a:ext uri="{FF2B5EF4-FFF2-40B4-BE49-F238E27FC236}">
                <a16:creationId xmlns:a16="http://schemas.microsoft.com/office/drawing/2014/main" id="{02163FD4-A998-6502-C4DA-17F3E05FC45C}"/>
              </a:ext>
            </a:extLst>
          </p:cNvPr>
          <p:cNvSpPr>
            <a:spLocks noGrp="1"/>
          </p:cNvSpPr>
          <p:nvPr>
            <p:ph type="sldNum" sz="quarter" idx="12"/>
          </p:nvPr>
        </p:nvSpPr>
        <p:spPr>
          <a:xfrm>
            <a:off x="8610600" y="6356350"/>
            <a:ext cx="2743200" cy="365125"/>
          </a:xfrm>
        </p:spPr>
        <p:txBody>
          <a:bodyPr/>
          <a:lstStyle/>
          <a:p>
            <a:pPr>
              <a:spcAft>
                <a:spcPts val="600"/>
              </a:spcAft>
              <a:defRPr/>
            </a:pPr>
            <a:fld id="{BB4D3E49-B52A-4DA3-802C-D31664A074AD}" type="slidenum">
              <a:rPr lang="en-US" smtClean="0"/>
              <a:pPr>
                <a:spcAft>
                  <a:spcPts val="600"/>
                </a:spcAft>
                <a:defRPr/>
              </a:pPr>
              <a:t>14</a:t>
            </a:fld>
            <a:endParaRPr lang="en-US"/>
          </a:p>
        </p:txBody>
      </p:sp>
    </p:spTree>
    <p:extLst>
      <p:ext uri="{BB962C8B-B14F-4D97-AF65-F5344CB8AC3E}">
        <p14:creationId xmlns:p14="http://schemas.microsoft.com/office/powerpoint/2010/main" val="32698493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E16873-0C80-1922-AD4D-8EA91B8EE770}"/>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8AC38CFF-B88E-57CE-A43D-8B21C0504859}"/>
              </a:ext>
            </a:extLst>
          </p:cNvPr>
          <p:cNvSpPr>
            <a:spLocks noGrp="1"/>
          </p:cNvSpPr>
          <p:nvPr>
            <p:ph type="title"/>
          </p:nvPr>
        </p:nvSpPr>
        <p:spPr>
          <a:xfrm>
            <a:off x="838200" y="365125"/>
            <a:ext cx="10515600" cy="1325563"/>
          </a:xfrm>
        </p:spPr>
        <p:txBody>
          <a:bodyPr anchor="ctr">
            <a:normAutofit/>
          </a:bodyPr>
          <a:lstStyle/>
          <a:p>
            <a:pPr lvl="1" algn="l" fontAlgn="auto">
              <a:spcAft>
                <a:spcPts val="0"/>
              </a:spcAft>
              <a:defRPr/>
            </a:pPr>
            <a:r>
              <a:rPr lang="en-US" sz="4400" b="1">
                <a:solidFill>
                  <a:schemeClr val="tx1"/>
                </a:solidFill>
              </a:rPr>
              <a:t>Conclusion</a:t>
            </a:r>
          </a:p>
        </p:txBody>
      </p:sp>
      <p:sp>
        <p:nvSpPr>
          <p:cNvPr id="2" name="Content Placeholder 1">
            <a:extLst>
              <a:ext uri="{FF2B5EF4-FFF2-40B4-BE49-F238E27FC236}">
                <a16:creationId xmlns:a16="http://schemas.microsoft.com/office/drawing/2014/main" id="{240118C8-9DE8-23F4-A609-AE9B4E4EB15C}"/>
              </a:ext>
            </a:extLst>
          </p:cNvPr>
          <p:cNvSpPr>
            <a:spLocks noGrp="1" noChangeArrowheads="1"/>
          </p:cNvSpPr>
          <p:nvPr>
            <p:ph idx="1"/>
          </p:nvPr>
        </p:nvSpPr>
        <p:spPr bwMode="auto">
          <a:xfrm>
            <a:off x="838200" y="1825625"/>
            <a:ext cx="10515600" cy="4351338"/>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algn="just" eaLnBrk="0" hangingPunct="0">
              <a:spcBef>
                <a:spcPct val="0"/>
              </a:spcBef>
              <a:spcAft>
                <a:spcPts val="600"/>
              </a:spcAft>
              <a:buClrTx/>
              <a:buSzTx/>
              <a:buNone/>
            </a:pPr>
            <a:r>
              <a:rPr lang="en-US" dirty="0">
                <a:latin typeface="Times New Roman" panose="02020603050405020304" pitchFamily="18" charset="0"/>
                <a:cs typeface="Times New Roman" panose="02020603050405020304" pitchFamily="18" charset="0"/>
              </a:rPr>
              <a:t>	This internship provided invaluable real-world experience in project execution, team collaboration, and client-oriented development. Through hands-on work, I developed structured problem-solving, technical, and interpersonal skills. The mentorship I received helped me learn to take ownership, manage deadlines effectively, and contribute meaningfully to the team. Consequently, my problem-solving abilities, confidence, adaptability, and motivation for future IT roles have significantly increased.</a:t>
            </a:r>
            <a:endParaRPr lang="en-US" altLang="en-US" dirty="0">
              <a:latin typeface="Times New Roman" panose="02020603050405020304" pitchFamily="18" charset="0"/>
              <a:cs typeface="Times New Roman" panose="02020603050405020304" pitchFamily="18" charset="0"/>
            </a:endParaRPr>
          </a:p>
        </p:txBody>
      </p:sp>
      <p:sp>
        <p:nvSpPr>
          <p:cNvPr id="9" name="Footer Placeholder 3">
            <a:extLst>
              <a:ext uri="{FF2B5EF4-FFF2-40B4-BE49-F238E27FC236}">
                <a16:creationId xmlns:a16="http://schemas.microsoft.com/office/drawing/2014/main" id="{1B74631B-5CE7-229C-0FD0-2CBF5E559F3B}"/>
              </a:ext>
            </a:extLst>
          </p:cNvPr>
          <p:cNvSpPr>
            <a:spLocks noGrp="1"/>
          </p:cNvSpPr>
          <p:nvPr>
            <p:ph type="ftr" sz="quarter" idx="11"/>
          </p:nvPr>
        </p:nvSpPr>
        <p:spPr>
          <a:xfrm>
            <a:off x="4038600" y="6356350"/>
            <a:ext cx="4114800" cy="365125"/>
          </a:xfrm>
        </p:spPr>
        <p:txBody>
          <a:bodyPr/>
          <a:lstStyle/>
          <a:p>
            <a:pPr>
              <a:spcAft>
                <a:spcPts val="600"/>
              </a:spcAft>
              <a:defRPr/>
            </a:pPr>
            <a:r>
              <a:rPr lang="en-US"/>
              <a:t>VIII SEM, DEPT. OF ISE, SJBIT</a:t>
            </a:r>
          </a:p>
        </p:txBody>
      </p:sp>
      <p:sp>
        <p:nvSpPr>
          <p:cNvPr id="11" name="Slide Number Placeholder 4">
            <a:extLst>
              <a:ext uri="{FF2B5EF4-FFF2-40B4-BE49-F238E27FC236}">
                <a16:creationId xmlns:a16="http://schemas.microsoft.com/office/drawing/2014/main" id="{7178F0A9-5937-1F7B-D15C-48C0C4992E60}"/>
              </a:ext>
            </a:extLst>
          </p:cNvPr>
          <p:cNvSpPr>
            <a:spLocks noGrp="1"/>
          </p:cNvSpPr>
          <p:nvPr>
            <p:ph type="sldNum" sz="quarter" idx="12"/>
          </p:nvPr>
        </p:nvSpPr>
        <p:spPr>
          <a:xfrm>
            <a:off x="8610600" y="6356350"/>
            <a:ext cx="2743200" cy="365125"/>
          </a:xfrm>
        </p:spPr>
        <p:txBody>
          <a:bodyPr/>
          <a:lstStyle/>
          <a:p>
            <a:pPr>
              <a:spcAft>
                <a:spcPts val="600"/>
              </a:spcAft>
              <a:defRPr/>
            </a:pPr>
            <a:fld id="{5BCFF9B0-A8E0-4FE0-BDBD-4687A7CB6DAF}" type="slidenum">
              <a:rPr lang="en-US" smtClean="0"/>
              <a:pPr>
                <a:spcAft>
                  <a:spcPts val="600"/>
                </a:spcAft>
                <a:defRPr/>
              </a:pPr>
              <a:t>15</a:t>
            </a:fld>
            <a:endParaRPr lang="en-US"/>
          </a:p>
        </p:txBody>
      </p:sp>
    </p:spTree>
    <p:extLst>
      <p:ext uri="{BB962C8B-B14F-4D97-AF65-F5344CB8AC3E}">
        <p14:creationId xmlns:p14="http://schemas.microsoft.com/office/powerpoint/2010/main" val="25717353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EBC5C8-2F1D-83EB-4535-7B0033FFB5E8}"/>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041146F5-0893-E333-A682-A70D2CFD90FC}"/>
              </a:ext>
            </a:extLst>
          </p:cNvPr>
          <p:cNvSpPr>
            <a:spLocks noGrp="1"/>
          </p:cNvSpPr>
          <p:nvPr>
            <p:ph type="title"/>
          </p:nvPr>
        </p:nvSpPr>
        <p:spPr>
          <a:xfrm>
            <a:off x="838200" y="365125"/>
            <a:ext cx="10515600" cy="1325563"/>
          </a:xfrm>
        </p:spPr>
        <p:txBody>
          <a:bodyPr anchor="ctr">
            <a:normAutofit/>
          </a:bodyPr>
          <a:lstStyle/>
          <a:p>
            <a:pPr lvl="1" algn="l" fontAlgn="auto">
              <a:spcAft>
                <a:spcPts val="0"/>
              </a:spcAft>
              <a:defRPr/>
            </a:pPr>
            <a:r>
              <a:rPr lang="en-US" sz="4400" b="1">
                <a:solidFill>
                  <a:schemeClr val="tx1"/>
                </a:solidFill>
              </a:rPr>
              <a:t>References</a:t>
            </a:r>
          </a:p>
        </p:txBody>
      </p:sp>
      <p:sp>
        <p:nvSpPr>
          <p:cNvPr id="11266" name="Content Placeholder 2">
            <a:extLst>
              <a:ext uri="{FF2B5EF4-FFF2-40B4-BE49-F238E27FC236}">
                <a16:creationId xmlns:a16="http://schemas.microsoft.com/office/drawing/2014/main" id="{EED732D8-DED2-64F5-B1E0-D41089D212B1}"/>
              </a:ext>
            </a:extLst>
          </p:cNvPr>
          <p:cNvSpPr>
            <a:spLocks noGrp="1"/>
          </p:cNvSpPr>
          <p:nvPr>
            <p:ph idx="1"/>
          </p:nvPr>
        </p:nvSpPr>
        <p:spPr>
          <a:xfrm>
            <a:off x="457200" y="1825625"/>
            <a:ext cx="11353800" cy="4351338"/>
          </a:xfrm>
        </p:spPr>
        <p:txBody>
          <a:bodyPr>
            <a:normAutofit/>
          </a:bodyPr>
          <a:lstStyle/>
          <a:p>
            <a:pPr marL="129540" indent="327660" algn="just">
              <a:spcAft>
                <a:spcPts val="705"/>
              </a:spcAft>
              <a:buNone/>
            </a:pPr>
            <a:r>
              <a:rPr lang="en-IN" dirty="0">
                <a:latin typeface="Times New Roman" panose="02020603050405020304" pitchFamily="18" charset="0"/>
                <a:cs typeface="Times New Roman" panose="02020603050405020304" pitchFamily="18" charset="0"/>
              </a:rPr>
              <a:t>[1] ReactJS Official Documentation: https://reactjs.org/docs/getting-		started.html </a:t>
            </a:r>
          </a:p>
          <a:p>
            <a:pPr marL="129540" indent="327660" algn="just">
              <a:spcAft>
                <a:spcPts val="705"/>
              </a:spcAft>
              <a:buNone/>
            </a:pPr>
            <a:r>
              <a:rPr lang="en-IN" dirty="0">
                <a:latin typeface="Times New Roman" panose="02020603050405020304" pitchFamily="18" charset="0"/>
                <a:cs typeface="Times New Roman" panose="02020603050405020304" pitchFamily="18" charset="0"/>
              </a:rPr>
              <a:t>[2] TypeScript Handbook: https://www.typescriptlang.org/docs/ </a:t>
            </a:r>
          </a:p>
          <a:p>
            <a:pPr marL="129540" indent="327660" algn="just">
              <a:spcAft>
                <a:spcPts val="705"/>
              </a:spcAft>
              <a:buNone/>
            </a:pPr>
            <a:r>
              <a:rPr lang="en-IN" dirty="0">
                <a:latin typeface="Times New Roman" panose="02020603050405020304" pitchFamily="18" charset="0"/>
                <a:cs typeface="Times New Roman" panose="02020603050405020304" pitchFamily="18" charset="0"/>
              </a:rPr>
              <a:t>[3] Tailwind CSS Documentation: https://tailwindcss.com/docs </a:t>
            </a:r>
          </a:p>
          <a:p>
            <a:pPr marL="129540" indent="327660" algn="just">
              <a:spcAft>
                <a:spcPts val="705"/>
              </a:spcAft>
              <a:buNone/>
            </a:pPr>
            <a:r>
              <a:rPr lang="en-IN" dirty="0">
                <a:latin typeface="Times New Roman" panose="02020603050405020304" pitchFamily="18" charset="0"/>
                <a:cs typeface="Times New Roman" panose="02020603050405020304" pitchFamily="18" charset="0"/>
              </a:rPr>
              <a:t>[4] </a:t>
            </a:r>
            <a:r>
              <a:rPr lang="en-IN" dirty="0" err="1">
                <a:latin typeface="Times New Roman" panose="02020603050405020304" pitchFamily="18" charset="0"/>
                <a:cs typeface="Times New Roman" panose="02020603050405020304" pitchFamily="18" charset="0"/>
              </a:rPr>
              <a:t>FastAPI</a:t>
            </a:r>
            <a:r>
              <a:rPr lang="en-IN" dirty="0">
                <a:latin typeface="Times New Roman" panose="02020603050405020304" pitchFamily="18" charset="0"/>
                <a:cs typeface="Times New Roman" panose="02020603050405020304" pitchFamily="18" charset="0"/>
              </a:rPr>
              <a:t> Documentation: https://fastapi.tiangolo.com/ </a:t>
            </a:r>
          </a:p>
          <a:p>
            <a:pPr marL="129540" indent="327660" algn="just">
              <a:spcAft>
                <a:spcPts val="705"/>
              </a:spcAft>
              <a:buNone/>
            </a:pPr>
            <a:r>
              <a:rPr lang="en-IN" dirty="0">
                <a:latin typeface="Times New Roman" panose="02020603050405020304" pitchFamily="18" charset="0"/>
                <a:cs typeface="Times New Roman" panose="02020603050405020304" pitchFamily="18" charset="0"/>
              </a:rPr>
              <a:t>[5] Figma for UI/UX Design: https://help.figma.com/hc/en-us </a:t>
            </a:r>
            <a:endParaRPr lang="en-IN" kern="100" dirty="0">
              <a:latin typeface="Times New Roman" panose="02020603050405020304" pitchFamily="18" charset="0"/>
              <a:cs typeface="Times New Roman" panose="02020603050405020304" pitchFamily="18" charset="0"/>
            </a:endParaRPr>
          </a:p>
        </p:txBody>
      </p:sp>
      <p:sp>
        <p:nvSpPr>
          <p:cNvPr id="11271" name="Footer Placeholder 3">
            <a:extLst>
              <a:ext uri="{FF2B5EF4-FFF2-40B4-BE49-F238E27FC236}">
                <a16:creationId xmlns:a16="http://schemas.microsoft.com/office/drawing/2014/main" id="{3A4CAB34-0B22-6F85-0BEC-21779229A162}"/>
              </a:ext>
            </a:extLst>
          </p:cNvPr>
          <p:cNvSpPr>
            <a:spLocks noGrp="1"/>
          </p:cNvSpPr>
          <p:nvPr>
            <p:ph type="ftr" sz="quarter" idx="11"/>
          </p:nvPr>
        </p:nvSpPr>
        <p:spPr>
          <a:xfrm>
            <a:off x="4038600" y="6356350"/>
            <a:ext cx="4114800" cy="365125"/>
          </a:xfrm>
        </p:spPr>
        <p:txBody>
          <a:bodyPr/>
          <a:lstStyle/>
          <a:p>
            <a:pPr>
              <a:spcAft>
                <a:spcPts val="600"/>
              </a:spcAft>
              <a:defRPr/>
            </a:pPr>
            <a:r>
              <a:rPr lang="en-US"/>
              <a:t>VIII SEM, DEPT. OF ISE, SJBIT</a:t>
            </a:r>
          </a:p>
        </p:txBody>
      </p:sp>
      <p:sp>
        <p:nvSpPr>
          <p:cNvPr id="11273" name="Slide Number Placeholder 4">
            <a:extLst>
              <a:ext uri="{FF2B5EF4-FFF2-40B4-BE49-F238E27FC236}">
                <a16:creationId xmlns:a16="http://schemas.microsoft.com/office/drawing/2014/main" id="{6FE6D393-912C-3227-4F3D-25850AF1D4E7}"/>
              </a:ext>
            </a:extLst>
          </p:cNvPr>
          <p:cNvSpPr>
            <a:spLocks noGrp="1"/>
          </p:cNvSpPr>
          <p:nvPr>
            <p:ph type="sldNum" sz="quarter" idx="12"/>
          </p:nvPr>
        </p:nvSpPr>
        <p:spPr>
          <a:xfrm>
            <a:off x="8610600" y="6356350"/>
            <a:ext cx="2743200" cy="365125"/>
          </a:xfrm>
        </p:spPr>
        <p:txBody>
          <a:bodyPr/>
          <a:lstStyle/>
          <a:p>
            <a:pPr>
              <a:spcAft>
                <a:spcPts val="600"/>
              </a:spcAft>
              <a:defRPr/>
            </a:pPr>
            <a:fld id="{5BCFF9B0-A8E0-4FE0-BDBD-4687A7CB6DAF}" type="slidenum">
              <a:rPr lang="en-US" smtClean="0"/>
              <a:pPr>
                <a:spcAft>
                  <a:spcPts val="600"/>
                </a:spcAft>
                <a:defRPr/>
              </a:pPr>
              <a:t>16</a:t>
            </a:fld>
            <a:endParaRPr lang="en-US"/>
          </a:p>
        </p:txBody>
      </p:sp>
    </p:spTree>
    <p:extLst>
      <p:ext uri="{BB962C8B-B14F-4D97-AF65-F5344CB8AC3E}">
        <p14:creationId xmlns:p14="http://schemas.microsoft.com/office/powerpoint/2010/main" val="32873425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TextBox 7"/>
          <p:cNvSpPr txBox="1">
            <a:spLocks noChangeArrowheads="1"/>
          </p:cNvSpPr>
          <p:nvPr/>
        </p:nvSpPr>
        <p:spPr bwMode="auto">
          <a:xfrm>
            <a:off x="3803651" y="3089276"/>
            <a:ext cx="4576763" cy="708025"/>
          </a:xfrm>
          <a:prstGeom prst="rect">
            <a:avLst/>
          </a:prstGeom>
          <a:noFill/>
          <a:ln w="9525">
            <a:noFill/>
            <a:miter lim="800000"/>
            <a:headEnd/>
            <a:tailEnd/>
          </a:ln>
        </p:spPr>
        <p:txBody>
          <a:bodyPr>
            <a:spAutoFit/>
          </a:bodyPr>
          <a:lstStyle/>
          <a:p>
            <a:pPr marL="109538" algn="ctr">
              <a:spcBef>
                <a:spcPts val="400"/>
              </a:spcBef>
              <a:buClr>
                <a:srgbClr val="2DA2BF"/>
              </a:buClr>
              <a:buSzPct val="68000"/>
            </a:pPr>
            <a:r>
              <a:rPr lang="en-US" sz="4000" b="1">
                <a:solidFill>
                  <a:srgbClr val="000000"/>
                </a:solidFill>
                <a:latin typeface="Times New Roman" pitchFamily="18" charset="0"/>
                <a:cs typeface="Times New Roman" pitchFamily="18" charset="0"/>
              </a:rPr>
              <a:t>THANK YOU</a:t>
            </a:r>
          </a:p>
        </p:txBody>
      </p:sp>
      <p:sp>
        <p:nvSpPr>
          <p:cNvPr id="7" name="Footer Placeholder 6">
            <a:extLst>
              <a:ext uri="{FF2B5EF4-FFF2-40B4-BE49-F238E27FC236}">
                <a16:creationId xmlns:a16="http://schemas.microsoft.com/office/drawing/2014/main" id="{A3EEC2A6-D9C5-6EE1-D6FD-ACC896373E9F}"/>
              </a:ext>
            </a:extLst>
          </p:cNvPr>
          <p:cNvSpPr>
            <a:spLocks noGrp="1"/>
          </p:cNvSpPr>
          <p:nvPr>
            <p:ph type="ftr" sz="quarter" idx="11"/>
          </p:nvPr>
        </p:nvSpPr>
        <p:spPr/>
        <p:txBody>
          <a:bodyPr/>
          <a:lstStyle/>
          <a:p>
            <a:pPr>
              <a:defRPr/>
            </a:pPr>
            <a:r>
              <a:rPr lang="en-US"/>
              <a:t>VIII SEM, DEPT. OF ISE, SJBIT</a:t>
            </a:r>
          </a:p>
        </p:txBody>
      </p:sp>
      <p:sp>
        <p:nvSpPr>
          <p:cNvPr id="8" name="Slide Number Placeholder 7">
            <a:extLst>
              <a:ext uri="{FF2B5EF4-FFF2-40B4-BE49-F238E27FC236}">
                <a16:creationId xmlns:a16="http://schemas.microsoft.com/office/drawing/2014/main" id="{68775395-53E1-886D-B170-8F99407F6CFA}"/>
              </a:ext>
            </a:extLst>
          </p:cNvPr>
          <p:cNvSpPr>
            <a:spLocks noGrp="1"/>
          </p:cNvSpPr>
          <p:nvPr>
            <p:ph type="sldNum" sz="quarter" idx="12"/>
          </p:nvPr>
        </p:nvSpPr>
        <p:spPr/>
        <p:txBody>
          <a:bodyPr/>
          <a:lstStyle/>
          <a:p>
            <a:pPr>
              <a:defRPr/>
            </a:pPr>
            <a:fld id="{3D89E195-EF12-4175-A06D-55130E344227}" type="slidenum">
              <a:rPr lang="en-US" smtClean="0"/>
              <a:pPr>
                <a:defRPr/>
              </a:pPr>
              <a:t>17</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515600" cy="1325563"/>
          </a:xfrm>
        </p:spPr>
        <p:txBody>
          <a:bodyPr anchor="ctr">
            <a:normAutofit/>
          </a:bodyPr>
          <a:lstStyle/>
          <a:p>
            <a:pPr lvl="1" algn="l" fontAlgn="auto">
              <a:spcAft>
                <a:spcPts val="0"/>
              </a:spcAft>
              <a:defRPr/>
            </a:pPr>
            <a:r>
              <a:rPr lang="en-US" sz="4400" b="1">
                <a:solidFill>
                  <a:schemeClr val="tx1"/>
                </a:solidFill>
              </a:rPr>
              <a:t>Table of Contents</a:t>
            </a:r>
          </a:p>
        </p:txBody>
      </p:sp>
      <p:sp>
        <p:nvSpPr>
          <p:cNvPr id="11266" name="Content Placeholder 2"/>
          <p:cNvSpPr>
            <a:spLocks noGrp="1"/>
          </p:cNvSpPr>
          <p:nvPr>
            <p:ph sz="half" idx="1"/>
          </p:nvPr>
        </p:nvSpPr>
        <p:spPr>
          <a:xfrm>
            <a:off x="838200" y="1825625"/>
            <a:ext cx="5181600" cy="4351338"/>
          </a:xfrm>
        </p:spPr>
        <p:txBody>
          <a:bodyPr>
            <a:normAutofit lnSpcReduction="10000"/>
          </a:bodyPr>
          <a:lstStyle/>
          <a:p>
            <a:pPr algn="just">
              <a:lnSpc>
                <a:spcPct val="150000"/>
              </a:lnSpc>
            </a:pPr>
            <a:r>
              <a:rPr lang="en-US" dirty="0">
                <a:latin typeface="Times New Roman" panose="02020603050405020304" pitchFamily="18" charset="0"/>
                <a:cs typeface="Times New Roman" panose="02020603050405020304" pitchFamily="18" charset="0"/>
              </a:rPr>
              <a:t>Abstract</a:t>
            </a:r>
          </a:p>
          <a:p>
            <a:pPr algn="just">
              <a:lnSpc>
                <a:spcPct val="150000"/>
              </a:lnSpc>
            </a:pPr>
            <a:r>
              <a:rPr lang="en-US" dirty="0">
                <a:latin typeface="Times New Roman" panose="02020603050405020304" pitchFamily="18" charset="0"/>
                <a:cs typeface="Times New Roman" panose="02020603050405020304" pitchFamily="18" charset="0"/>
              </a:rPr>
              <a:t>About the Company </a:t>
            </a:r>
          </a:p>
          <a:p>
            <a:pPr algn="just">
              <a:lnSpc>
                <a:spcPct val="150000"/>
              </a:lnSpc>
            </a:pPr>
            <a:r>
              <a:rPr lang="en-US" dirty="0">
                <a:latin typeface="Times New Roman" panose="02020603050405020304" pitchFamily="18" charset="0"/>
                <a:cs typeface="Times New Roman" panose="02020603050405020304" pitchFamily="18" charset="0"/>
              </a:rPr>
              <a:t>Internship Domains</a:t>
            </a:r>
          </a:p>
          <a:p>
            <a:pPr algn="just">
              <a:lnSpc>
                <a:spcPct val="150000"/>
              </a:lnSpc>
            </a:pPr>
            <a:r>
              <a:rPr lang="en-US" dirty="0">
                <a:latin typeface="Times New Roman" panose="02020603050405020304" pitchFamily="18" charset="0"/>
                <a:cs typeface="Times New Roman" panose="02020603050405020304" pitchFamily="18" charset="0"/>
              </a:rPr>
              <a:t>Tasks Performed</a:t>
            </a:r>
          </a:p>
          <a:p>
            <a:pPr algn="just">
              <a:lnSpc>
                <a:spcPct val="150000"/>
              </a:lnSpc>
            </a:pPr>
            <a:r>
              <a:rPr lang="en-US" dirty="0">
                <a:latin typeface="Times New Roman" panose="02020603050405020304" pitchFamily="18" charset="0"/>
                <a:cs typeface="Times New Roman" panose="02020603050405020304" pitchFamily="18" charset="0"/>
              </a:rPr>
              <a:t>Conclusion</a:t>
            </a:r>
          </a:p>
          <a:p>
            <a:pPr algn="just">
              <a:lnSpc>
                <a:spcPct val="150000"/>
              </a:lnSpc>
            </a:pPr>
            <a:r>
              <a:rPr lang="en-US" dirty="0">
                <a:latin typeface="Times New Roman" panose="02020603050405020304" pitchFamily="18" charset="0"/>
                <a:cs typeface="Times New Roman" panose="02020603050405020304" pitchFamily="18" charset="0"/>
              </a:rPr>
              <a:t>References</a:t>
            </a:r>
          </a:p>
        </p:txBody>
      </p:sp>
      <p:sp>
        <p:nvSpPr>
          <p:cNvPr id="7" name="Footer Placeholder 6">
            <a:extLst>
              <a:ext uri="{FF2B5EF4-FFF2-40B4-BE49-F238E27FC236}">
                <a16:creationId xmlns:a16="http://schemas.microsoft.com/office/drawing/2014/main" id="{46568778-EA67-F780-7CEB-972A42DD5941}"/>
              </a:ext>
            </a:extLst>
          </p:cNvPr>
          <p:cNvSpPr>
            <a:spLocks noGrp="1"/>
          </p:cNvSpPr>
          <p:nvPr>
            <p:ph type="ftr" sz="quarter" idx="11"/>
          </p:nvPr>
        </p:nvSpPr>
        <p:spPr/>
        <p:txBody>
          <a:bodyPr/>
          <a:lstStyle/>
          <a:p>
            <a:pPr>
              <a:defRPr/>
            </a:pPr>
            <a:r>
              <a:rPr lang="en-US"/>
              <a:t>VIII SEM, DEPT. OF ISE, SJBIT</a:t>
            </a:r>
          </a:p>
        </p:txBody>
      </p:sp>
      <p:sp>
        <p:nvSpPr>
          <p:cNvPr id="8" name="Slide Number Placeholder 7">
            <a:extLst>
              <a:ext uri="{FF2B5EF4-FFF2-40B4-BE49-F238E27FC236}">
                <a16:creationId xmlns:a16="http://schemas.microsoft.com/office/drawing/2014/main" id="{BE479DB4-02AF-03C0-F826-FE3665F55EDB}"/>
              </a:ext>
            </a:extLst>
          </p:cNvPr>
          <p:cNvSpPr>
            <a:spLocks noGrp="1"/>
          </p:cNvSpPr>
          <p:nvPr>
            <p:ph type="sldNum" sz="quarter" idx="12"/>
          </p:nvPr>
        </p:nvSpPr>
        <p:spPr/>
        <p:txBody>
          <a:bodyPr/>
          <a:lstStyle/>
          <a:p>
            <a:pPr>
              <a:defRPr/>
            </a:pPr>
            <a:fld id="{BB4D3E49-B52A-4DA3-802C-D31664A074AD}" type="slidenum">
              <a:rPr lang="en-US" smtClean="0"/>
              <a:pPr>
                <a:defRPr/>
              </a:pPr>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0A815A-1F80-F6E5-B006-3D38CFF62786}"/>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F924826B-37A6-CB35-A6A6-2BABFBD2E514}"/>
              </a:ext>
            </a:extLst>
          </p:cNvPr>
          <p:cNvSpPr>
            <a:spLocks noGrp="1"/>
          </p:cNvSpPr>
          <p:nvPr>
            <p:ph type="title"/>
          </p:nvPr>
        </p:nvSpPr>
        <p:spPr>
          <a:xfrm>
            <a:off x="533400" y="365125"/>
            <a:ext cx="10820400" cy="1325563"/>
          </a:xfrm>
        </p:spPr>
        <p:txBody>
          <a:bodyPr anchor="ctr">
            <a:normAutofit/>
          </a:bodyPr>
          <a:lstStyle/>
          <a:p>
            <a:pPr lvl="1" algn="l" fontAlgn="auto">
              <a:spcAft>
                <a:spcPts val="0"/>
              </a:spcAft>
              <a:defRPr/>
            </a:pPr>
            <a:r>
              <a:rPr lang="en-US" sz="4400" b="1" dirty="0">
                <a:solidFill>
                  <a:schemeClr val="tx1"/>
                </a:solidFill>
              </a:rPr>
              <a:t>Abstract</a:t>
            </a:r>
          </a:p>
        </p:txBody>
      </p:sp>
      <p:sp>
        <p:nvSpPr>
          <p:cNvPr id="11266" name="Content Placeholder 2">
            <a:extLst>
              <a:ext uri="{FF2B5EF4-FFF2-40B4-BE49-F238E27FC236}">
                <a16:creationId xmlns:a16="http://schemas.microsoft.com/office/drawing/2014/main" id="{0C1F0D44-61AC-1D80-1EA8-F4604F44E07C}"/>
              </a:ext>
            </a:extLst>
          </p:cNvPr>
          <p:cNvSpPr>
            <a:spLocks noGrp="1"/>
          </p:cNvSpPr>
          <p:nvPr>
            <p:ph idx="1"/>
          </p:nvPr>
        </p:nvSpPr>
        <p:spPr>
          <a:xfrm>
            <a:off x="533400" y="1825625"/>
            <a:ext cx="11201400" cy="4351338"/>
          </a:xfrm>
        </p:spPr>
        <p:txBody>
          <a:bodyPr>
            <a:normAutofit/>
          </a:bodyPr>
          <a:lstStyle/>
          <a:p>
            <a:pPr algn="just">
              <a:buNone/>
            </a:pPr>
            <a:r>
              <a:rPr lang="en-US" sz="2200" dirty="0">
                <a:latin typeface="Times New Roman" panose="02020603050405020304" pitchFamily="18" charset="0"/>
                <a:cs typeface="Times New Roman" panose="02020603050405020304" pitchFamily="18" charset="0"/>
              </a:rPr>
              <a:t>	This internship at Zophy Solutions LLP focused on HealthTech application development, particularly building a real-time Healthcare Practice Management System aimed at improving clinical and administrative workflows. The project involved designing and developing critical modules such as Patient Management, Vitals Recording, Notifications, Social and Diagnosis History, and Dashboard Analytics. The frontend stack included ReactJS, TypeScript, and Tailwind CSS, while the backend utilized FastAPI with JWT authentication and async data handling. UI/UX prototyping was done using Figma, and testing covered unit, system, and performance aspects. This hands-on experience provided in-depth exposure to modern full-stack development, agile methodologies, real-time systems, and cloud-ready architecture, while also strengthening collaboration and version control skills using Git.</a:t>
            </a:r>
          </a:p>
        </p:txBody>
      </p:sp>
      <p:sp>
        <p:nvSpPr>
          <p:cNvPr id="7" name="Footer Placeholder 6">
            <a:extLst>
              <a:ext uri="{FF2B5EF4-FFF2-40B4-BE49-F238E27FC236}">
                <a16:creationId xmlns:a16="http://schemas.microsoft.com/office/drawing/2014/main" id="{0D445C12-0B93-40DD-24A7-8F804414C7AF}"/>
              </a:ext>
            </a:extLst>
          </p:cNvPr>
          <p:cNvSpPr>
            <a:spLocks noGrp="1"/>
          </p:cNvSpPr>
          <p:nvPr>
            <p:ph type="ftr" sz="quarter" idx="11"/>
          </p:nvPr>
        </p:nvSpPr>
        <p:spPr/>
        <p:txBody>
          <a:bodyPr/>
          <a:lstStyle/>
          <a:p>
            <a:pPr>
              <a:defRPr/>
            </a:pPr>
            <a:r>
              <a:rPr lang="en-US"/>
              <a:t>VIII SEM, DEPT. OF ISE, SJBIT</a:t>
            </a:r>
          </a:p>
        </p:txBody>
      </p:sp>
      <p:sp>
        <p:nvSpPr>
          <p:cNvPr id="8" name="Slide Number Placeholder 7">
            <a:extLst>
              <a:ext uri="{FF2B5EF4-FFF2-40B4-BE49-F238E27FC236}">
                <a16:creationId xmlns:a16="http://schemas.microsoft.com/office/drawing/2014/main" id="{B8435118-A905-FCEA-E92E-A52E77F82E41}"/>
              </a:ext>
            </a:extLst>
          </p:cNvPr>
          <p:cNvSpPr>
            <a:spLocks noGrp="1"/>
          </p:cNvSpPr>
          <p:nvPr>
            <p:ph type="sldNum" sz="quarter" idx="12"/>
          </p:nvPr>
        </p:nvSpPr>
        <p:spPr/>
        <p:txBody>
          <a:bodyPr/>
          <a:lstStyle/>
          <a:p>
            <a:pPr>
              <a:defRPr/>
            </a:pPr>
            <a:fld id="{5BCFF9B0-A8E0-4FE0-BDBD-4687A7CB6DAF}" type="slidenum">
              <a:rPr lang="en-US" smtClean="0"/>
              <a:pPr>
                <a:defRPr/>
              </a:pPr>
              <a:t>3</a:t>
            </a:fld>
            <a:endParaRPr lang="en-US"/>
          </a:p>
        </p:txBody>
      </p:sp>
    </p:spTree>
    <p:extLst>
      <p:ext uri="{BB962C8B-B14F-4D97-AF65-F5344CB8AC3E}">
        <p14:creationId xmlns:p14="http://schemas.microsoft.com/office/powerpoint/2010/main" val="42069256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C74F91-8030-F3E8-024C-4F30669F1868}"/>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7C62848A-B41D-9147-C0CF-A021549C4177}"/>
              </a:ext>
            </a:extLst>
          </p:cNvPr>
          <p:cNvSpPr>
            <a:spLocks noGrp="1"/>
          </p:cNvSpPr>
          <p:nvPr>
            <p:ph type="title"/>
          </p:nvPr>
        </p:nvSpPr>
        <p:spPr>
          <a:xfrm>
            <a:off x="838200" y="365125"/>
            <a:ext cx="10515600" cy="1325563"/>
          </a:xfrm>
        </p:spPr>
        <p:txBody>
          <a:bodyPr anchor="ctr">
            <a:normAutofit/>
          </a:bodyPr>
          <a:lstStyle/>
          <a:p>
            <a:pPr lvl="1" algn="l" fontAlgn="auto">
              <a:spcAft>
                <a:spcPts val="0"/>
              </a:spcAft>
              <a:defRPr/>
            </a:pPr>
            <a:r>
              <a:rPr lang="en-US" sz="4400" b="1">
                <a:solidFill>
                  <a:schemeClr val="tx1"/>
                </a:solidFill>
              </a:rPr>
              <a:t>About the Company</a:t>
            </a:r>
          </a:p>
        </p:txBody>
      </p:sp>
      <p:sp>
        <p:nvSpPr>
          <p:cNvPr id="11266" name="Content Placeholder 2">
            <a:extLst>
              <a:ext uri="{FF2B5EF4-FFF2-40B4-BE49-F238E27FC236}">
                <a16:creationId xmlns:a16="http://schemas.microsoft.com/office/drawing/2014/main" id="{3D045BB1-4FC4-C1F7-9739-E13A6DDED443}"/>
              </a:ext>
            </a:extLst>
          </p:cNvPr>
          <p:cNvSpPr>
            <a:spLocks noGrp="1"/>
          </p:cNvSpPr>
          <p:nvPr>
            <p:ph idx="1"/>
          </p:nvPr>
        </p:nvSpPr>
        <p:spPr>
          <a:xfrm>
            <a:off x="838200" y="1825625"/>
            <a:ext cx="10515600" cy="4351338"/>
          </a:xfrm>
        </p:spPr>
        <p:txBody>
          <a:bodyPr>
            <a:normAutofit/>
          </a:bodyPr>
          <a:lstStyle/>
          <a:p>
            <a:pPr marL="285750" indent="-285750" algn="just" eaLnBrk="0" hangingPunct="0">
              <a:lnSpc>
                <a:spcPct val="100000"/>
              </a:lnSpc>
              <a:spcBef>
                <a:spcPct val="0"/>
              </a:spcBef>
              <a:spcAft>
                <a:spcPts val="600"/>
              </a:spcAft>
              <a:buClrTx/>
              <a:buSzTx/>
            </a:pPr>
            <a:r>
              <a:rPr lang="en-US" sz="2600" b="1" dirty="0" err="1">
                <a:latin typeface="Times New Roman" panose="02020603050405020304" pitchFamily="18" charset="0"/>
                <a:cs typeface="Times New Roman" panose="02020603050405020304" pitchFamily="18" charset="0"/>
              </a:rPr>
              <a:t>Zophy</a:t>
            </a:r>
            <a:r>
              <a:rPr lang="en-US" sz="2600" b="1" dirty="0">
                <a:latin typeface="Times New Roman" panose="02020603050405020304" pitchFamily="18" charset="0"/>
                <a:cs typeface="Times New Roman" panose="02020603050405020304" pitchFamily="18" charset="0"/>
              </a:rPr>
              <a:t> Solutions LLP </a:t>
            </a:r>
            <a:r>
              <a:rPr lang="en-US" sz="2600" dirty="0">
                <a:latin typeface="Times New Roman" panose="02020603050405020304" pitchFamily="18" charset="0"/>
                <a:cs typeface="Times New Roman" panose="02020603050405020304" pitchFamily="18" charset="0"/>
              </a:rPr>
              <a:t>is a consulting </a:t>
            </a:r>
            <a:r>
              <a:rPr lang="en-US" sz="2600" b="1" dirty="0">
                <a:latin typeface="Times New Roman" panose="02020603050405020304" pitchFamily="18" charset="0"/>
                <a:cs typeface="Times New Roman" panose="02020603050405020304" pitchFamily="18" charset="0"/>
              </a:rPr>
              <a:t>healthcare startup</a:t>
            </a:r>
            <a:r>
              <a:rPr lang="en-US" sz="2600" dirty="0">
                <a:latin typeface="Times New Roman" panose="02020603050405020304" pitchFamily="18" charset="0"/>
                <a:cs typeface="Times New Roman" panose="02020603050405020304" pitchFamily="18" charset="0"/>
              </a:rPr>
              <a:t> dedicated to revolutionizing the way healthcare services are delivered. </a:t>
            </a:r>
          </a:p>
          <a:p>
            <a:pPr marL="285750" indent="-285750" algn="just" eaLnBrk="0" hangingPunct="0">
              <a:lnSpc>
                <a:spcPct val="100000"/>
              </a:lnSpc>
              <a:spcBef>
                <a:spcPct val="0"/>
              </a:spcBef>
              <a:spcAft>
                <a:spcPts val="600"/>
              </a:spcAft>
              <a:buClrTx/>
              <a:buSzTx/>
            </a:pPr>
            <a:r>
              <a:rPr lang="en-US" sz="2600" dirty="0">
                <a:latin typeface="Times New Roman" panose="02020603050405020304" pitchFamily="18" charset="0"/>
                <a:cs typeface="Times New Roman" panose="02020603050405020304" pitchFamily="18" charset="0"/>
              </a:rPr>
              <a:t>The company currently, offering consulting services, including, Cerner Implementation Consulting Cerner Upgrade Support including CCL EPIC Support and Reporting HL7 and FHIR modules Corporate trainings on Business Analysis, Cerner, </a:t>
            </a:r>
            <a:r>
              <a:rPr lang="en-US" sz="2600" dirty="0" err="1">
                <a:latin typeface="Times New Roman" panose="02020603050405020304" pitchFamily="18" charset="0"/>
                <a:cs typeface="Times New Roman" panose="02020603050405020304" pitchFamily="18" charset="0"/>
              </a:rPr>
              <a:t>PowerBI</a:t>
            </a:r>
            <a:r>
              <a:rPr lang="en-US" sz="2600" dirty="0">
                <a:latin typeface="Times New Roman" panose="02020603050405020304" pitchFamily="18" charset="0"/>
                <a:cs typeface="Times New Roman" panose="02020603050405020304" pitchFamily="18" charset="0"/>
              </a:rPr>
              <a:t>. </a:t>
            </a:r>
          </a:p>
          <a:p>
            <a:pPr marL="285750" indent="-285750" algn="just" eaLnBrk="0" hangingPunct="0">
              <a:lnSpc>
                <a:spcPct val="100000"/>
              </a:lnSpc>
              <a:spcBef>
                <a:spcPct val="0"/>
              </a:spcBef>
              <a:spcAft>
                <a:spcPts val="600"/>
              </a:spcAft>
              <a:buClrTx/>
              <a:buSzTx/>
            </a:pPr>
            <a:r>
              <a:rPr lang="en-US" sz="2600" b="1" dirty="0">
                <a:latin typeface="Times New Roman" panose="02020603050405020304" pitchFamily="18" charset="0"/>
                <a:cs typeface="Times New Roman" panose="02020603050405020304" pitchFamily="18" charset="0"/>
              </a:rPr>
              <a:t>Patient Centric Pathway </a:t>
            </a:r>
            <a:r>
              <a:rPr lang="en-US" sz="2600" dirty="0">
                <a:latin typeface="Times New Roman" panose="02020603050405020304" pitchFamily="18" charset="0"/>
                <a:cs typeface="Times New Roman" panose="02020603050405020304" pitchFamily="18" charset="0"/>
              </a:rPr>
              <a:t>is a healthcare IT solutions provider enhancing patient journeys with digital tools to improve communication, engagement, and clinical workflows.</a:t>
            </a:r>
            <a:endParaRPr lang="en-US" altLang="en-US" sz="2600" dirty="0">
              <a:latin typeface="Times New Roman" panose="02020603050405020304" pitchFamily="18" charset="0"/>
              <a:cs typeface="Times New Roman" panose="02020603050405020304" pitchFamily="18" charset="0"/>
            </a:endParaRPr>
          </a:p>
        </p:txBody>
      </p:sp>
      <p:sp>
        <p:nvSpPr>
          <p:cNvPr id="11271" name="Footer Placeholder 3">
            <a:extLst>
              <a:ext uri="{FF2B5EF4-FFF2-40B4-BE49-F238E27FC236}">
                <a16:creationId xmlns:a16="http://schemas.microsoft.com/office/drawing/2014/main" id="{37A8959A-456A-E402-1B93-398A0F18B609}"/>
              </a:ext>
            </a:extLst>
          </p:cNvPr>
          <p:cNvSpPr>
            <a:spLocks noGrp="1"/>
          </p:cNvSpPr>
          <p:nvPr>
            <p:ph type="ftr" sz="quarter" idx="11"/>
          </p:nvPr>
        </p:nvSpPr>
        <p:spPr>
          <a:xfrm>
            <a:off x="4038600" y="6356350"/>
            <a:ext cx="4114800" cy="365125"/>
          </a:xfrm>
        </p:spPr>
        <p:txBody>
          <a:bodyPr/>
          <a:lstStyle/>
          <a:p>
            <a:pPr>
              <a:spcAft>
                <a:spcPts val="600"/>
              </a:spcAft>
              <a:defRPr/>
            </a:pPr>
            <a:r>
              <a:rPr lang="en-US"/>
              <a:t>VIII SEM, DEPT. OF ISE, SJBIT</a:t>
            </a:r>
          </a:p>
        </p:txBody>
      </p:sp>
      <p:sp>
        <p:nvSpPr>
          <p:cNvPr id="11273" name="Slide Number Placeholder 4">
            <a:extLst>
              <a:ext uri="{FF2B5EF4-FFF2-40B4-BE49-F238E27FC236}">
                <a16:creationId xmlns:a16="http://schemas.microsoft.com/office/drawing/2014/main" id="{91ED982D-E551-EDDC-F8EC-FAE923CE50FE}"/>
              </a:ext>
            </a:extLst>
          </p:cNvPr>
          <p:cNvSpPr>
            <a:spLocks noGrp="1"/>
          </p:cNvSpPr>
          <p:nvPr>
            <p:ph type="sldNum" sz="quarter" idx="12"/>
          </p:nvPr>
        </p:nvSpPr>
        <p:spPr>
          <a:xfrm>
            <a:off x="8610600" y="6356350"/>
            <a:ext cx="2743200" cy="365125"/>
          </a:xfrm>
        </p:spPr>
        <p:txBody>
          <a:bodyPr/>
          <a:lstStyle/>
          <a:p>
            <a:pPr>
              <a:spcAft>
                <a:spcPts val="600"/>
              </a:spcAft>
              <a:defRPr/>
            </a:pPr>
            <a:fld id="{5BCFF9B0-A8E0-4FE0-BDBD-4687A7CB6DAF}" type="slidenum">
              <a:rPr lang="en-US" smtClean="0"/>
              <a:pPr>
                <a:spcAft>
                  <a:spcPts val="600"/>
                </a:spcAft>
                <a:defRPr/>
              </a:pPr>
              <a:t>4</a:t>
            </a:fld>
            <a:endParaRPr lang="en-US"/>
          </a:p>
        </p:txBody>
      </p:sp>
    </p:spTree>
    <p:extLst>
      <p:ext uri="{BB962C8B-B14F-4D97-AF65-F5344CB8AC3E}">
        <p14:creationId xmlns:p14="http://schemas.microsoft.com/office/powerpoint/2010/main" val="22366644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82DBC8-8A3B-763D-23A1-EDFFA9507019}"/>
            </a:ext>
          </a:extLst>
        </p:cNvPr>
        <p:cNvGrpSpPr/>
        <p:nvPr/>
      </p:nvGrpSpPr>
      <p:grpSpPr>
        <a:xfrm>
          <a:off x="0" y="0"/>
          <a:ext cx="0" cy="0"/>
          <a:chOff x="0" y="0"/>
          <a:chExt cx="0" cy="0"/>
        </a:xfrm>
      </p:grpSpPr>
      <p:sp>
        <p:nvSpPr>
          <p:cNvPr id="11266" name="Content Placeholder 2">
            <a:extLst>
              <a:ext uri="{FF2B5EF4-FFF2-40B4-BE49-F238E27FC236}">
                <a16:creationId xmlns:a16="http://schemas.microsoft.com/office/drawing/2014/main" id="{CAEBAF16-A863-4B1C-761A-4044B8A5790B}"/>
              </a:ext>
            </a:extLst>
          </p:cNvPr>
          <p:cNvSpPr>
            <a:spLocks noGrp="1"/>
          </p:cNvSpPr>
          <p:nvPr>
            <p:ph idx="1"/>
          </p:nvPr>
        </p:nvSpPr>
        <p:spPr>
          <a:xfrm>
            <a:off x="838200" y="1253331"/>
            <a:ext cx="10515600" cy="4351338"/>
          </a:xfrm>
        </p:spPr>
        <p:txBody>
          <a:bodyPr>
            <a:normAutofit/>
          </a:bodyPr>
          <a:lstStyle/>
          <a:p>
            <a:pPr marL="285750" indent="-285750" algn="just" eaLnBrk="0" hangingPunct="0">
              <a:lnSpc>
                <a:spcPct val="150000"/>
              </a:lnSpc>
              <a:spcBef>
                <a:spcPct val="0"/>
              </a:spcBef>
              <a:spcAft>
                <a:spcPts val="600"/>
              </a:spcAft>
              <a:buClrTx/>
              <a:buSzTx/>
            </a:pPr>
            <a:r>
              <a:rPr lang="en-US" b="1" dirty="0">
                <a:latin typeface="Times New Roman" panose="02020603050405020304" pitchFamily="18" charset="0"/>
                <a:cs typeface="Times New Roman" panose="02020603050405020304" pitchFamily="18" charset="0"/>
              </a:rPr>
              <a:t>Mission: </a:t>
            </a:r>
            <a:r>
              <a:rPr lang="en-US" dirty="0">
                <a:latin typeface="Times New Roman" panose="02020603050405020304" pitchFamily="18" charset="0"/>
                <a:cs typeface="Times New Roman" panose="02020603050405020304" pitchFamily="18" charset="0"/>
              </a:rPr>
              <a:t>Empower healthcare providers with innovative, user-friendly IT solutions to enhance clinical workflows, patient engagement, and outcomes.</a:t>
            </a:r>
          </a:p>
          <a:p>
            <a:pPr marL="285750" indent="-285750" algn="just" eaLnBrk="0" hangingPunct="0">
              <a:lnSpc>
                <a:spcPct val="150000"/>
              </a:lnSpc>
              <a:spcBef>
                <a:spcPct val="0"/>
              </a:spcBef>
              <a:spcAft>
                <a:spcPts val="600"/>
              </a:spcAft>
              <a:buClrTx/>
              <a:buSzTx/>
            </a:pPr>
            <a:r>
              <a:rPr lang="en-US" altLang="en-US" b="1" dirty="0">
                <a:latin typeface="Times New Roman" panose="02020603050405020304" pitchFamily="18" charset="0"/>
                <a:cs typeface="Times New Roman" panose="02020603050405020304" pitchFamily="18" charset="0"/>
              </a:rPr>
              <a:t>Vision: </a:t>
            </a:r>
            <a:r>
              <a:rPr lang="en-US" dirty="0">
                <a:latin typeface="Times New Roman" panose="02020603050405020304" pitchFamily="18" charset="0"/>
                <a:cs typeface="Times New Roman" panose="02020603050405020304" pitchFamily="18" charset="0"/>
              </a:rPr>
              <a:t>To be the leading provider of healthcare IT solutions, enabling exceptional patient care through innovative technologies and continuous improvement.</a:t>
            </a:r>
            <a:endParaRPr lang="en-US" altLang="en-US" dirty="0">
              <a:latin typeface="Times New Roman" panose="02020603050405020304" pitchFamily="18" charset="0"/>
              <a:cs typeface="Times New Roman" panose="02020603050405020304" pitchFamily="18" charset="0"/>
            </a:endParaRPr>
          </a:p>
        </p:txBody>
      </p:sp>
      <p:sp>
        <p:nvSpPr>
          <p:cNvPr id="11273" name="Footer Placeholder 3">
            <a:extLst>
              <a:ext uri="{FF2B5EF4-FFF2-40B4-BE49-F238E27FC236}">
                <a16:creationId xmlns:a16="http://schemas.microsoft.com/office/drawing/2014/main" id="{A89E8C06-ECCD-D796-6420-47224CF4E3F9}"/>
              </a:ext>
            </a:extLst>
          </p:cNvPr>
          <p:cNvSpPr>
            <a:spLocks noGrp="1"/>
          </p:cNvSpPr>
          <p:nvPr>
            <p:ph type="ftr" sz="quarter" idx="11"/>
          </p:nvPr>
        </p:nvSpPr>
        <p:spPr>
          <a:xfrm>
            <a:off x="4038600" y="6356350"/>
            <a:ext cx="4114800" cy="365125"/>
          </a:xfrm>
        </p:spPr>
        <p:txBody>
          <a:bodyPr/>
          <a:lstStyle/>
          <a:p>
            <a:pPr>
              <a:spcAft>
                <a:spcPts val="600"/>
              </a:spcAft>
              <a:defRPr/>
            </a:pPr>
            <a:r>
              <a:rPr lang="en-US"/>
              <a:t>VIII SEM, DEPT. OF ISE, SJBIT</a:t>
            </a:r>
          </a:p>
        </p:txBody>
      </p:sp>
      <p:sp>
        <p:nvSpPr>
          <p:cNvPr id="11275" name="Slide Number Placeholder 4">
            <a:extLst>
              <a:ext uri="{FF2B5EF4-FFF2-40B4-BE49-F238E27FC236}">
                <a16:creationId xmlns:a16="http://schemas.microsoft.com/office/drawing/2014/main" id="{10C35780-A038-05C8-758A-1D58D7F40B95}"/>
              </a:ext>
            </a:extLst>
          </p:cNvPr>
          <p:cNvSpPr>
            <a:spLocks noGrp="1"/>
          </p:cNvSpPr>
          <p:nvPr>
            <p:ph type="sldNum" sz="quarter" idx="12"/>
          </p:nvPr>
        </p:nvSpPr>
        <p:spPr>
          <a:xfrm>
            <a:off x="8610600" y="6356350"/>
            <a:ext cx="2743200" cy="365125"/>
          </a:xfrm>
        </p:spPr>
        <p:txBody>
          <a:bodyPr/>
          <a:lstStyle/>
          <a:p>
            <a:pPr>
              <a:spcAft>
                <a:spcPts val="600"/>
              </a:spcAft>
              <a:defRPr/>
            </a:pPr>
            <a:fld id="{5BCFF9B0-A8E0-4FE0-BDBD-4687A7CB6DAF}" type="slidenum">
              <a:rPr lang="en-US" smtClean="0"/>
              <a:pPr>
                <a:spcAft>
                  <a:spcPts val="600"/>
                </a:spcAft>
                <a:defRPr/>
              </a:pPr>
              <a:t>5</a:t>
            </a:fld>
            <a:endParaRPr lang="en-US"/>
          </a:p>
        </p:txBody>
      </p:sp>
    </p:spTree>
    <p:extLst>
      <p:ext uri="{BB962C8B-B14F-4D97-AF65-F5344CB8AC3E}">
        <p14:creationId xmlns:p14="http://schemas.microsoft.com/office/powerpoint/2010/main" val="4128809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E59C7E-F4BD-C20F-CCA2-909DF92F3D5D}"/>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6F9B8CDE-5FB1-6CA5-6286-553E3E88ADDA}"/>
              </a:ext>
            </a:extLst>
          </p:cNvPr>
          <p:cNvSpPr>
            <a:spLocks noGrp="1"/>
          </p:cNvSpPr>
          <p:nvPr>
            <p:ph type="title"/>
          </p:nvPr>
        </p:nvSpPr>
        <p:spPr>
          <a:xfrm>
            <a:off x="838200" y="365125"/>
            <a:ext cx="10515600" cy="1325563"/>
          </a:xfrm>
        </p:spPr>
        <p:txBody>
          <a:bodyPr anchor="ctr">
            <a:normAutofit/>
          </a:bodyPr>
          <a:lstStyle/>
          <a:p>
            <a:pPr lvl="1" algn="l" fontAlgn="auto">
              <a:spcAft>
                <a:spcPts val="0"/>
              </a:spcAft>
              <a:defRPr/>
            </a:pPr>
            <a:r>
              <a:rPr lang="en-US" sz="4400" b="1">
                <a:solidFill>
                  <a:schemeClr val="tx1"/>
                </a:solidFill>
              </a:rPr>
              <a:t>Internship Domain</a:t>
            </a:r>
          </a:p>
        </p:txBody>
      </p:sp>
      <p:sp>
        <p:nvSpPr>
          <p:cNvPr id="11266" name="Content Placeholder 2">
            <a:extLst>
              <a:ext uri="{FF2B5EF4-FFF2-40B4-BE49-F238E27FC236}">
                <a16:creationId xmlns:a16="http://schemas.microsoft.com/office/drawing/2014/main" id="{C4F5E62D-A0ED-47E6-5B62-993B9AAC16BF}"/>
              </a:ext>
            </a:extLst>
          </p:cNvPr>
          <p:cNvSpPr>
            <a:spLocks noGrp="1"/>
          </p:cNvSpPr>
          <p:nvPr>
            <p:ph idx="1"/>
          </p:nvPr>
        </p:nvSpPr>
        <p:spPr>
          <a:xfrm>
            <a:off x="838200" y="1825625"/>
            <a:ext cx="10515600" cy="4351338"/>
          </a:xfrm>
        </p:spPr>
        <p:txBody>
          <a:bodyPr>
            <a:normAutofit/>
          </a:bodyPr>
          <a:lstStyle/>
          <a:p>
            <a:pPr marL="285750" indent="-285750" algn="just" eaLnBrk="0" hangingPunct="0">
              <a:spcBef>
                <a:spcPct val="0"/>
              </a:spcBef>
              <a:spcAft>
                <a:spcPts val="600"/>
              </a:spcAft>
              <a:buClrTx/>
              <a:buSzTx/>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Developed HealthTech solutions for hospital efficiency, focusing on an integrated web system for real-time administrative and clinical processes.</a:t>
            </a:r>
          </a:p>
          <a:p>
            <a:pPr marL="285750" indent="-285750" algn="just" eaLnBrk="0" hangingPunct="0">
              <a:spcBef>
                <a:spcPct val="0"/>
              </a:spcBef>
              <a:spcAft>
                <a:spcPts val="600"/>
              </a:spcAft>
              <a:buClrTx/>
              <a:buSzTx/>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responsibilities spanned the end-to-end design and development of multiple modules crucial to hospital operations. </a:t>
            </a:r>
          </a:p>
          <a:p>
            <a:pPr marL="285750" indent="-285750" algn="just" eaLnBrk="0" hangingPunct="0">
              <a:spcBef>
                <a:spcPct val="0"/>
              </a:spcBef>
              <a:spcAft>
                <a:spcPts val="600"/>
              </a:spcAft>
              <a:buClrTx/>
              <a:buSzTx/>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Through this internship, I gained hands-on experience in developing full-stack healthcare applications that bridge the gap between administrative needs and clinical usability, helping to minimize manual errors and accelerate informed decision-making. </a:t>
            </a:r>
            <a:endParaRPr lang="en-US" altLang="en-US" dirty="0">
              <a:latin typeface="Times New Roman" panose="02020603050405020304" pitchFamily="18" charset="0"/>
              <a:cs typeface="Times New Roman" panose="02020603050405020304" pitchFamily="18" charset="0"/>
            </a:endParaRPr>
          </a:p>
        </p:txBody>
      </p:sp>
      <p:sp>
        <p:nvSpPr>
          <p:cNvPr id="11271" name="Footer Placeholder 3">
            <a:extLst>
              <a:ext uri="{FF2B5EF4-FFF2-40B4-BE49-F238E27FC236}">
                <a16:creationId xmlns:a16="http://schemas.microsoft.com/office/drawing/2014/main" id="{78D77411-3593-DAAB-2835-72C9CD6A605B}"/>
              </a:ext>
            </a:extLst>
          </p:cNvPr>
          <p:cNvSpPr>
            <a:spLocks noGrp="1"/>
          </p:cNvSpPr>
          <p:nvPr>
            <p:ph type="ftr" sz="quarter" idx="11"/>
          </p:nvPr>
        </p:nvSpPr>
        <p:spPr>
          <a:xfrm>
            <a:off x="4038600" y="6356350"/>
            <a:ext cx="4114800" cy="365125"/>
          </a:xfrm>
        </p:spPr>
        <p:txBody>
          <a:bodyPr/>
          <a:lstStyle/>
          <a:p>
            <a:pPr>
              <a:spcAft>
                <a:spcPts val="600"/>
              </a:spcAft>
              <a:defRPr/>
            </a:pPr>
            <a:r>
              <a:rPr lang="en-US"/>
              <a:t>VIII SEM, DEPT. OF ISE, SJBIT</a:t>
            </a:r>
          </a:p>
        </p:txBody>
      </p:sp>
      <p:sp>
        <p:nvSpPr>
          <p:cNvPr id="11273" name="Slide Number Placeholder 4">
            <a:extLst>
              <a:ext uri="{FF2B5EF4-FFF2-40B4-BE49-F238E27FC236}">
                <a16:creationId xmlns:a16="http://schemas.microsoft.com/office/drawing/2014/main" id="{E1E5ED84-7493-9B37-EE05-14943FF773D0}"/>
              </a:ext>
            </a:extLst>
          </p:cNvPr>
          <p:cNvSpPr>
            <a:spLocks noGrp="1"/>
          </p:cNvSpPr>
          <p:nvPr>
            <p:ph type="sldNum" sz="quarter" idx="12"/>
          </p:nvPr>
        </p:nvSpPr>
        <p:spPr>
          <a:xfrm>
            <a:off x="8610600" y="6356350"/>
            <a:ext cx="2743200" cy="365125"/>
          </a:xfrm>
        </p:spPr>
        <p:txBody>
          <a:bodyPr/>
          <a:lstStyle/>
          <a:p>
            <a:pPr>
              <a:spcAft>
                <a:spcPts val="600"/>
              </a:spcAft>
              <a:defRPr/>
            </a:pPr>
            <a:fld id="{5BCFF9B0-A8E0-4FE0-BDBD-4687A7CB6DAF}" type="slidenum">
              <a:rPr lang="en-US" smtClean="0"/>
              <a:pPr>
                <a:spcAft>
                  <a:spcPts val="600"/>
                </a:spcAft>
                <a:defRPr/>
              </a:pPr>
              <a:t>6</a:t>
            </a:fld>
            <a:endParaRPr lang="en-US"/>
          </a:p>
        </p:txBody>
      </p:sp>
    </p:spTree>
    <p:extLst>
      <p:ext uri="{BB962C8B-B14F-4D97-AF65-F5344CB8AC3E}">
        <p14:creationId xmlns:p14="http://schemas.microsoft.com/office/powerpoint/2010/main" val="38801100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3990E7-DD2D-A361-5256-AB41C343A009}"/>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AD7D3DBC-97F3-6BF4-6F13-7F1DC5837CE2}"/>
              </a:ext>
            </a:extLst>
          </p:cNvPr>
          <p:cNvSpPr>
            <a:spLocks noGrp="1"/>
          </p:cNvSpPr>
          <p:nvPr>
            <p:ph type="title"/>
          </p:nvPr>
        </p:nvSpPr>
        <p:spPr>
          <a:xfrm>
            <a:off x="838200" y="365125"/>
            <a:ext cx="10515600" cy="1325563"/>
          </a:xfrm>
        </p:spPr>
        <p:txBody>
          <a:bodyPr anchor="ctr">
            <a:normAutofit/>
          </a:bodyPr>
          <a:lstStyle/>
          <a:p>
            <a:pPr lvl="1" algn="l" fontAlgn="auto">
              <a:spcAft>
                <a:spcPts val="0"/>
              </a:spcAft>
              <a:defRPr/>
            </a:pPr>
            <a:r>
              <a:rPr lang="en-US" sz="4400" b="1">
                <a:solidFill>
                  <a:schemeClr val="tx1"/>
                </a:solidFill>
              </a:rPr>
              <a:t>Frontend Technologies</a:t>
            </a:r>
          </a:p>
        </p:txBody>
      </p:sp>
      <p:sp>
        <p:nvSpPr>
          <p:cNvPr id="11266" name="Content Placeholder 2">
            <a:extLst>
              <a:ext uri="{FF2B5EF4-FFF2-40B4-BE49-F238E27FC236}">
                <a16:creationId xmlns:a16="http://schemas.microsoft.com/office/drawing/2014/main" id="{30829A41-D589-A0A1-CE50-3F6078DCA909}"/>
              </a:ext>
            </a:extLst>
          </p:cNvPr>
          <p:cNvSpPr>
            <a:spLocks noGrp="1"/>
          </p:cNvSpPr>
          <p:nvPr>
            <p:ph idx="1"/>
          </p:nvPr>
        </p:nvSpPr>
        <p:spPr>
          <a:xfrm>
            <a:off x="838200" y="1825625"/>
            <a:ext cx="10515600" cy="4351338"/>
          </a:xfrm>
        </p:spPr>
        <p:txBody>
          <a:bodyPr>
            <a:normAutofit/>
          </a:bodyPr>
          <a:lstStyle/>
          <a:p>
            <a:pPr marL="285750" indent="-285750" algn="just" eaLnBrk="0" hangingPunct="0">
              <a:spcBef>
                <a:spcPct val="0"/>
              </a:spcBef>
              <a:spcAft>
                <a:spcPts val="600"/>
              </a:spcAft>
              <a:buClrTx/>
              <a:buSzTx/>
              <a:buFont typeface="Arial" panose="020B0604020202020204" pitchFamily="34" charset="0"/>
              <a:buChar char="•"/>
            </a:pPr>
            <a:r>
              <a:rPr lang="en-US" sz="2600" b="1" dirty="0">
                <a:latin typeface="Times New Roman" panose="02020603050405020304" pitchFamily="18" charset="0"/>
                <a:cs typeface="Times New Roman" panose="02020603050405020304" pitchFamily="18" charset="0"/>
              </a:rPr>
              <a:t>ReactJS</a:t>
            </a:r>
            <a:r>
              <a:rPr lang="en-US" sz="2600" dirty="0">
                <a:latin typeface="Times New Roman" panose="02020603050405020304" pitchFamily="18" charset="0"/>
                <a:cs typeface="Times New Roman" panose="02020603050405020304" pitchFamily="18" charset="0"/>
              </a:rPr>
              <a:t>: Leveraged component-based architecture for reusable UI, dynamic SPAs, and efficient real-time data handling via the virtual DOM.</a:t>
            </a:r>
          </a:p>
          <a:p>
            <a:pPr marL="285750" indent="-285750" algn="just" eaLnBrk="0" hangingPunct="0">
              <a:spcBef>
                <a:spcPct val="0"/>
              </a:spcBef>
              <a:spcAft>
                <a:spcPts val="600"/>
              </a:spcAft>
              <a:buClrTx/>
              <a:buSzTx/>
              <a:buFont typeface="Arial" panose="020B0604020202020204" pitchFamily="34" charset="0"/>
              <a:buChar char="•"/>
            </a:pPr>
            <a:r>
              <a:rPr lang="en-US" sz="2600" b="1" dirty="0">
                <a:latin typeface="Times New Roman" panose="02020603050405020304" pitchFamily="18" charset="0"/>
                <a:cs typeface="Times New Roman" panose="02020603050405020304" pitchFamily="18" charset="0"/>
              </a:rPr>
              <a:t>Typescript</a:t>
            </a:r>
            <a:r>
              <a:rPr lang="en-US" sz="2600" dirty="0">
                <a:latin typeface="Times New Roman" panose="02020603050405020304" pitchFamily="18" charset="0"/>
                <a:cs typeface="Times New Roman" panose="02020603050405020304" pitchFamily="18" charset="0"/>
              </a:rPr>
              <a:t>: TypeScript, a strongly typed superset of JavaScript, ensured better error detection during development. It allowed the team to define strict data models and interfaces, minimizing runtime issues and making the codebase more scalable and readable. </a:t>
            </a:r>
          </a:p>
          <a:p>
            <a:pPr marL="285750" indent="-285750" algn="just" eaLnBrk="0" hangingPunct="0">
              <a:spcBef>
                <a:spcPct val="0"/>
              </a:spcBef>
              <a:spcAft>
                <a:spcPts val="600"/>
              </a:spcAft>
              <a:buClrTx/>
              <a:buSzTx/>
              <a:buFont typeface="Arial" panose="020B0604020202020204" pitchFamily="34" charset="0"/>
              <a:buChar char="•"/>
            </a:pPr>
            <a:r>
              <a:rPr lang="en-US" sz="2600" b="1" dirty="0">
                <a:latin typeface="Times New Roman" panose="02020603050405020304" pitchFamily="18" charset="0"/>
                <a:cs typeface="Times New Roman" panose="02020603050405020304" pitchFamily="18" charset="0"/>
              </a:rPr>
              <a:t>Tailwind CSS</a:t>
            </a:r>
            <a:r>
              <a:rPr lang="en-US" sz="2600" dirty="0">
                <a:latin typeface="Times New Roman" panose="02020603050405020304" pitchFamily="18" charset="0"/>
                <a:cs typeface="Times New Roman" panose="02020603050405020304" pitchFamily="18" charset="0"/>
              </a:rPr>
              <a:t>: Tailwind CSS, a utility-first CSS framework, was used to rapidly prototype responsive designs with clean and maintainable code. Tailwind’s mobile-first design principles helped ensure that the application performed well across a variety of screen sizes. </a:t>
            </a:r>
            <a:endParaRPr lang="en-US" altLang="en-US" sz="2600" dirty="0">
              <a:latin typeface="Times New Roman" panose="02020603050405020304" pitchFamily="18" charset="0"/>
              <a:cs typeface="Times New Roman" panose="02020603050405020304" pitchFamily="18" charset="0"/>
            </a:endParaRPr>
          </a:p>
        </p:txBody>
      </p:sp>
      <p:sp>
        <p:nvSpPr>
          <p:cNvPr id="11271" name="Footer Placeholder 3">
            <a:extLst>
              <a:ext uri="{FF2B5EF4-FFF2-40B4-BE49-F238E27FC236}">
                <a16:creationId xmlns:a16="http://schemas.microsoft.com/office/drawing/2014/main" id="{A5301037-21ED-8DD2-4364-2E06E74F4228}"/>
              </a:ext>
            </a:extLst>
          </p:cNvPr>
          <p:cNvSpPr>
            <a:spLocks noGrp="1"/>
          </p:cNvSpPr>
          <p:nvPr>
            <p:ph type="ftr" sz="quarter" idx="11"/>
          </p:nvPr>
        </p:nvSpPr>
        <p:spPr>
          <a:xfrm>
            <a:off x="4038600" y="6356350"/>
            <a:ext cx="4114800" cy="365125"/>
          </a:xfrm>
        </p:spPr>
        <p:txBody>
          <a:bodyPr/>
          <a:lstStyle/>
          <a:p>
            <a:pPr>
              <a:spcAft>
                <a:spcPts val="600"/>
              </a:spcAft>
              <a:defRPr/>
            </a:pPr>
            <a:r>
              <a:rPr lang="en-US"/>
              <a:t>VIII SEM, DEPT. OF ISE, SJBIT</a:t>
            </a:r>
          </a:p>
        </p:txBody>
      </p:sp>
      <p:sp>
        <p:nvSpPr>
          <p:cNvPr id="11273" name="Slide Number Placeholder 4">
            <a:extLst>
              <a:ext uri="{FF2B5EF4-FFF2-40B4-BE49-F238E27FC236}">
                <a16:creationId xmlns:a16="http://schemas.microsoft.com/office/drawing/2014/main" id="{50FB34DF-AB80-8DB7-B28F-A40CB33BD2E8}"/>
              </a:ext>
            </a:extLst>
          </p:cNvPr>
          <p:cNvSpPr>
            <a:spLocks noGrp="1"/>
          </p:cNvSpPr>
          <p:nvPr>
            <p:ph type="sldNum" sz="quarter" idx="12"/>
          </p:nvPr>
        </p:nvSpPr>
        <p:spPr>
          <a:xfrm>
            <a:off x="8610600" y="6356350"/>
            <a:ext cx="2743200" cy="365125"/>
          </a:xfrm>
        </p:spPr>
        <p:txBody>
          <a:bodyPr/>
          <a:lstStyle/>
          <a:p>
            <a:pPr>
              <a:spcAft>
                <a:spcPts val="600"/>
              </a:spcAft>
              <a:defRPr/>
            </a:pPr>
            <a:fld id="{5BCFF9B0-A8E0-4FE0-BDBD-4687A7CB6DAF}" type="slidenum">
              <a:rPr lang="en-US" smtClean="0"/>
              <a:pPr>
                <a:spcAft>
                  <a:spcPts val="600"/>
                </a:spcAft>
                <a:defRPr/>
              </a:pPr>
              <a:t>7</a:t>
            </a:fld>
            <a:endParaRPr lang="en-US"/>
          </a:p>
        </p:txBody>
      </p:sp>
    </p:spTree>
    <p:extLst>
      <p:ext uri="{BB962C8B-B14F-4D97-AF65-F5344CB8AC3E}">
        <p14:creationId xmlns:p14="http://schemas.microsoft.com/office/powerpoint/2010/main" val="19777130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939266-47ED-97FD-04D9-906F6E1B5E68}"/>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A878AA6F-7320-8733-FC41-2C668E0F5DFF}"/>
              </a:ext>
            </a:extLst>
          </p:cNvPr>
          <p:cNvSpPr>
            <a:spLocks noGrp="1"/>
          </p:cNvSpPr>
          <p:nvPr>
            <p:ph type="title"/>
          </p:nvPr>
        </p:nvSpPr>
        <p:spPr>
          <a:xfrm>
            <a:off x="838200" y="365125"/>
            <a:ext cx="10515600" cy="1325563"/>
          </a:xfrm>
        </p:spPr>
        <p:txBody>
          <a:bodyPr anchor="ctr">
            <a:normAutofit/>
          </a:bodyPr>
          <a:lstStyle/>
          <a:p>
            <a:pPr lvl="1" algn="l" fontAlgn="auto">
              <a:spcAft>
                <a:spcPts val="0"/>
              </a:spcAft>
              <a:defRPr/>
            </a:pPr>
            <a:r>
              <a:rPr lang="en-US" sz="4400" b="1">
                <a:solidFill>
                  <a:schemeClr val="tx1"/>
                </a:solidFill>
              </a:rPr>
              <a:t>Backend Technologies</a:t>
            </a:r>
          </a:p>
        </p:txBody>
      </p:sp>
      <p:sp>
        <p:nvSpPr>
          <p:cNvPr id="11266" name="Content Placeholder 2">
            <a:extLst>
              <a:ext uri="{FF2B5EF4-FFF2-40B4-BE49-F238E27FC236}">
                <a16:creationId xmlns:a16="http://schemas.microsoft.com/office/drawing/2014/main" id="{1811F77D-A693-6D13-5D68-4D95BCF56FA0}"/>
              </a:ext>
            </a:extLst>
          </p:cNvPr>
          <p:cNvSpPr>
            <a:spLocks noGrp="1"/>
          </p:cNvSpPr>
          <p:nvPr>
            <p:ph idx="1"/>
          </p:nvPr>
        </p:nvSpPr>
        <p:spPr>
          <a:xfrm>
            <a:off x="838200" y="1825625"/>
            <a:ext cx="10515600" cy="4351338"/>
          </a:xfrm>
        </p:spPr>
        <p:txBody>
          <a:bodyPr>
            <a:normAutofit/>
          </a:bodyPr>
          <a:lstStyle/>
          <a:p>
            <a:pPr algn="just">
              <a:buNone/>
            </a:pPr>
            <a:r>
              <a:rPr lang="en-US" sz="2600" b="1" dirty="0">
                <a:latin typeface="Times New Roman" panose="02020603050405020304" pitchFamily="18" charset="0"/>
                <a:cs typeface="Times New Roman" panose="02020603050405020304" pitchFamily="18" charset="0"/>
              </a:rPr>
              <a:t>FastAPI (Python): </a:t>
            </a:r>
            <a:r>
              <a:rPr lang="en-US" sz="2600" dirty="0">
                <a:latin typeface="Times New Roman" panose="02020603050405020304" pitchFamily="18" charset="0"/>
                <a:cs typeface="Times New Roman" panose="02020603050405020304" pitchFamily="18" charset="0"/>
              </a:rPr>
              <a:t>Chosen for its high performance, asynchronous support, and automatic Open API documentation.</a:t>
            </a:r>
          </a:p>
          <a:p>
            <a:pPr algn="just">
              <a:buNone/>
            </a:pPr>
            <a:r>
              <a:rPr lang="en-IN" sz="2600" dirty="0">
                <a:latin typeface="Times New Roman" panose="02020603050405020304" pitchFamily="18" charset="0"/>
                <a:cs typeface="Times New Roman" panose="02020603050405020304" pitchFamily="18" charset="0"/>
              </a:rPr>
              <a:t>It supported: </a:t>
            </a:r>
          </a:p>
          <a:p>
            <a:pPr marL="285750" indent="-285750" algn="just">
              <a:buClr>
                <a:schemeClr val="tx1"/>
              </a:buClr>
              <a:buSzPct val="167000"/>
              <a:buFont typeface="Arial" panose="020B0604020202020204" pitchFamily="34" charset="0"/>
              <a:buChar char="•"/>
            </a:pPr>
            <a:r>
              <a:rPr lang="en-IN" sz="2600" b="1" dirty="0">
                <a:latin typeface="Times New Roman" panose="02020603050405020304" pitchFamily="18" charset="0"/>
                <a:cs typeface="Times New Roman" panose="02020603050405020304" pitchFamily="18" charset="0"/>
              </a:rPr>
              <a:t>Patient and appointment APIs: </a:t>
            </a:r>
            <a:r>
              <a:rPr lang="en-IN" sz="2600" dirty="0">
                <a:latin typeface="Times New Roman" panose="02020603050405020304" pitchFamily="18" charset="0"/>
                <a:cs typeface="Times New Roman" panose="02020603050405020304" pitchFamily="18" charset="0"/>
              </a:rPr>
              <a:t>CRUD operations secured with role-based access control (e.g., admin vs receptionist). </a:t>
            </a:r>
          </a:p>
          <a:p>
            <a:pPr marL="285750" indent="-285750" algn="just">
              <a:buClr>
                <a:schemeClr val="tx1"/>
              </a:buClr>
              <a:buSzPct val="167000"/>
              <a:buFont typeface="Arial" panose="020B0604020202020204" pitchFamily="34" charset="0"/>
              <a:buChar char="•"/>
            </a:pPr>
            <a:r>
              <a:rPr lang="en-US" sz="2600" b="1" dirty="0">
                <a:latin typeface="Times New Roman" panose="02020603050405020304" pitchFamily="18" charset="0"/>
                <a:cs typeface="Times New Roman" panose="02020603050405020304" pitchFamily="18" charset="0"/>
              </a:rPr>
              <a:t>Data Validation &amp; JWT: </a:t>
            </a:r>
            <a:r>
              <a:rPr lang="en-US" sz="2600" dirty="0">
                <a:latin typeface="Times New Roman" panose="02020603050405020304" pitchFamily="18" charset="0"/>
                <a:cs typeface="Times New Roman" panose="02020603050405020304" pitchFamily="18" charset="0"/>
              </a:rPr>
              <a:t>Ensured data integrity using Pydantic models and secured sensitive data access with JWT authentication.</a:t>
            </a:r>
            <a:endParaRPr lang="en-IN" sz="2600" dirty="0">
              <a:latin typeface="Times New Roman" panose="02020603050405020304" pitchFamily="18" charset="0"/>
              <a:cs typeface="Times New Roman" panose="02020603050405020304" pitchFamily="18" charset="0"/>
            </a:endParaRPr>
          </a:p>
          <a:p>
            <a:pPr marL="285750" indent="-285750" algn="just">
              <a:buClr>
                <a:schemeClr val="tx1"/>
              </a:buClr>
              <a:buSzPct val="167000"/>
              <a:buFont typeface="Arial" panose="020B0604020202020204" pitchFamily="34" charset="0"/>
              <a:buChar char="•"/>
            </a:pPr>
            <a:r>
              <a:rPr lang="en-IN" sz="2600" b="1" dirty="0">
                <a:latin typeface="Times New Roman" panose="02020603050405020304" pitchFamily="18" charset="0"/>
                <a:cs typeface="Times New Roman" panose="02020603050405020304" pitchFamily="18" charset="0"/>
              </a:rPr>
              <a:t>Async database handling: </a:t>
            </a:r>
            <a:r>
              <a:rPr lang="en-IN" sz="2600" dirty="0">
                <a:latin typeface="Times New Roman" panose="02020603050405020304" pitchFamily="18" charset="0"/>
                <a:cs typeface="Times New Roman" panose="02020603050405020304" pitchFamily="18" charset="0"/>
              </a:rPr>
              <a:t>Enabled non-blocking interactions with the database to maintain fast response times under load.</a:t>
            </a:r>
            <a:endParaRPr lang="en-US" sz="2600" dirty="0">
              <a:latin typeface="Times New Roman" panose="02020603050405020304" pitchFamily="18" charset="0"/>
              <a:cs typeface="Times New Roman" panose="02020603050405020304" pitchFamily="18" charset="0"/>
            </a:endParaRPr>
          </a:p>
        </p:txBody>
      </p:sp>
      <p:sp>
        <p:nvSpPr>
          <p:cNvPr id="11271" name="Footer Placeholder 3">
            <a:extLst>
              <a:ext uri="{FF2B5EF4-FFF2-40B4-BE49-F238E27FC236}">
                <a16:creationId xmlns:a16="http://schemas.microsoft.com/office/drawing/2014/main" id="{7BAA6CDB-A1BC-F367-5FE6-2465B63B4E8E}"/>
              </a:ext>
            </a:extLst>
          </p:cNvPr>
          <p:cNvSpPr>
            <a:spLocks noGrp="1"/>
          </p:cNvSpPr>
          <p:nvPr>
            <p:ph type="ftr" sz="quarter" idx="11"/>
          </p:nvPr>
        </p:nvSpPr>
        <p:spPr>
          <a:xfrm>
            <a:off x="4038600" y="6356350"/>
            <a:ext cx="4114800" cy="365125"/>
          </a:xfrm>
        </p:spPr>
        <p:txBody>
          <a:bodyPr/>
          <a:lstStyle/>
          <a:p>
            <a:pPr>
              <a:spcAft>
                <a:spcPts val="600"/>
              </a:spcAft>
              <a:defRPr/>
            </a:pPr>
            <a:r>
              <a:rPr lang="en-US"/>
              <a:t>VIII SEM, DEPT. OF ISE, SJBIT</a:t>
            </a:r>
          </a:p>
        </p:txBody>
      </p:sp>
      <p:sp>
        <p:nvSpPr>
          <p:cNvPr id="11273" name="Slide Number Placeholder 4">
            <a:extLst>
              <a:ext uri="{FF2B5EF4-FFF2-40B4-BE49-F238E27FC236}">
                <a16:creationId xmlns:a16="http://schemas.microsoft.com/office/drawing/2014/main" id="{1F5BFAAD-B770-ED66-B327-D8A1206718D1}"/>
              </a:ext>
            </a:extLst>
          </p:cNvPr>
          <p:cNvSpPr>
            <a:spLocks noGrp="1"/>
          </p:cNvSpPr>
          <p:nvPr>
            <p:ph type="sldNum" sz="quarter" idx="12"/>
          </p:nvPr>
        </p:nvSpPr>
        <p:spPr>
          <a:xfrm>
            <a:off x="8610600" y="6356350"/>
            <a:ext cx="2743200" cy="365125"/>
          </a:xfrm>
        </p:spPr>
        <p:txBody>
          <a:bodyPr/>
          <a:lstStyle/>
          <a:p>
            <a:pPr>
              <a:spcAft>
                <a:spcPts val="600"/>
              </a:spcAft>
              <a:defRPr/>
            </a:pPr>
            <a:fld id="{5BCFF9B0-A8E0-4FE0-BDBD-4687A7CB6DAF}" type="slidenum">
              <a:rPr lang="en-US" smtClean="0"/>
              <a:pPr>
                <a:spcAft>
                  <a:spcPts val="600"/>
                </a:spcAft>
                <a:defRPr/>
              </a:pPr>
              <a:t>8</a:t>
            </a:fld>
            <a:endParaRPr lang="en-US"/>
          </a:p>
        </p:txBody>
      </p:sp>
    </p:spTree>
    <p:extLst>
      <p:ext uri="{BB962C8B-B14F-4D97-AF65-F5344CB8AC3E}">
        <p14:creationId xmlns:p14="http://schemas.microsoft.com/office/powerpoint/2010/main" val="42480385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520829-5B51-0C37-D5C6-76FA77E6869A}"/>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0921B140-4DA1-3409-1798-702501352AE5}"/>
              </a:ext>
            </a:extLst>
          </p:cNvPr>
          <p:cNvSpPr>
            <a:spLocks noGrp="1"/>
          </p:cNvSpPr>
          <p:nvPr>
            <p:ph type="title"/>
          </p:nvPr>
        </p:nvSpPr>
        <p:spPr>
          <a:xfrm>
            <a:off x="838200" y="365125"/>
            <a:ext cx="10515600" cy="1325563"/>
          </a:xfrm>
        </p:spPr>
        <p:txBody>
          <a:bodyPr anchor="ctr">
            <a:normAutofit/>
          </a:bodyPr>
          <a:lstStyle/>
          <a:p>
            <a:pPr lvl="1" algn="l" fontAlgn="auto">
              <a:spcAft>
                <a:spcPts val="0"/>
              </a:spcAft>
              <a:defRPr/>
            </a:pPr>
            <a:r>
              <a:rPr lang="en-US" sz="4400" b="1">
                <a:solidFill>
                  <a:schemeClr val="tx1"/>
                </a:solidFill>
              </a:rPr>
              <a:t>Task Performed</a:t>
            </a:r>
          </a:p>
        </p:txBody>
      </p:sp>
      <p:sp>
        <p:nvSpPr>
          <p:cNvPr id="11266" name="Content Placeholder 2">
            <a:extLst>
              <a:ext uri="{FF2B5EF4-FFF2-40B4-BE49-F238E27FC236}">
                <a16:creationId xmlns:a16="http://schemas.microsoft.com/office/drawing/2014/main" id="{C26339BF-B79C-B23D-6541-A4D47CE86DED}"/>
              </a:ext>
            </a:extLst>
          </p:cNvPr>
          <p:cNvSpPr>
            <a:spLocks noGrp="1"/>
          </p:cNvSpPr>
          <p:nvPr>
            <p:ph idx="1"/>
          </p:nvPr>
        </p:nvSpPr>
        <p:spPr>
          <a:xfrm>
            <a:off x="838200" y="1825625"/>
            <a:ext cx="10515600" cy="4351338"/>
          </a:xfrm>
        </p:spPr>
        <p:txBody>
          <a:bodyPr>
            <a:normAutofit/>
          </a:bodyPr>
          <a:lstStyle/>
          <a:p>
            <a:pPr algn="just">
              <a:lnSpc>
                <a:spcPct val="100000"/>
              </a:lnSpc>
              <a:buNone/>
            </a:pPr>
            <a:r>
              <a:rPr lang="en-US" sz="2400" dirty="0">
                <a:latin typeface="Times New Roman" panose="02020603050405020304" pitchFamily="18" charset="0"/>
                <a:cs typeface="Times New Roman" panose="02020603050405020304" pitchFamily="18" charset="0"/>
              </a:rPr>
              <a:t>	This project is a Healthcare Practice Management System designed to streamline clinical workflows, enhance operational efficiency, and improve patient care. </a:t>
            </a:r>
          </a:p>
          <a:p>
            <a:pPr algn="just">
              <a:lnSpc>
                <a:spcPct val="100000"/>
              </a:lnSpc>
              <a:buNone/>
            </a:pPr>
            <a:r>
              <a:rPr lang="en-US" sz="2400" dirty="0">
                <a:latin typeface="Times New Roman" panose="02020603050405020304" pitchFamily="18" charset="0"/>
                <a:cs typeface="Times New Roman" panose="02020603050405020304" pitchFamily="18" charset="0"/>
              </a:rPr>
              <a:t>	Built using ReactJS, Tailwind CSS, TypeScript, the system provides an intuitive and responsive user interface for both administrative and clinical staff.</a:t>
            </a:r>
          </a:p>
          <a:p>
            <a:pPr algn="just">
              <a:lnSpc>
                <a:spcPct val="100000"/>
              </a:lnSpc>
              <a:buNone/>
            </a:pPr>
            <a:r>
              <a:rPr lang="en-IN" sz="2400" dirty="0">
                <a:latin typeface="Times New Roman" panose="02020603050405020304" pitchFamily="18" charset="0"/>
                <a:cs typeface="Times New Roman" panose="02020603050405020304" pitchFamily="18" charset="0"/>
              </a:rPr>
              <a:t>Key modules include: </a:t>
            </a:r>
          </a:p>
          <a:p>
            <a:pPr marL="687388" lvl="1" indent="-285750" algn="just">
              <a:lnSpc>
                <a:spcPct val="100000"/>
              </a:lnSpc>
              <a:buClr>
                <a:schemeClr val="tx1"/>
              </a:buClr>
              <a:buSzPct val="7000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Setting Screen</a:t>
            </a:r>
          </a:p>
          <a:p>
            <a:pPr marL="687388" lvl="1" indent="-285750" algn="just">
              <a:lnSpc>
                <a:spcPct val="100000"/>
              </a:lnSpc>
              <a:buClr>
                <a:schemeClr val="tx1"/>
              </a:buClr>
              <a:buSzPct val="7000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User Management Screen</a:t>
            </a:r>
          </a:p>
          <a:p>
            <a:pPr marL="687388" lvl="1" indent="-285750" algn="just">
              <a:lnSpc>
                <a:spcPct val="100000"/>
              </a:lnSpc>
              <a:buClr>
                <a:schemeClr val="tx1"/>
              </a:buClr>
              <a:buSzPct val="7000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Patient Information Screen</a:t>
            </a:r>
          </a:p>
          <a:p>
            <a:pPr marL="687388" lvl="1" indent="-285750" algn="just">
              <a:lnSpc>
                <a:spcPct val="100000"/>
              </a:lnSpc>
              <a:buClr>
                <a:schemeClr val="tx1"/>
              </a:buClr>
              <a:buSzPct val="7000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Human Anatomy Screen</a:t>
            </a:r>
          </a:p>
          <a:p>
            <a:pPr marL="687388" lvl="1" indent="-285750" algn="just">
              <a:lnSpc>
                <a:spcPct val="100000"/>
              </a:lnSpc>
              <a:buClr>
                <a:schemeClr val="tx1"/>
              </a:buClr>
              <a:buSzPct val="7000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Patient Details Screen</a:t>
            </a:r>
          </a:p>
        </p:txBody>
      </p:sp>
      <p:sp>
        <p:nvSpPr>
          <p:cNvPr id="11271" name="Footer Placeholder 3">
            <a:extLst>
              <a:ext uri="{FF2B5EF4-FFF2-40B4-BE49-F238E27FC236}">
                <a16:creationId xmlns:a16="http://schemas.microsoft.com/office/drawing/2014/main" id="{BA633022-BE85-B0A1-A23B-D85FA0607D4B}"/>
              </a:ext>
            </a:extLst>
          </p:cNvPr>
          <p:cNvSpPr>
            <a:spLocks noGrp="1"/>
          </p:cNvSpPr>
          <p:nvPr>
            <p:ph type="ftr" sz="quarter" idx="11"/>
          </p:nvPr>
        </p:nvSpPr>
        <p:spPr>
          <a:xfrm>
            <a:off x="4038600" y="6356350"/>
            <a:ext cx="4114800" cy="365125"/>
          </a:xfrm>
        </p:spPr>
        <p:txBody>
          <a:bodyPr/>
          <a:lstStyle/>
          <a:p>
            <a:pPr>
              <a:spcAft>
                <a:spcPts val="600"/>
              </a:spcAft>
              <a:defRPr/>
            </a:pPr>
            <a:r>
              <a:rPr lang="en-US"/>
              <a:t>VIII SEM, DEPT. OF ISE, SJBIT</a:t>
            </a:r>
          </a:p>
        </p:txBody>
      </p:sp>
      <p:sp>
        <p:nvSpPr>
          <p:cNvPr id="11273" name="Slide Number Placeholder 4">
            <a:extLst>
              <a:ext uri="{FF2B5EF4-FFF2-40B4-BE49-F238E27FC236}">
                <a16:creationId xmlns:a16="http://schemas.microsoft.com/office/drawing/2014/main" id="{2657E64B-5F95-567F-550E-2EEB1ED2B38B}"/>
              </a:ext>
            </a:extLst>
          </p:cNvPr>
          <p:cNvSpPr>
            <a:spLocks noGrp="1"/>
          </p:cNvSpPr>
          <p:nvPr>
            <p:ph type="sldNum" sz="quarter" idx="12"/>
          </p:nvPr>
        </p:nvSpPr>
        <p:spPr>
          <a:xfrm>
            <a:off x="8610600" y="6356350"/>
            <a:ext cx="2743200" cy="365125"/>
          </a:xfrm>
        </p:spPr>
        <p:txBody>
          <a:bodyPr/>
          <a:lstStyle/>
          <a:p>
            <a:pPr>
              <a:spcAft>
                <a:spcPts val="600"/>
              </a:spcAft>
              <a:defRPr/>
            </a:pPr>
            <a:fld id="{5BCFF9B0-A8E0-4FE0-BDBD-4687A7CB6DAF}" type="slidenum">
              <a:rPr lang="en-US" smtClean="0"/>
              <a:pPr>
                <a:spcAft>
                  <a:spcPts val="600"/>
                </a:spcAft>
                <a:defRPr/>
              </a:pPr>
              <a:t>9</a:t>
            </a:fld>
            <a:endParaRPr lang="en-US"/>
          </a:p>
        </p:txBody>
      </p:sp>
    </p:spTree>
    <p:extLst>
      <p:ext uri="{BB962C8B-B14F-4D97-AF65-F5344CB8AC3E}">
        <p14:creationId xmlns:p14="http://schemas.microsoft.com/office/powerpoint/2010/main" val="407516447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954</TotalTime>
  <Words>1285</Words>
  <Application>Microsoft Office PowerPoint</Application>
  <PresentationFormat>Widescreen</PresentationFormat>
  <Paragraphs>112</Paragraphs>
  <Slides>17</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Aptos</vt:lpstr>
      <vt:lpstr>Aptos Display</vt:lpstr>
      <vt:lpstr>Arial</vt:lpstr>
      <vt:lpstr>Calibri</vt:lpstr>
      <vt:lpstr>Lucida Sans Unicode</vt:lpstr>
      <vt:lpstr>Segoe UI</vt:lpstr>
      <vt:lpstr>Times New Roman</vt:lpstr>
      <vt:lpstr>Wingdings</vt:lpstr>
      <vt:lpstr>Office Theme</vt:lpstr>
      <vt:lpstr>PowerPoint Presentation</vt:lpstr>
      <vt:lpstr>Table of Contents</vt:lpstr>
      <vt:lpstr>Abstract</vt:lpstr>
      <vt:lpstr>About the Company</vt:lpstr>
      <vt:lpstr>PowerPoint Presentation</vt:lpstr>
      <vt:lpstr>Internship Domain</vt:lpstr>
      <vt:lpstr>Frontend Technologies</vt:lpstr>
      <vt:lpstr>Backend Technologies</vt:lpstr>
      <vt:lpstr>Task Performed</vt:lpstr>
      <vt:lpstr>Setting Screen</vt:lpstr>
      <vt:lpstr>User Management Screen</vt:lpstr>
      <vt:lpstr>Patient Information Screen</vt:lpstr>
      <vt:lpstr>Human Anatomy Screen</vt:lpstr>
      <vt:lpstr>Patient Details Screen</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Hegde, Nishant (Contractor)</cp:lastModifiedBy>
  <cp:revision>142</cp:revision>
  <dcterms:created xsi:type="dcterms:W3CDTF">2006-08-16T00:00:00Z</dcterms:created>
  <dcterms:modified xsi:type="dcterms:W3CDTF">2025-05-19T05:41:16Z</dcterms:modified>
</cp:coreProperties>
</file>