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84" r:id="rId1"/>
  </p:sldMasterIdLst>
  <p:notesMasterIdLst>
    <p:notesMasterId r:id="rId20"/>
  </p:notesMasterIdLst>
  <p:sldIdLst>
    <p:sldId id="270" r:id="rId2"/>
    <p:sldId id="284" r:id="rId3"/>
    <p:sldId id="285" r:id="rId4"/>
    <p:sldId id="286" r:id="rId5"/>
    <p:sldId id="300" r:id="rId6"/>
    <p:sldId id="301" r:id="rId7"/>
    <p:sldId id="302" r:id="rId8"/>
    <p:sldId id="287" r:id="rId9"/>
    <p:sldId id="303" r:id="rId10"/>
    <p:sldId id="288" r:id="rId11"/>
    <p:sldId id="307" r:id="rId12"/>
    <p:sldId id="308" r:id="rId13"/>
    <p:sldId id="304" r:id="rId14"/>
    <p:sldId id="305" r:id="rId15"/>
    <p:sldId id="306" r:id="rId16"/>
    <p:sldId id="292" r:id="rId17"/>
    <p:sldId id="299"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D07887D-088F-400C-A519-8E70FABFB80E}" type="datetimeFigureOut">
              <a:rPr lang="en-IN"/>
              <a:pPr>
                <a:defRPr/>
              </a:pPr>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0D17F5A-F1C9-48E3-9C7B-E59A7F2977EA}"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0D17F5A-F1C9-48E3-9C7B-E59A7F2977EA}" type="slidenum">
              <a:rPr lang="en-IN" smtClean="0"/>
              <a:pPr>
                <a:defRPr/>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7231AB8F-1B55-49DD-BB64-F490AC2EDDBC}" type="slidenum">
              <a:rPr lang="en-US" smtClean="0"/>
              <a:pPr>
                <a:defRPr/>
              </a:pPr>
              <a:t>‹#›</a:t>
            </a:fld>
            <a:endParaRPr lang="en-US"/>
          </a:p>
        </p:txBody>
      </p:sp>
    </p:spTree>
    <p:extLst>
      <p:ext uri="{BB962C8B-B14F-4D97-AF65-F5344CB8AC3E}">
        <p14:creationId xmlns:p14="http://schemas.microsoft.com/office/powerpoint/2010/main" val="285859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CC5147B4-A2C1-477F-94E1-3CA3A270DF7F}" type="slidenum">
              <a:rPr lang="en-US" smtClean="0"/>
              <a:pPr>
                <a:defRPr/>
              </a:pPr>
              <a:t>‹#›</a:t>
            </a:fld>
            <a:endParaRPr lang="en-US"/>
          </a:p>
        </p:txBody>
      </p:sp>
    </p:spTree>
    <p:extLst>
      <p:ext uri="{BB962C8B-B14F-4D97-AF65-F5344CB8AC3E}">
        <p14:creationId xmlns:p14="http://schemas.microsoft.com/office/powerpoint/2010/main" val="277560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605484DE-82F2-41D1-8912-14FA017217C6}" type="slidenum">
              <a:rPr lang="en-US" smtClean="0"/>
              <a:pPr>
                <a:defRPr/>
              </a:pPr>
              <a:t>‹#›</a:t>
            </a:fld>
            <a:endParaRPr lang="en-US"/>
          </a:p>
        </p:txBody>
      </p:sp>
    </p:spTree>
    <p:extLst>
      <p:ext uri="{BB962C8B-B14F-4D97-AF65-F5344CB8AC3E}">
        <p14:creationId xmlns:p14="http://schemas.microsoft.com/office/powerpoint/2010/main" val="30508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5" name="Picture 10"/>
          <p:cNvPicPr>
            <a:picLocks noChangeAspect="1"/>
          </p:cNvPicPr>
          <p:nvPr userDrawn="1"/>
        </p:nvPicPr>
        <p:blipFill>
          <a:blip r:embed="rId2"/>
          <a:srcRect t="-3"/>
          <a:stretch>
            <a:fillRect/>
          </a:stretch>
        </p:blipFill>
        <p:spPr bwMode="auto">
          <a:xfrm>
            <a:off x="268818" y="4802189"/>
            <a:ext cx="11654367" cy="1785937"/>
          </a:xfrm>
          <a:prstGeom prst="rect">
            <a:avLst/>
          </a:prstGeom>
          <a:noFill/>
          <a:ln w="9525">
            <a:noFill/>
            <a:miter lim="800000"/>
            <a:headEnd/>
            <a:tailEnd/>
          </a:ln>
        </p:spPr>
      </p:pic>
      <p:sp>
        <p:nvSpPr>
          <p:cNvPr id="8" name="Content Placeholder 2"/>
          <p:cNvSpPr>
            <a:spLocks noGrp="1"/>
          </p:cNvSpPr>
          <p:nvPr>
            <p:ph idx="1"/>
          </p:nvPr>
        </p:nvSpPr>
        <p:spPr>
          <a:xfrm>
            <a:off x="1090863"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p:cNvSpPr>
            <a:spLocks noGrp="1"/>
          </p:cNvSpPr>
          <p:nvPr>
            <p:ph idx="13"/>
          </p:nvPr>
        </p:nvSpPr>
        <p:spPr>
          <a:xfrm>
            <a:off x="4395538"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145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5BCFF9B0-A8E0-4FE0-BDBD-4687A7CB6DAF}" type="slidenum">
              <a:rPr lang="en-US" smtClean="0"/>
              <a:pPr>
                <a:defRPr/>
              </a:pPr>
              <a:t>‹#›</a:t>
            </a:fld>
            <a:endParaRPr lang="en-US"/>
          </a:p>
        </p:txBody>
      </p:sp>
    </p:spTree>
    <p:extLst>
      <p:ext uri="{BB962C8B-B14F-4D97-AF65-F5344CB8AC3E}">
        <p14:creationId xmlns:p14="http://schemas.microsoft.com/office/powerpoint/2010/main" val="79649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5AC838C0-F2AA-424C-B9F2-127C38DBA781}" type="slidenum">
              <a:rPr lang="en-US" smtClean="0"/>
              <a:pPr>
                <a:defRPr/>
              </a:pPr>
              <a:t>‹#›</a:t>
            </a:fld>
            <a:endParaRPr lang="en-US"/>
          </a:p>
        </p:txBody>
      </p:sp>
    </p:spTree>
    <p:extLst>
      <p:ext uri="{BB962C8B-B14F-4D97-AF65-F5344CB8AC3E}">
        <p14:creationId xmlns:p14="http://schemas.microsoft.com/office/powerpoint/2010/main" val="425755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VIII SEM, DEPT. OF ISE, SJBIT</a:t>
            </a:r>
          </a:p>
        </p:txBody>
      </p:sp>
      <p:sp>
        <p:nvSpPr>
          <p:cNvPr id="7" name="Slide Number Placeholder 6"/>
          <p:cNvSpPr>
            <a:spLocks noGrp="1"/>
          </p:cNvSpPr>
          <p:nvPr>
            <p:ph type="sldNum" sz="quarter" idx="12"/>
          </p:nvPr>
        </p:nvSpPr>
        <p:spPr/>
        <p:txBody>
          <a:bodyPr/>
          <a:lstStyle/>
          <a:p>
            <a:pPr>
              <a:defRPr/>
            </a:pPr>
            <a:fld id="{BB4D3E49-B52A-4DA3-802C-D31664A074AD}" type="slidenum">
              <a:rPr lang="en-US" smtClean="0"/>
              <a:pPr>
                <a:defRPr/>
              </a:pPr>
              <a:t>‹#›</a:t>
            </a:fld>
            <a:endParaRPr lang="en-US"/>
          </a:p>
        </p:txBody>
      </p:sp>
    </p:spTree>
    <p:extLst>
      <p:ext uri="{BB962C8B-B14F-4D97-AF65-F5344CB8AC3E}">
        <p14:creationId xmlns:p14="http://schemas.microsoft.com/office/powerpoint/2010/main" val="8716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VIII SEM, DEPT. OF ISE, SJBIT</a:t>
            </a:r>
          </a:p>
        </p:txBody>
      </p:sp>
      <p:sp>
        <p:nvSpPr>
          <p:cNvPr id="9" name="Slide Number Placeholder 8"/>
          <p:cNvSpPr>
            <a:spLocks noGrp="1"/>
          </p:cNvSpPr>
          <p:nvPr>
            <p:ph type="sldNum" sz="quarter" idx="12"/>
          </p:nvPr>
        </p:nvSpPr>
        <p:spPr/>
        <p:txBody>
          <a:bodyPr/>
          <a:lstStyle/>
          <a:p>
            <a:pPr>
              <a:defRPr/>
            </a:pPr>
            <a:fld id="{485DAFB4-0F78-43F2-B709-5FB5DD746AEF}" type="slidenum">
              <a:rPr lang="en-US" smtClean="0"/>
              <a:pPr>
                <a:defRPr/>
              </a:pPr>
              <a:t>‹#›</a:t>
            </a:fld>
            <a:endParaRPr lang="en-US"/>
          </a:p>
        </p:txBody>
      </p:sp>
    </p:spTree>
    <p:extLst>
      <p:ext uri="{BB962C8B-B14F-4D97-AF65-F5344CB8AC3E}">
        <p14:creationId xmlns:p14="http://schemas.microsoft.com/office/powerpoint/2010/main" val="214148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VIII SEM, DEPT. OF ISE, SJBIT</a:t>
            </a:r>
          </a:p>
        </p:txBody>
      </p:sp>
      <p:sp>
        <p:nvSpPr>
          <p:cNvPr id="5" name="Slide Number Placeholder 4"/>
          <p:cNvSpPr>
            <a:spLocks noGrp="1"/>
          </p:cNvSpPr>
          <p:nvPr>
            <p:ph type="sldNum" sz="quarter" idx="12"/>
          </p:nvPr>
        </p:nvSpPr>
        <p:spPr/>
        <p:txBody>
          <a:bodyPr/>
          <a:lstStyle/>
          <a:p>
            <a:pPr>
              <a:defRPr/>
            </a:pPr>
            <a:fld id="{B1338D66-E620-44E6-96CE-93C3CBD56AE0}" type="slidenum">
              <a:rPr lang="en-US" smtClean="0"/>
              <a:pPr>
                <a:defRPr/>
              </a:pPr>
              <a:t>‹#›</a:t>
            </a:fld>
            <a:endParaRPr lang="en-US"/>
          </a:p>
        </p:txBody>
      </p:sp>
    </p:spTree>
    <p:extLst>
      <p:ext uri="{BB962C8B-B14F-4D97-AF65-F5344CB8AC3E}">
        <p14:creationId xmlns:p14="http://schemas.microsoft.com/office/powerpoint/2010/main" val="8588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VIII SEM, DEPT. OF ISE, SJBIT</a:t>
            </a:r>
          </a:p>
        </p:txBody>
      </p:sp>
      <p:sp>
        <p:nvSpPr>
          <p:cNvPr id="4" name="Slide Number Placeholder 3"/>
          <p:cNvSpPr>
            <a:spLocks noGrp="1"/>
          </p:cNvSpPr>
          <p:nvPr>
            <p:ph type="sldNum" sz="quarter" idx="12"/>
          </p:nvPr>
        </p:nvSpPr>
        <p:spPr/>
        <p:txBody>
          <a:bodyPr/>
          <a:lstStyle/>
          <a:p>
            <a:pPr>
              <a:defRPr/>
            </a:pPr>
            <a:fld id="{3D89E195-EF12-4175-A06D-55130E344227}" type="slidenum">
              <a:rPr lang="en-US" smtClean="0"/>
              <a:pPr>
                <a:defRPr/>
              </a:pPr>
              <a:t>‹#›</a:t>
            </a:fld>
            <a:endParaRPr lang="en-US"/>
          </a:p>
        </p:txBody>
      </p:sp>
    </p:spTree>
    <p:extLst>
      <p:ext uri="{BB962C8B-B14F-4D97-AF65-F5344CB8AC3E}">
        <p14:creationId xmlns:p14="http://schemas.microsoft.com/office/powerpoint/2010/main" val="300063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VIII SEM, DEPT. OF ISE, SJBIT</a:t>
            </a:r>
          </a:p>
        </p:txBody>
      </p:sp>
      <p:sp>
        <p:nvSpPr>
          <p:cNvPr id="7" name="Slide Number Placeholder 6"/>
          <p:cNvSpPr>
            <a:spLocks noGrp="1"/>
          </p:cNvSpPr>
          <p:nvPr>
            <p:ph type="sldNum" sz="quarter" idx="12"/>
          </p:nvPr>
        </p:nvSpPr>
        <p:spPr/>
        <p:txBody>
          <a:bodyPr/>
          <a:lstStyle/>
          <a:p>
            <a:pPr>
              <a:defRPr/>
            </a:pPr>
            <a:fld id="{9E4F8A20-D877-4E5A-A34C-4548F07D3121}" type="slidenum">
              <a:rPr lang="en-US" smtClean="0"/>
              <a:pPr>
                <a:defRPr/>
              </a:pPr>
              <a:t>‹#›</a:t>
            </a:fld>
            <a:endParaRPr lang="en-US"/>
          </a:p>
        </p:txBody>
      </p:sp>
    </p:spTree>
    <p:extLst>
      <p:ext uri="{BB962C8B-B14F-4D97-AF65-F5344CB8AC3E}">
        <p14:creationId xmlns:p14="http://schemas.microsoft.com/office/powerpoint/2010/main" val="124203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VIII SEM, DEPT. OF ISE, SJBIT</a:t>
            </a:r>
          </a:p>
        </p:txBody>
      </p:sp>
      <p:sp>
        <p:nvSpPr>
          <p:cNvPr id="7" name="Slide Number Placeholder 6"/>
          <p:cNvSpPr>
            <a:spLocks noGrp="1"/>
          </p:cNvSpPr>
          <p:nvPr>
            <p:ph type="sldNum" sz="quarter" idx="12"/>
          </p:nvPr>
        </p:nvSpPr>
        <p:spPr/>
        <p:txBody>
          <a:bodyPr/>
          <a:lstStyle/>
          <a:p>
            <a:pPr>
              <a:defRPr/>
            </a:pPr>
            <a:fld id="{7E535289-7AD9-4844-99CB-F09DFB874AA7}" type="slidenum">
              <a:rPr lang="en-US" smtClean="0"/>
              <a:pPr>
                <a:defRPr/>
              </a:pPr>
              <a:t>‹#›</a:t>
            </a:fld>
            <a:endParaRPr lang="en-US"/>
          </a:p>
        </p:txBody>
      </p:sp>
    </p:spTree>
    <p:extLst>
      <p:ext uri="{BB962C8B-B14F-4D97-AF65-F5344CB8AC3E}">
        <p14:creationId xmlns:p14="http://schemas.microsoft.com/office/powerpoint/2010/main" val="329321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r>
              <a:rPr lang="en-US"/>
              <a:t>VIII SEM, DEPT. OF ISE, SJBIT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423770E5-165B-4CB4-A135-26B563F935B9}" type="slidenum">
              <a:rPr lang="en-US" smtClean="0"/>
              <a:pPr>
                <a:defRPr/>
              </a:pPr>
              <a:t>‹#›</a:t>
            </a:fld>
            <a:endParaRPr lang="en-US"/>
          </a:p>
        </p:txBody>
      </p:sp>
    </p:spTree>
    <p:extLst>
      <p:ext uri="{BB962C8B-B14F-4D97-AF65-F5344CB8AC3E}">
        <p14:creationId xmlns:p14="http://schemas.microsoft.com/office/powerpoint/2010/main" val="417439515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p:cNvSpPr>
            <a:spLocks noGrp="1"/>
          </p:cNvSpPr>
          <p:nvPr/>
        </p:nvSpPr>
        <p:spPr>
          <a:xfrm>
            <a:off x="2691608" y="230188"/>
            <a:ext cx="6211887" cy="1116012"/>
          </a:xfrm>
          <a:prstGeom prst="rect">
            <a:avLst/>
          </a:prstGeom>
        </p:spPr>
        <p:txBody>
          <a:bodyPr anchor="b">
            <a:normAutofit/>
          </a:bodyPr>
          <a:lstStyle/>
          <a:p>
            <a:pPr algn="ctr"/>
            <a:endParaRPr lang="en-IN" sz="4400" b="1" dirty="0">
              <a:latin typeface="Lucida Sans Unicode" pitchFamily="34" charset="0"/>
            </a:endParaRPr>
          </a:p>
        </p:txBody>
      </p:sp>
      <p:sp>
        <p:nvSpPr>
          <p:cNvPr id="19" name="Subtitle 11"/>
          <p:cNvSpPr>
            <a:spLocks noGrp="1"/>
          </p:cNvSpPr>
          <p:nvPr/>
        </p:nvSpPr>
        <p:spPr>
          <a:xfrm>
            <a:off x="3272633" y="1710919"/>
            <a:ext cx="5049837" cy="1247775"/>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sz="1800" b="1" dirty="0">
                <a:effectLst/>
                <a:latin typeface="Times New Roman" panose="02020603050405020304" pitchFamily="18" charset="0"/>
                <a:cs typeface="Times New Roman" panose="02020603050405020304" pitchFamily="18" charset="0"/>
              </a:rPr>
              <a:t>INTERNSHIP PRESENTATION</a:t>
            </a:r>
            <a:endParaRPr lang="en-IN" sz="1800" b="1" dirty="0">
              <a:effectLst/>
              <a:latin typeface="Times New Roman" panose="02020603050405020304" pitchFamily="18" charset="0"/>
              <a:cs typeface="Times New Roman" panose="02020603050405020304" pitchFamily="18" charset="0"/>
            </a:endParaRPr>
          </a:p>
        </p:txBody>
      </p:sp>
      <p:sp>
        <p:nvSpPr>
          <p:cNvPr id="10244" name="Rectangle 19"/>
          <p:cNvSpPr>
            <a:spLocks noChangeArrowheads="1"/>
          </p:cNvSpPr>
          <p:nvPr/>
        </p:nvSpPr>
        <p:spPr bwMode="auto">
          <a:xfrm>
            <a:off x="1676400" y="4687889"/>
            <a:ext cx="3886200" cy="1061829"/>
          </a:xfrm>
          <a:prstGeom prst="rect">
            <a:avLst/>
          </a:prstGeom>
          <a:noFill/>
          <a:ln w="9525">
            <a:noFill/>
            <a:miter lim="800000"/>
            <a:headEnd/>
            <a:tailEnd/>
          </a:ln>
        </p:spPr>
        <p:txBody>
          <a:bodyPr>
            <a:spAutoFit/>
          </a:bodyPr>
          <a:lstStyle/>
          <a:p>
            <a:pPr algn="ctr" defTabSz="457200"/>
            <a:endParaRPr lang="en-US" dirty="0">
              <a:latin typeface="Times New Roman" pitchFamily="18" charset="0"/>
              <a:cs typeface="Times New Roman" pitchFamily="18" charset="0"/>
            </a:endParaRPr>
          </a:p>
          <a:p>
            <a:pPr algn="ctr" defTabSz="457200"/>
            <a:endParaRPr lang="en-US" dirty="0">
              <a:latin typeface="Times New Roman" pitchFamily="18" charset="0"/>
              <a:cs typeface="Times New Roman" pitchFamily="18" charset="0"/>
            </a:endParaRPr>
          </a:p>
          <a:p>
            <a:pPr algn="ctr" defTabSz="457200"/>
            <a:endParaRPr lang="en-US" sz="900" dirty="0">
              <a:latin typeface="Times New Roman" pitchFamily="18" charset="0"/>
              <a:cs typeface="Times New Roman" pitchFamily="18" charset="0"/>
            </a:endParaRPr>
          </a:p>
          <a:p>
            <a:pPr algn="ctr" defTabSz="457200"/>
            <a:endParaRPr lang="en-IN" dirty="0">
              <a:latin typeface="Lucida Sans Unicode" pitchFamily="34" charset="0"/>
            </a:endParaRPr>
          </a:p>
        </p:txBody>
      </p:sp>
      <p:pic>
        <p:nvPicPr>
          <p:cNvPr id="10246" name="Picture 2"/>
          <p:cNvPicPr>
            <a:picLocks noChangeAspect="1"/>
          </p:cNvPicPr>
          <p:nvPr/>
        </p:nvPicPr>
        <p:blipFill>
          <a:blip r:embed="rId3"/>
          <a:srcRect/>
          <a:stretch>
            <a:fillRect/>
          </a:stretch>
        </p:blipFill>
        <p:spPr bwMode="auto">
          <a:xfrm>
            <a:off x="1676400" y="2334806"/>
            <a:ext cx="914400" cy="762000"/>
          </a:xfrm>
          <a:prstGeom prst="rect">
            <a:avLst/>
          </a:prstGeom>
          <a:noFill/>
          <a:ln w="9525">
            <a:noFill/>
            <a:miter lim="800000"/>
            <a:headEnd/>
            <a:tailEnd/>
          </a:ln>
        </p:spPr>
      </p:pic>
      <p:pic>
        <p:nvPicPr>
          <p:cNvPr id="10247" name="Picture 10"/>
          <p:cNvPicPr>
            <a:picLocks noChangeAspect="1" noChangeArrowheads="1"/>
          </p:cNvPicPr>
          <p:nvPr/>
        </p:nvPicPr>
        <p:blipFill>
          <a:blip r:embed="rId4"/>
          <a:srcRect/>
          <a:stretch>
            <a:fillRect/>
          </a:stretch>
        </p:blipFill>
        <p:spPr bwMode="auto">
          <a:xfrm>
            <a:off x="404815" y="1267825"/>
            <a:ext cx="761999" cy="685800"/>
          </a:xfrm>
          <a:prstGeom prst="rect">
            <a:avLst/>
          </a:prstGeom>
          <a:noFill/>
          <a:ln w="9525">
            <a:noFill/>
            <a:miter lim="800000"/>
            <a:headEnd/>
            <a:tailEnd/>
          </a:ln>
        </p:spPr>
      </p:pic>
      <p:pic>
        <p:nvPicPr>
          <p:cNvPr id="10249" name="Picture 12"/>
          <p:cNvPicPr>
            <a:picLocks noChangeAspect="1" noChangeArrowheads="1"/>
          </p:cNvPicPr>
          <p:nvPr/>
        </p:nvPicPr>
        <p:blipFill>
          <a:blip r:embed="rId5"/>
          <a:srcRect/>
          <a:stretch>
            <a:fillRect/>
          </a:stretch>
        </p:blipFill>
        <p:spPr bwMode="auto">
          <a:xfrm>
            <a:off x="404814" y="379941"/>
            <a:ext cx="762000" cy="686859"/>
          </a:xfrm>
          <a:prstGeom prst="rect">
            <a:avLst/>
          </a:prstGeom>
          <a:noFill/>
          <a:ln w="9525">
            <a:noFill/>
            <a:miter lim="800000"/>
            <a:headEnd/>
            <a:tailEnd/>
          </a:ln>
        </p:spPr>
      </p:pic>
      <p:pic>
        <p:nvPicPr>
          <p:cNvPr id="10250" name="Picture 21"/>
          <p:cNvPicPr>
            <a:picLocks noChangeAspect="1" noChangeArrowheads="1"/>
          </p:cNvPicPr>
          <p:nvPr/>
        </p:nvPicPr>
        <p:blipFill>
          <a:blip r:embed="rId6"/>
          <a:srcRect/>
          <a:stretch>
            <a:fillRect/>
          </a:stretch>
        </p:blipFill>
        <p:spPr bwMode="auto">
          <a:xfrm>
            <a:off x="11079159" y="379941"/>
            <a:ext cx="633413" cy="685800"/>
          </a:xfrm>
          <a:prstGeom prst="rect">
            <a:avLst/>
          </a:prstGeom>
          <a:noFill/>
          <a:ln w="9525">
            <a:noFill/>
            <a:miter lim="800000"/>
            <a:headEnd/>
            <a:tailEnd/>
          </a:ln>
        </p:spPr>
      </p:pic>
      <p:pic>
        <p:nvPicPr>
          <p:cNvPr id="10253" name="Picture 24"/>
          <p:cNvPicPr>
            <a:picLocks noChangeAspect="1" noChangeArrowheads="1"/>
          </p:cNvPicPr>
          <p:nvPr/>
        </p:nvPicPr>
        <p:blipFill>
          <a:blip r:embed="rId7"/>
          <a:srcRect/>
          <a:stretch>
            <a:fillRect/>
          </a:stretch>
        </p:blipFill>
        <p:spPr bwMode="auto">
          <a:xfrm>
            <a:off x="11004547" y="1232104"/>
            <a:ext cx="782638" cy="762000"/>
          </a:xfrm>
          <a:prstGeom prst="rect">
            <a:avLst/>
          </a:prstGeom>
          <a:noFill/>
          <a:ln w="9525">
            <a:noFill/>
            <a:miter lim="800000"/>
            <a:headEnd/>
            <a:tailEnd/>
          </a:ln>
        </p:spPr>
      </p:pic>
      <p:sp>
        <p:nvSpPr>
          <p:cNvPr id="16" name="Subtitle 11"/>
          <p:cNvSpPr>
            <a:spLocks noGrp="1"/>
          </p:cNvSpPr>
          <p:nvPr/>
        </p:nvSpPr>
        <p:spPr>
          <a:xfrm>
            <a:off x="3564986" y="2958694"/>
            <a:ext cx="5049837" cy="1400175"/>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IN" sz="2000" b="1" dirty="0">
                <a:effectLst/>
                <a:latin typeface="Times New Roman" panose="02020603050405020304" pitchFamily="18" charset="0"/>
                <a:cs typeface="Times New Roman" panose="02020603050405020304" pitchFamily="18" charset="0"/>
              </a:rPr>
              <a:t>By</a:t>
            </a:r>
          </a:p>
          <a:p>
            <a:pPr fontAlgn="auto">
              <a:spcAft>
                <a:spcPts val="0"/>
              </a:spcAft>
              <a:defRPr/>
            </a:pPr>
            <a:r>
              <a:rPr lang="en-IN" sz="2000" b="1" dirty="0">
                <a:effectLst/>
                <a:latin typeface="Times New Roman" panose="02020603050405020304" pitchFamily="18" charset="0"/>
                <a:cs typeface="Times New Roman" panose="02020603050405020304" pitchFamily="18" charset="0"/>
              </a:rPr>
              <a:t>Nishant Manjunath Hegde (1JB21IS073)</a:t>
            </a:r>
          </a:p>
        </p:txBody>
      </p:sp>
      <p:pic>
        <p:nvPicPr>
          <p:cNvPr id="5133" name="Picture 4"/>
          <p:cNvPicPr>
            <a:picLocks noChangeAspect="1" noChangeArrowheads="1"/>
          </p:cNvPicPr>
          <p:nvPr/>
        </p:nvPicPr>
        <p:blipFill>
          <a:blip r:embed="rId8"/>
          <a:srcRect/>
          <a:stretch>
            <a:fillRect/>
          </a:stretch>
        </p:blipFill>
        <p:spPr bwMode="auto">
          <a:xfrm>
            <a:off x="10862465" y="2230374"/>
            <a:ext cx="1066800" cy="838200"/>
          </a:xfrm>
          <a:prstGeom prst="rect">
            <a:avLst/>
          </a:prstGeom>
          <a:noFill/>
        </p:spPr>
      </p:pic>
      <p:pic>
        <p:nvPicPr>
          <p:cNvPr id="5131" name="Picture 9" descr="New scheme rolled out to help engg colleges get NBA tag"/>
          <p:cNvPicPr>
            <a:picLocks noChangeAspect="1" noChangeArrowheads="1"/>
          </p:cNvPicPr>
          <p:nvPr/>
        </p:nvPicPr>
        <p:blipFill>
          <a:blip r:embed="rId9"/>
          <a:srcRect l="16667" t="10818" r="13861" b="11906"/>
          <a:stretch>
            <a:fillRect/>
          </a:stretch>
        </p:blipFill>
        <p:spPr bwMode="auto">
          <a:xfrm>
            <a:off x="290514" y="2286762"/>
            <a:ext cx="990600" cy="762000"/>
          </a:xfrm>
          <a:prstGeom prst="rect">
            <a:avLst/>
          </a:prstGeom>
          <a:noFill/>
        </p:spPr>
      </p:pic>
      <p:sp>
        <p:nvSpPr>
          <p:cNvPr id="5135" name="Rectangle 1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36" name="Rectangle 16"/>
          <p:cNvSpPr>
            <a:spLocks noChangeArrowheads="1"/>
          </p:cNvSpPr>
          <p:nvPr/>
        </p:nvSpPr>
        <p:spPr bwMode="auto">
          <a:xfrm>
            <a:off x="2673351" y="151846"/>
            <a:ext cx="6248400" cy="10926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1000" dirty="0">
                <a:latin typeface="Times New Roman" pitchFamily="18" charset="0"/>
                <a:ea typeface="Calibri" pitchFamily="34" charset="0"/>
                <a:cs typeface="Times New Roman" pitchFamily="18" charset="0"/>
              </a:rPr>
              <a:t>    || Jai Sri </a:t>
            </a:r>
            <a:r>
              <a:rPr lang="en-US" sz="1000" dirty="0" err="1">
                <a:latin typeface="Times New Roman" pitchFamily="18" charset="0"/>
                <a:ea typeface="Calibri" pitchFamily="34" charset="0"/>
                <a:cs typeface="Times New Roman" pitchFamily="18" charset="0"/>
              </a:rPr>
              <a:t>Gurudev</a:t>
            </a:r>
            <a:r>
              <a:rPr lang="en-US" sz="1000" dirty="0">
                <a:latin typeface="Times New Roman" pitchFamily="18" charset="0"/>
                <a:ea typeface="Calibri" pitchFamily="34" charset="0"/>
                <a:cs typeface="Times New Roman" pitchFamily="18" charset="0"/>
              </a:rPr>
              <a:t> ||</a:t>
            </a:r>
            <a:endParaRPr lang="en-US" sz="700" dirty="0">
              <a:latin typeface="Arial" pitchFamily="34" charset="0"/>
              <a:cs typeface="Arial" pitchFamily="34" charset="0"/>
            </a:endParaRPr>
          </a:p>
          <a:p>
            <a:pPr algn="ctr" eaLnBrk="0" hangingPunct="0"/>
            <a:r>
              <a:rPr lang="en-US" sz="1000" dirty="0">
                <a:latin typeface="Times New Roman" pitchFamily="18" charset="0"/>
                <a:ea typeface="Calibri" pitchFamily="34" charset="0"/>
                <a:cs typeface="Times New Roman" pitchFamily="18" charset="0"/>
              </a:rPr>
              <a:t>              Sri </a:t>
            </a:r>
            <a:r>
              <a:rPr lang="en-US" sz="1000" dirty="0" err="1">
                <a:latin typeface="Times New Roman" pitchFamily="18" charset="0"/>
                <a:ea typeface="Calibri" pitchFamily="34" charset="0"/>
                <a:cs typeface="Times New Roman" pitchFamily="18" charset="0"/>
              </a:rPr>
              <a:t>Adichunchanagiri</a:t>
            </a:r>
            <a:r>
              <a:rPr lang="en-US" sz="1000" dirty="0">
                <a:latin typeface="Times New Roman" pitchFamily="18" charset="0"/>
                <a:ea typeface="Calibri" pitchFamily="34" charset="0"/>
                <a:cs typeface="Times New Roman" pitchFamily="18" charset="0"/>
              </a:rPr>
              <a:t> </a:t>
            </a:r>
            <a:r>
              <a:rPr lang="en-US" sz="1000" dirty="0" err="1">
                <a:latin typeface="Times New Roman" pitchFamily="18" charset="0"/>
                <a:ea typeface="Calibri" pitchFamily="34" charset="0"/>
                <a:cs typeface="Times New Roman" pitchFamily="18" charset="0"/>
              </a:rPr>
              <a:t>Shikshana</a:t>
            </a:r>
            <a:r>
              <a:rPr lang="en-US" sz="1000" dirty="0">
                <a:latin typeface="Times New Roman" pitchFamily="18" charset="0"/>
                <a:ea typeface="Calibri" pitchFamily="34" charset="0"/>
                <a:cs typeface="Times New Roman" pitchFamily="18" charset="0"/>
              </a:rPr>
              <a:t> Trust (R)</a:t>
            </a:r>
          </a:p>
          <a:p>
            <a:pPr algn="ctr" eaLnBrk="0" hangingPunct="0"/>
            <a:r>
              <a:rPr lang="en-US" sz="1400" b="1" dirty="0"/>
              <a:t>         </a:t>
            </a:r>
            <a:r>
              <a:rPr lang="en-US" sz="1600" b="1" dirty="0"/>
              <a:t>SJB Institute of Technology</a:t>
            </a:r>
            <a:endParaRPr lang="en-US" sz="1600" dirty="0"/>
          </a:p>
          <a:p>
            <a:pPr eaLnBrk="0" hangingPunct="0"/>
            <a:r>
              <a:rPr lang="en-US" sz="1100" b="1" dirty="0">
                <a:latin typeface="Times New Roman" pitchFamily="18" charset="0"/>
                <a:ea typeface="Calibri" pitchFamily="34" charset="0"/>
                <a:cs typeface="Times New Roman" pitchFamily="18" charset="0"/>
              </a:rPr>
              <a:t>                          </a:t>
            </a:r>
            <a:r>
              <a:rPr lang="en-US" sz="1100" dirty="0">
                <a:latin typeface="Times New Roman" pitchFamily="18" charset="0"/>
                <a:ea typeface="Calibri" pitchFamily="34" charset="0"/>
                <a:cs typeface="Times New Roman" pitchFamily="18" charset="0"/>
              </a:rPr>
              <a:t>An Autonomous Institute under </a:t>
            </a:r>
            <a:r>
              <a:rPr lang="en-US" sz="1100" dirty="0" err="1">
                <a:latin typeface="Times New Roman" pitchFamily="18" charset="0"/>
                <a:ea typeface="Calibri" pitchFamily="34" charset="0"/>
                <a:cs typeface="Times New Roman" pitchFamily="18" charset="0"/>
              </a:rPr>
              <a:t>Visvesvaraya</a:t>
            </a:r>
            <a:r>
              <a:rPr lang="en-US" sz="1100" dirty="0">
                <a:latin typeface="Times New Roman" pitchFamily="18" charset="0"/>
                <a:ea typeface="Calibri" pitchFamily="34" charset="0"/>
                <a:cs typeface="Times New Roman" pitchFamily="18" charset="0"/>
              </a:rPr>
              <a:t> Technological University, </a:t>
            </a:r>
            <a:r>
              <a:rPr lang="en-US" sz="1100" dirty="0" err="1">
                <a:latin typeface="Times New Roman" pitchFamily="18" charset="0"/>
                <a:ea typeface="Calibri" pitchFamily="34" charset="0"/>
                <a:cs typeface="Times New Roman" pitchFamily="18" charset="0"/>
              </a:rPr>
              <a:t>Belagavi</a:t>
            </a:r>
            <a:r>
              <a:rPr lang="en-US" sz="1100" dirty="0">
                <a:latin typeface="Times New Roman" pitchFamily="18" charset="0"/>
                <a:ea typeface="Calibri" pitchFamily="34" charset="0"/>
                <a:cs typeface="Times New Roman" pitchFamily="18" charset="0"/>
              </a:rPr>
              <a:t>,</a:t>
            </a:r>
            <a:endParaRPr lang="en-US" sz="700" dirty="0">
              <a:latin typeface="Arial" pitchFamily="34" charset="0"/>
              <a:cs typeface="Arial" pitchFamily="34" charset="0"/>
            </a:endParaRPr>
          </a:p>
          <a:p>
            <a:pPr eaLnBrk="0" hangingPunct="0"/>
            <a:endParaRPr lang="en-US" dirty="0">
              <a:latin typeface="Arial" pitchFamily="34" charset="0"/>
              <a:cs typeface="Arial" pitchFamily="34" charset="0"/>
            </a:endParaRPr>
          </a:p>
        </p:txBody>
      </p:sp>
      <p:sp>
        <p:nvSpPr>
          <p:cNvPr id="5138" name="Rectangle 18"/>
          <p:cNvSpPr>
            <a:spLocks noChangeArrowheads="1"/>
          </p:cNvSpPr>
          <p:nvPr/>
        </p:nvSpPr>
        <p:spPr bwMode="auto">
          <a:xfrm>
            <a:off x="2444751" y="428371"/>
            <a:ext cx="67056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endParaRPr lang="en-US" sz="1200" dirty="0">
              <a:latin typeface="Times New Roman" pitchFamily="18" charset="0"/>
              <a:ea typeface="Calibri" pitchFamily="34" charset="0"/>
              <a:cs typeface="Times New Roman" pitchFamily="18" charset="0"/>
            </a:endParaRPr>
          </a:p>
          <a:p>
            <a:pPr algn="ctr"/>
            <a:r>
              <a:rPr lang="en-US" sz="1200" dirty="0">
                <a:latin typeface="Times New Roman" pitchFamily="18" charset="0"/>
                <a:ea typeface="Calibri" pitchFamily="34" charset="0"/>
                <a:cs typeface="Times New Roman" pitchFamily="18" charset="0"/>
              </a:rPr>
              <a:t>                               </a:t>
            </a:r>
          </a:p>
          <a:p>
            <a:pPr algn="ctr"/>
            <a:r>
              <a:rPr lang="en-US" sz="1200" dirty="0">
                <a:latin typeface="Times New Roman" pitchFamily="18" charset="0"/>
                <a:ea typeface="Calibri" pitchFamily="34" charset="0"/>
                <a:cs typeface="Times New Roman" pitchFamily="18" charset="0"/>
              </a:rPr>
              <a:t>  </a:t>
            </a:r>
          </a:p>
          <a:p>
            <a:pPr algn="ctr"/>
            <a:r>
              <a:rPr lang="en-US" sz="1200" dirty="0">
                <a:latin typeface="Times New Roman" pitchFamily="18" charset="0"/>
                <a:ea typeface="Calibri" pitchFamily="34" charset="0"/>
                <a:cs typeface="Times New Roman" pitchFamily="18" charset="0"/>
              </a:rPr>
              <a:t>                        No. 67, BGS Health &amp; Education City, Dr. </a:t>
            </a:r>
            <a:r>
              <a:rPr lang="en-US" sz="1200" dirty="0" err="1">
                <a:latin typeface="Times New Roman" pitchFamily="18" charset="0"/>
                <a:ea typeface="Calibri" pitchFamily="34" charset="0"/>
                <a:cs typeface="Times New Roman" pitchFamily="18" charset="0"/>
              </a:rPr>
              <a:t>Vishnuvardhan</a:t>
            </a:r>
            <a:r>
              <a:rPr lang="en-US" sz="1200" dirty="0">
                <a:latin typeface="Times New Roman" pitchFamily="18" charset="0"/>
                <a:ea typeface="Calibri" pitchFamily="34" charset="0"/>
                <a:cs typeface="Times New Roman" pitchFamily="18" charset="0"/>
              </a:rPr>
              <a:t> Road, Kengeri,Bengaluru-60 </a:t>
            </a:r>
          </a:p>
          <a:p>
            <a:pPr algn="ctr"/>
            <a:endParaRPr lang="en-US" sz="1200" b="1" dirty="0">
              <a:solidFill>
                <a:srgbClr val="00B0F0"/>
              </a:solidFill>
              <a:latin typeface="Times New Roman" pitchFamily="18" charset="0"/>
              <a:cs typeface="Times New Roman" pitchFamily="18" charset="0"/>
            </a:endParaRPr>
          </a:p>
          <a:p>
            <a:pPr algn="ctr"/>
            <a:r>
              <a:rPr lang="en-US" sz="1400" b="1" dirty="0">
                <a:solidFill>
                  <a:srgbClr val="00B0F0"/>
                </a:solidFill>
                <a:latin typeface="Times New Roman" pitchFamily="18" charset="0"/>
                <a:cs typeface="Times New Roman" pitchFamily="18" charset="0"/>
              </a:rPr>
              <a:t>      Department of Information Science &amp; Engineering</a:t>
            </a:r>
            <a:endParaRPr lang="en-IN" sz="1400" b="1" dirty="0">
              <a:solidFill>
                <a:srgbClr val="00B0F0"/>
              </a:solidFill>
              <a:latin typeface="Times New Roman" pitchFamily="18" charset="0"/>
              <a:cs typeface="Times New Roman" pitchFamily="18" charset="0"/>
            </a:endParaRPr>
          </a:p>
        </p:txBody>
      </p:sp>
      <p:sp>
        <p:nvSpPr>
          <p:cNvPr id="2" name="Subtitle 11">
            <a:extLst>
              <a:ext uri="{FF2B5EF4-FFF2-40B4-BE49-F238E27FC236}">
                <a16:creationId xmlns:a16="http://schemas.microsoft.com/office/drawing/2014/main" id="{8E6D231E-841C-8FBC-40D0-B4F4F4076F84}"/>
              </a:ext>
            </a:extLst>
          </p:cNvPr>
          <p:cNvSpPr>
            <a:spLocks noGrp="1"/>
          </p:cNvSpPr>
          <p:nvPr/>
        </p:nvSpPr>
        <p:spPr>
          <a:xfrm>
            <a:off x="6879428" y="4358868"/>
            <a:ext cx="5049837" cy="1400175"/>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IN" sz="1800" b="1" dirty="0">
                <a:effectLst/>
                <a:latin typeface="Times New Roman" panose="02020603050405020304" pitchFamily="18" charset="0"/>
                <a:cs typeface="Times New Roman" panose="02020603050405020304" pitchFamily="18" charset="0"/>
              </a:rPr>
              <a:t>External Guide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Mrs. Rajeshwari S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Director,</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Zophy Solutions LLP</a:t>
            </a:r>
          </a:p>
        </p:txBody>
      </p:sp>
      <p:sp>
        <p:nvSpPr>
          <p:cNvPr id="3" name="Subtitle 11">
            <a:extLst>
              <a:ext uri="{FF2B5EF4-FFF2-40B4-BE49-F238E27FC236}">
                <a16:creationId xmlns:a16="http://schemas.microsoft.com/office/drawing/2014/main" id="{7EB92861-1975-F4B4-2538-DE0CF2673F02}"/>
              </a:ext>
            </a:extLst>
          </p:cNvPr>
          <p:cNvSpPr>
            <a:spLocks noGrp="1"/>
          </p:cNvSpPr>
          <p:nvPr/>
        </p:nvSpPr>
        <p:spPr>
          <a:xfrm>
            <a:off x="-80168" y="4358869"/>
            <a:ext cx="5049837" cy="1400175"/>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IN" sz="1800" b="1" dirty="0">
                <a:effectLst/>
                <a:latin typeface="Times New Roman" panose="02020603050405020304" pitchFamily="18" charset="0"/>
                <a:cs typeface="Times New Roman" panose="02020603050405020304" pitchFamily="18" charset="0"/>
              </a:rPr>
              <a:t>Internal Guide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Mr. Abhinand B.V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Assistant Professor</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Dept of ISE, SJBIT</a:t>
            </a:r>
          </a:p>
        </p:txBody>
      </p:sp>
      <p:pic>
        <p:nvPicPr>
          <p:cNvPr id="1026" name="Picture 2" descr="ZOPHY SOLUTIONS, LLP logo">
            <a:extLst>
              <a:ext uri="{FF2B5EF4-FFF2-40B4-BE49-F238E27FC236}">
                <a16:creationId xmlns:a16="http://schemas.microsoft.com/office/drawing/2014/main" id="{9CEBA35B-FAFE-2EDE-BCBC-B54555C03B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31890" y="2259218"/>
            <a:ext cx="1066800" cy="8093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99395-B45A-08CB-710D-95228FC027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CECB2FD-3776-BCB5-5203-7C2EE8C86344}"/>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Setting Screen</a:t>
            </a:r>
          </a:p>
        </p:txBody>
      </p:sp>
      <p:sp>
        <p:nvSpPr>
          <p:cNvPr id="3" name="Content Placeholder 2">
            <a:extLst>
              <a:ext uri="{FF2B5EF4-FFF2-40B4-BE49-F238E27FC236}">
                <a16:creationId xmlns:a16="http://schemas.microsoft.com/office/drawing/2014/main" id="{D7901AB9-6802-57DB-DC38-DA84647F3E0D}"/>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hangingPunct="0">
              <a:spcBef>
                <a:spcPct val="0"/>
              </a:spcBef>
              <a:spcAft>
                <a:spcPts val="600"/>
              </a:spcAft>
              <a:buClrTx/>
              <a:buSzTx/>
              <a:buNone/>
            </a:pPr>
            <a:r>
              <a:rPr lang="en-US" altLang="en-US" sz="2400" dirty="0"/>
              <a:t>	Manages clinic setup (name, logo, hours), user roles/access, insurance plans, doctor schedules, and customizable registration forms.</a:t>
            </a:r>
          </a:p>
          <a:p>
            <a:pPr eaLnBrk="0" hangingPunct="0">
              <a:spcBef>
                <a:spcPct val="0"/>
              </a:spcBef>
              <a:spcAft>
                <a:spcPts val="600"/>
              </a:spcAft>
              <a:buClrTx/>
              <a:buSzTx/>
              <a:buNone/>
            </a:pPr>
            <a:r>
              <a:rPr lang="en-US" altLang="en-US" sz="2400" dirty="0"/>
              <a:t>	Secured by role-based access, connected to FastAPI, built with React and </a:t>
            </a:r>
            <a:r>
              <a:rPr lang="en-US" altLang="en-US" sz="2400" dirty="0" err="1"/>
              <a:t>TailwindCSS</a:t>
            </a:r>
            <a:r>
              <a:rPr lang="en-US" altLang="en-US" sz="2400" dirty="0"/>
              <a:t>, includes form </a:t>
            </a:r>
            <a:r>
              <a:rPr lang="en-US" altLang="en-US" sz="2400" dirty="0" err="1"/>
              <a:t>validation.Enables</a:t>
            </a:r>
            <a:r>
              <a:rPr lang="en-US" altLang="en-US" sz="2400" dirty="0"/>
              <a:t> efficient patient management, follow-ups, and care coordination through a user-friendly interface.</a:t>
            </a:r>
          </a:p>
        </p:txBody>
      </p:sp>
      <p:pic>
        <p:nvPicPr>
          <p:cNvPr id="5" name="Picture 4">
            <a:extLst>
              <a:ext uri="{FF2B5EF4-FFF2-40B4-BE49-F238E27FC236}">
                <a16:creationId xmlns:a16="http://schemas.microsoft.com/office/drawing/2014/main" id="{4698AC22-1ED7-482A-29A7-F6C867A83541}"/>
              </a:ext>
            </a:extLst>
          </p:cNvPr>
          <p:cNvPicPr>
            <a:picLocks noChangeAspect="1"/>
          </p:cNvPicPr>
          <p:nvPr/>
        </p:nvPicPr>
        <p:blipFill>
          <a:blip r:embed="rId2"/>
          <a:stretch>
            <a:fillRect/>
          </a:stretch>
        </p:blipFill>
        <p:spPr>
          <a:xfrm>
            <a:off x="6172200" y="1825625"/>
            <a:ext cx="5410200" cy="3653211"/>
          </a:xfrm>
          <a:prstGeom prst="rect">
            <a:avLst/>
          </a:prstGeom>
          <a:noFill/>
        </p:spPr>
      </p:pic>
      <p:sp>
        <p:nvSpPr>
          <p:cNvPr id="10" name="Footer Placeholder 4">
            <a:extLst>
              <a:ext uri="{FF2B5EF4-FFF2-40B4-BE49-F238E27FC236}">
                <a16:creationId xmlns:a16="http://schemas.microsoft.com/office/drawing/2014/main" id="{2A3CDB9A-3636-9672-F11E-F822F4628EAF}"/>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2" name="Slide Number Placeholder 5">
            <a:extLst>
              <a:ext uri="{FF2B5EF4-FFF2-40B4-BE49-F238E27FC236}">
                <a16:creationId xmlns:a16="http://schemas.microsoft.com/office/drawing/2014/main" id="{C93AA58E-7927-CBCE-7047-01FAAA4E9877}"/>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10</a:t>
            </a:fld>
            <a:endParaRPr lang="en-US"/>
          </a:p>
        </p:txBody>
      </p:sp>
    </p:spTree>
    <p:extLst>
      <p:ext uri="{BB962C8B-B14F-4D97-AF65-F5344CB8AC3E}">
        <p14:creationId xmlns:p14="http://schemas.microsoft.com/office/powerpoint/2010/main" val="100933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9882B-A946-F07A-B702-17E82F60DCC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1738366-6119-D036-7549-848D6B7D4F69}"/>
              </a:ext>
            </a:extLst>
          </p:cNvPr>
          <p:cNvSpPr>
            <a:spLocks noGrp="1"/>
          </p:cNvSpPr>
          <p:nvPr>
            <p:ph idx="1"/>
          </p:nvPr>
        </p:nvSpPr>
        <p:spPr>
          <a:xfrm>
            <a:off x="1090863" y="1507068"/>
            <a:ext cx="4624137" cy="4669896"/>
          </a:xfrm>
        </p:spPr>
        <p:txBody>
          <a:bodyPr>
            <a:normAutofit/>
          </a:bodyPr>
          <a:lstStyle/>
          <a:p>
            <a:pPr algn="just"/>
            <a:r>
              <a:rPr lang="en-US" sz="2000" dirty="0"/>
              <a:t>Lists users with details (name, email, role, status), allows adding, editing, activating/deactivating accounts. Search and filter options for easy navigation.</a:t>
            </a:r>
          </a:p>
          <a:p>
            <a:pPr algn="just"/>
            <a:r>
              <a:rPr lang="en-US" sz="2000" dirty="0"/>
              <a:t>Streamlined account and access management with real-time updates and notifications.</a:t>
            </a:r>
          </a:p>
        </p:txBody>
      </p:sp>
      <p:sp>
        <p:nvSpPr>
          <p:cNvPr id="10" name="Title 9">
            <a:extLst>
              <a:ext uri="{FF2B5EF4-FFF2-40B4-BE49-F238E27FC236}">
                <a16:creationId xmlns:a16="http://schemas.microsoft.com/office/drawing/2014/main" id="{AC5A4C99-EA36-122E-57DA-62E4BE7AE23E}"/>
              </a:ext>
            </a:extLst>
          </p:cNvPr>
          <p:cNvSpPr>
            <a:spLocks noGrp="1"/>
          </p:cNvSpPr>
          <p:nvPr>
            <p:ph type="title"/>
          </p:nvPr>
        </p:nvSpPr>
        <p:spPr>
          <a:xfrm>
            <a:off x="838200" y="365125"/>
            <a:ext cx="5638800" cy="1325563"/>
          </a:xfrm>
        </p:spPr>
        <p:txBody>
          <a:bodyPr/>
          <a:lstStyle/>
          <a:p>
            <a:r>
              <a:rPr lang="en-IN" b="1" dirty="0"/>
              <a:t>User Management Screen</a:t>
            </a:r>
          </a:p>
        </p:txBody>
      </p:sp>
      <p:pic>
        <p:nvPicPr>
          <p:cNvPr id="11" name="Picture 10">
            <a:extLst>
              <a:ext uri="{FF2B5EF4-FFF2-40B4-BE49-F238E27FC236}">
                <a16:creationId xmlns:a16="http://schemas.microsoft.com/office/drawing/2014/main" id="{298BD256-0726-AE09-DEBD-79FD7F33FE99}"/>
              </a:ext>
            </a:extLst>
          </p:cNvPr>
          <p:cNvPicPr>
            <a:picLocks noChangeAspect="1"/>
          </p:cNvPicPr>
          <p:nvPr/>
        </p:nvPicPr>
        <p:blipFill>
          <a:blip r:embed="rId2"/>
          <a:stretch>
            <a:fillRect/>
          </a:stretch>
        </p:blipFill>
        <p:spPr>
          <a:xfrm>
            <a:off x="6859612" y="285305"/>
            <a:ext cx="5138055" cy="2961653"/>
          </a:xfrm>
          <a:prstGeom prst="rect">
            <a:avLst/>
          </a:prstGeom>
        </p:spPr>
      </p:pic>
      <p:pic>
        <p:nvPicPr>
          <p:cNvPr id="12" name="Picture 11">
            <a:extLst>
              <a:ext uri="{FF2B5EF4-FFF2-40B4-BE49-F238E27FC236}">
                <a16:creationId xmlns:a16="http://schemas.microsoft.com/office/drawing/2014/main" id="{A84E908A-8011-BF1F-E632-1EAB17C7261F}"/>
              </a:ext>
            </a:extLst>
          </p:cNvPr>
          <p:cNvPicPr>
            <a:picLocks noChangeAspect="1"/>
          </p:cNvPicPr>
          <p:nvPr/>
        </p:nvPicPr>
        <p:blipFill>
          <a:blip r:embed="rId3"/>
          <a:stretch>
            <a:fillRect/>
          </a:stretch>
        </p:blipFill>
        <p:spPr>
          <a:xfrm>
            <a:off x="6934200" y="3535814"/>
            <a:ext cx="5063467" cy="3036881"/>
          </a:xfrm>
          <a:prstGeom prst="rect">
            <a:avLst/>
          </a:prstGeom>
        </p:spPr>
      </p:pic>
    </p:spTree>
    <p:extLst>
      <p:ext uri="{BB962C8B-B14F-4D97-AF65-F5344CB8AC3E}">
        <p14:creationId xmlns:p14="http://schemas.microsoft.com/office/powerpoint/2010/main" val="229898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AF0B2F-9126-B4A8-AA20-7E67D7B4C17A}"/>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4" name="Title 3">
            <a:extLst>
              <a:ext uri="{FF2B5EF4-FFF2-40B4-BE49-F238E27FC236}">
                <a16:creationId xmlns:a16="http://schemas.microsoft.com/office/drawing/2014/main" id="{BB49944B-EBF8-613C-F81B-B25ADEC03940}"/>
              </a:ext>
            </a:extLst>
          </p:cNvPr>
          <p:cNvSpPr>
            <a:spLocks noGrp="1"/>
          </p:cNvSpPr>
          <p:nvPr>
            <p:ph type="title"/>
          </p:nvPr>
        </p:nvSpPr>
        <p:spPr>
          <a:xfrm>
            <a:off x="1246824" y="643467"/>
            <a:ext cx="4772975" cy="1800526"/>
          </a:xfrm>
        </p:spPr>
        <p:txBody>
          <a:bodyPr vert="horz" lIns="91440" tIns="45720" rIns="91440" bIns="45720" rtlCol="0" anchor="ctr">
            <a:normAutofit/>
          </a:bodyPr>
          <a:lstStyle/>
          <a:p>
            <a:pPr lvl="1" algn="l" rtl="0" fontAlgn="auto">
              <a:lnSpc>
                <a:spcPct val="90000"/>
              </a:lnSpc>
              <a:spcBef>
                <a:spcPct val="0"/>
              </a:spcBef>
              <a:spcAft>
                <a:spcPts val="0"/>
              </a:spcAft>
              <a:defRPr/>
            </a:pPr>
            <a:r>
              <a:rPr lang="en-US" sz="4400" b="1" kern="1200">
                <a:solidFill>
                  <a:schemeClr val="tx1"/>
                </a:solidFill>
                <a:latin typeface="+mj-lt"/>
                <a:ea typeface="+mj-ea"/>
                <a:cs typeface="+mj-cs"/>
              </a:rPr>
              <a:t>User Management Screen</a:t>
            </a:r>
          </a:p>
        </p:txBody>
      </p:sp>
      <p:sp>
        <p:nvSpPr>
          <p:cNvPr id="8" name="Rectangle 2">
            <a:extLst>
              <a:ext uri="{FF2B5EF4-FFF2-40B4-BE49-F238E27FC236}">
                <a16:creationId xmlns:a16="http://schemas.microsoft.com/office/drawing/2014/main" id="{21BA0886-0EE5-D607-7275-779DCF578969}"/>
              </a:ext>
            </a:extLst>
          </p:cNvPr>
          <p:cNvSpPr>
            <a:spLocks noGrp="1" noChangeArrowheads="1"/>
          </p:cNvSpPr>
          <p:nvPr>
            <p:ph sz="half" idx="1"/>
          </p:nvPr>
        </p:nvSpPr>
        <p:spPr bwMode="auto">
          <a:xfrm>
            <a:off x="1246824" y="2623381"/>
            <a:ext cx="4772974" cy="355358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a:spcBef>
                <a:spcPct val="0"/>
              </a:spcBef>
              <a:spcAft>
                <a:spcPts val="600"/>
              </a:spcAft>
              <a:buSzTx/>
            </a:pPr>
            <a:r>
              <a:rPr lang="en-US" altLang="en-US" sz="2400" dirty="0"/>
              <a:t>Lists users with details (name, email, role, status), allows adding, editing, activating/deactivating accounts. Search and filter options for easy navigation.</a:t>
            </a:r>
          </a:p>
          <a:p>
            <a:pPr marL="342900">
              <a:spcBef>
                <a:spcPct val="0"/>
              </a:spcBef>
              <a:spcAft>
                <a:spcPts val="600"/>
              </a:spcAft>
              <a:buSzTx/>
            </a:pPr>
            <a:r>
              <a:rPr lang="en-US" altLang="en-US" sz="2400" dirty="0"/>
              <a:t>Streamlined account and access management with real-time updates and notifications.</a:t>
            </a:r>
          </a:p>
        </p:txBody>
      </p:sp>
      <p:pic>
        <p:nvPicPr>
          <p:cNvPr id="5" name="Picture 4">
            <a:extLst>
              <a:ext uri="{FF2B5EF4-FFF2-40B4-BE49-F238E27FC236}">
                <a16:creationId xmlns:a16="http://schemas.microsoft.com/office/drawing/2014/main" id="{A3CE51C8-F33B-DC32-4C0C-827C85475877}"/>
              </a:ext>
            </a:extLst>
          </p:cNvPr>
          <p:cNvPicPr>
            <a:picLocks noChangeAspect="1"/>
          </p:cNvPicPr>
          <p:nvPr/>
        </p:nvPicPr>
        <p:blipFill>
          <a:blip r:embed="rId2"/>
          <a:stretch>
            <a:fillRect/>
          </a:stretch>
        </p:blipFill>
        <p:spPr>
          <a:xfrm>
            <a:off x="6477000" y="643467"/>
            <a:ext cx="5071534" cy="2678115"/>
          </a:xfrm>
          <a:prstGeom prst="rect">
            <a:avLst/>
          </a:prstGeom>
        </p:spPr>
      </p:pic>
      <p:pic>
        <p:nvPicPr>
          <p:cNvPr id="3" name="Picture 2">
            <a:extLst>
              <a:ext uri="{FF2B5EF4-FFF2-40B4-BE49-F238E27FC236}">
                <a16:creationId xmlns:a16="http://schemas.microsoft.com/office/drawing/2014/main" id="{720BDAB7-9366-B376-DF3C-EC0638DB5DB8}"/>
              </a:ext>
            </a:extLst>
          </p:cNvPr>
          <p:cNvPicPr>
            <a:picLocks noChangeAspect="1"/>
          </p:cNvPicPr>
          <p:nvPr/>
        </p:nvPicPr>
        <p:blipFill>
          <a:blip r:embed="rId3"/>
          <a:stretch>
            <a:fillRect/>
          </a:stretch>
        </p:blipFill>
        <p:spPr>
          <a:xfrm>
            <a:off x="6476997" y="3458107"/>
            <a:ext cx="5071535" cy="2678115"/>
          </a:xfrm>
          <a:prstGeom prst="rect">
            <a:avLst/>
          </a:prstGeom>
          <a:noFill/>
        </p:spPr>
      </p:pic>
      <p:sp>
        <p:nvSpPr>
          <p:cNvPr id="13" name="Footer Placeholder 4">
            <a:extLst>
              <a:ext uri="{FF2B5EF4-FFF2-40B4-BE49-F238E27FC236}">
                <a16:creationId xmlns:a16="http://schemas.microsoft.com/office/drawing/2014/main" id="{CF9FA7F9-EDDD-991F-3CE0-19287B1AA4F4}"/>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defTabSz="914400">
              <a:spcAft>
                <a:spcPts val="600"/>
              </a:spcAft>
              <a:defRPr/>
            </a:pPr>
            <a:r>
              <a:rPr lang="en-US" kern="1200">
                <a:solidFill>
                  <a:schemeClr val="tx1">
                    <a:tint val="75000"/>
                  </a:schemeClr>
                </a:solidFill>
                <a:latin typeface="+mn-lt"/>
                <a:ea typeface="+mn-ea"/>
                <a:cs typeface="+mn-cs"/>
              </a:rPr>
              <a:t>VIII SEM, DEPT. OF ISE, SJBIT</a:t>
            </a:r>
          </a:p>
        </p:txBody>
      </p:sp>
      <p:sp>
        <p:nvSpPr>
          <p:cNvPr id="15" name="Slide Number Placeholder 5">
            <a:extLst>
              <a:ext uri="{FF2B5EF4-FFF2-40B4-BE49-F238E27FC236}">
                <a16:creationId xmlns:a16="http://schemas.microsoft.com/office/drawing/2014/main" id="{147688DA-2A6D-9D6C-12FA-578EAB26938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defRPr/>
            </a:pPr>
            <a:fld id="{BB4D3E49-B52A-4DA3-802C-D31664A074AD}" type="slidenum">
              <a:rPr lang="en-US" smtClean="0">
                <a:solidFill>
                  <a:schemeClr val="tx1">
                    <a:tint val="75000"/>
                  </a:schemeClr>
                </a:solidFill>
              </a:rPr>
              <a:pPr defTabSz="914400">
                <a:spcAft>
                  <a:spcPts val="600"/>
                </a:spcAft>
                <a:defRPr/>
              </a:pPr>
              <a:t>12</a:t>
            </a:fld>
            <a:endParaRPr lang="en-US">
              <a:solidFill>
                <a:schemeClr val="tx1">
                  <a:tint val="75000"/>
                </a:schemeClr>
              </a:solidFill>
            </a:endParaRPr>
          </a:p>
        </p:txBody>
      </p:sp>
    </p:spTree>
    <p:extLst>
      <p:ext uri="{BB962C8B-B14F-4D97-AF65-F5344CB8AC3E}">
        <p14:creationId xmlns:p14="http://schemas.microsoft.com/office/powerpoint/2010/main" val="2443255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F48C-6681-9258-04FD-73930AB48E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C33EA1-7601-921B-ACDC-4FC2C4E9BACF}"/>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IN" sz="4400" b="1">
                <a:solidFill>
                  <a:schemeClr val="tx1"/>
                </a:solidFill>
              </a:rPr>
              <a:t>Patient Information Screen</a:t>
            </a:r>
            <a:endParaRPr lang="en-US" sz="4400" b="1">
              <a:solidFill>
                <a:schemeClr val="tx1"/>
              </a:solidFill>
            </a:endParaRPr>
          </a:p>
        </p:txBody>
      </p:sp>
      <p:sp>
        <p:nvSpPr>
          <p:cNvPr id="5" name="Rectangle 2">
            <a:extLst>
              <a:ext uri="{FF2B5EF4-FFF2-40B4-BE49-F238E27FC236}">
                <a16:creationId xmlns:a16="http://schemas.microsoft.com/office/drawing/2014/main" id="{3CDD8197-EDE9-1F0C-58D4-A338258D6409}"/>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hangingPunct="0">
              <a:spcBef>
                <a:spcPct val="0"/>
              </a:spcBef>
              <a:spcAft>
                <a:spcPts val="600"/>
              </a:spcAft>
              <a:buClrTx/>
              <a:buSzTx/>
              <a:buNone/>
            </a:pPr>
            <a:r>
              <a:rPr lang="en-US" altLang="en-US" sz="2200" b="1"/>
              <a:t>Doctor-centric patient management: </a:t>
            </a:r>
            <a:r>
              <a:rPr lang="en-US" altLang="en-US" sz="2200"/>
              <a:t>Sidebar with patient list (sorted by recent visits), comprehensive profile view on selection.</a:t>
            </a:r>
          </a:p>
          <a:p>
            <a:pPr eaLnBrk="0" hangingPunct="0">
              <a:spcBef>
                <a:spcPct val="0"/>
              </a:spcBef>
              <a:spcAft>
                <a:spcPts val="600"/>
              </a:spcAft>
              <a:buClrTx/>
              <a:buSzTx/>
              <a:buNone/>
            </a:pPr>
            <a:r>
              <a:rPr lang="en-US" altLang="en-US" sz="2200" b="1"/>
              <a:t>Profile details: </a:t>
            </a:r>
            <a:r>
              <a:rPr lang="en-US" altLang="en-US" sz="2200"/>
              <a:t>General info, medical history, diagnoses, prescriptions, reports, lab results (collapsible sections). Real-time data via FastAPI, dynamic rendering with React, auto-save and input validation, role-based access, responsive two-pane layout with Tailwind CSS.</a:t>
            </a:r>
          </a:p>
        </p:txBody>
      </p:sp>
      <p:pic>
        <p:nvPicPr>
          <p:cNvPr id="9" name="Picture 8">
            <a:extLst>
              <a:ext uri="{FF2B5EF4-FFF2-40B4-BE49-F238E27FC236}">
                <a16:creationId xmlns:a16="http://schemas.microsoft.com/office/drawing/2014/main" id="{C8CDCD65-8C9B-8B40-697E-78CF743564CB}"/>
              </a:ext>
            </a:extLst>
          </p:cNvPr>
          <p:cNvPicPr>
            <a:picLocks noChangeAspect="1"/>
          </p:cNvPicPr>
          <p:nvPr/>
        </p:nvPicPr>
        <p:blipFill>
          <a:blip r:embed="rId2"/>
          <a:stretch>
            <a:fillRect/>
          </a:stretch>
        </p:blipFill>
        <p:spPr>
          <a:xfrm>
            <a:off x="6172199" y="2133601"/>
            <a:ext cx="5715001" cy="3345236"/>
          </a:xfrm>
          <a:prstGeom prst="rect">
            <a:avLst/>
          </a:prstGeom>
          <a:noFill/>
        </p:spPr>
      </p:pic>
      <p:sp>
        <p:nvSpPr>
          <p:cNvPr id="14" name="Footer Placeholder 4">
            <a:extLst>
              <a:ext uri="{FF2B5EF4-FFF2-40B4-BE49-F238E27FC236}">
                <a16:creationId xmlns:a16="http://schemas.microsoft.com/office/drawing/2014/main" id="{A2D7B81F-226E-E938-30F6-2A181721F47E}"/>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6" name="Slide Number Placeholder 5">
            <a:extLst>
              <a:ext uri="{FF2B5EF4-FFF2-40B4-BE49-F238E27FC236}">
                <a16:creationId xmlns:a16="http://schemas.microsoft.com/office/drawing/2014/main" id="{33824CB4-E08F-97AC-6C3C-B7EB336F4F4B}"/>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13</a:t>
            </a:fld>
            <a:endParaRPr lang="en-US"/>
          </a:p>
        </p:txBody>
      </p:sp>
    </p:spTree>
    <p:extLst>
      <p:ext uri="{BB962C8B-B14F-4D97-AF65-F5344CB8AC3E}">
        <p14:creationId xmlns:p14="http://schemas.microsoft.com/office/powerpoint/2010/main" val="11422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9FAF7-FFA8-EFFB-8D15-816753C664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A65FD50-930E-859D-99AA-830DA3043D3D}"/>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IN" sz="4400" b="1">
                <a:solidFill>
                  <a:schemeClr val="tx1"/>
                </a:solidFill>
              </a:rPr>
              <a:t>Human Anatomy Screen</a:t>
            </a:r>
            <a:endParaRPr lang="en-US" sz="4400" b="1">
              <a:solidFill>
                <a:schemeClr val="tx1"/>
              </a:solidFill>
            </a:endParaRPr>
          </a:p>
        </p:txBody>
      </p:sp>
      <p:sp>
        <p:nvSpPr>
          <p:cNvPr id="2" name="Content Placeholder 1">
            <a:extLst>
              <a:ext uri="{FF2B5EF4-FFF2-40B4-BE49-F238E27FC236}">
                <a16:creationId xmlns:a16="http://schemas.microsoft.com/office/drawing/2014/main" id="{EAB6E4F0-E9D0-97B5-E554-4D54641FA192}"/>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hangingPunct="0">
              <a:spcBef>
                <a:spcPct val="0"/>
              </a:spcBef>
              <a:spcAft>
                <a:spcPts val="600"/>
              </a:spcAft>
              <a:buClrTx/>
              <a:buSzTx/>
              <a:buNone/>
            </a:pPr>
            <a:r>
              <a:rPr lang="en-US" altLang="en-US" sz="2600"/>
              <a:t>Visual documentation: Interactive SVG-based anatomy model for selecting body parts to annotate symptoms, injuries, or notes.</a:t>
            </a:r>
          </a:p>
          <a:p>
            <a:pPr eaLnBrk="0" hangingPunct="0">
              <a:spcBef>
                <a:spcPct val="0"/>
              </a:spcBef>
              <a:spcAft>
                <a:spcPts val="600"/>
              </a:spcAft>
              <a:buClrTx/>
              <a:buSzTx/>
              <a:buNone/>
            </a:pPr>
            <a:r>
              <a:rPr lang="en-US" altLang="en-US" sz="2600"/>
              <a:t>Built with JavaScript and React, SVG manipulation, React hooks for state, secure persistence via FastAPI with real-time updates, responsive design.</a:t>
            </a:r>
          </a:p>
        </p:txBody>
      </p:sp>
      <p:pic>
        <p:nvPicPr>
          <p:cNvPr id="5" name="Picture 4">
            <a:extLst>
              <a:ext uri="{FF2B5EF4-FFF2-40B4-BE49-F238E27FC236}">
                <a16:creationId xmlns:a16="http://schemas.microsoft.com/office/drawing/2014/main" id="{F59DBA60-F1FE-5466-CA13-BCE237401138}"/>
              </a:ext>
            </a:extLst>
          </p:cNvPr>
          <p:cNvPicPr>
            <a:picLocks noChangeAspect="1"/>
          </p:cNvPicPr>
          <p:nvPr/>
        </p:nvPicPr>
        <p:blipFill>
          <a:blip r:embed="rId2"/>
          <a:stretch>
            <a:fillRect/>
          </a:stretch>
        </p:blipFill>
        <p:spPr>
          <a:xfrm>
            <a:off x="6172200" y="2605512"/>
            <a:ext cx="5181600" cy="2791563"/>
          </a:xfrm>
          <a:prstGeom prst="rect">
            <a:avLst/>
          </a:prstGeom>
          <a:noFill/>
        </p:spPr>
      </p:pic>
      <p:sp>
        <p:nvSpPr>
          <p:cNvPr id="10" name="Footer Placeholder 4">
            <a:extLst>
              <a:ext uri="{FF2B5EF4-FFF2-40B4-BE49-F238E27FC236}">
                <a16:creationId xmlns:a16="http://schemas.microsoft.com/office/drawing/2014/main" id="{C06A3BAC-0DDE-0068-02CA-9C976697E822}"/>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2" name="Slide Number Placeholder 5">
            <a:extLst>
              <a:ext uri="{FF2B5EF4-FFF2-40B4-BE49-F238E27FC236}">
                <a16:creationId xmlns:a16="http://schemas.microsoft.com/office/drawing/2014/main" id="{F68ECC1C-7A4E-4169-7432-62CF82E1C79F}"/>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14</a:t>
            </a:fld>
            <a:endParaRPr lang="en-US"/>
          </a:p>
        </p:txBody>
      </p:sp>
    </p:spTree>
    <p:extLst>
      <p:ext uri="{BB962C8B-B14F-4D97-AF65-F5344CB8AC3E}">
        <p14:creationId xmlns:p14="http://schemas.microsoft.com/office/powerpoint/2010/main" val="3849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E507A-A498-8CF4-CF6D-5B53F9E68C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F0AE70D-0C87-9D53-B952-E2BE4277E62C}"/>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IN" sz="4400" b="1">
                <a:solidFill>
                  <a:schemeClr val="tx1"/>
                </a:solidFill>
              </a:rPr>
              <a:t>Patient Details Screen</a:t>
            </a:r>
            <a:endParaRPr lang="en-US" sz="4400" b="1">
              <a:solidFill>
                <a:schemeClr val="tx1"/>
              </a:solidFill>
            </a:endParaRPr>
          </a:p>
        </p:txBody>
      </p:sp>
      <p:sp>
        <p:nvSpPr>
          <p:cNvPr id="3" name="Rectangle 1">
            <a:extLst>
              <a:ext uri="{FF2B5EF4-FFF2-40B4-BE49-F238E27FC236}">
                <a16:creationId xmlns:a16="http://schemas.microsoft.com/office/drawing/2014/main" id="{89F3ECBB-83C0-EC18-3B97-FD893D6DEEC4}"/>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hangingPunct="0">
              <a:spcBef>
                <a:spcPct val="0"/>
              </a:spcBef>
              <a:spcAft>
                <a:spcPts val="600"/>
              </a:spcAft>
              <a:buClrTx/>
              <a:buSzTx/>
              <a:buNone/>
            </a:pPr>
            <a:r>
              <a:rPr lang="en-US" altLang="en-US"/>
              <a:t>Comprehensive patient overview: Displays key visit and medical data upon patient selection (name, appointment details, doctor).</a:t>
            </a:r>
          </a:p>
          <a:p>
            <a:pPr eaLnBrk="0" hangingPunct="0">
              <a:spcBef>
                <a:spcPct val="0"/>
              </a:spcBef>
              <a:spcAft>
                <a:spcPts val="600"/>
              </a:spcAft>
              <a:buClrTx/>
              <a:buSzTx/>
              <a:buNone/>
            </a:pPr>
            <a:r>
              <a:rPr lang="en-US" altLang="en-US"/>
              <a:t>Vital signs summary, recent medical history (diagnoses, meds, allergies, conditions), expandable detailed data.</a:t>
            </a:r>
          </a:p>
        </p:txBody>
      </p:sp>
      <p:pic>
        <p:nvPicPr>
          <p:cNvPr id="5" name="Picture 4">
            <a:extLst>
              <a:ext uri="{FF2B5EF4-FFF2-40B4-BE49-F238E27FC236}">
                <a16:creationId xmlns:a16="http://schemas.microsoft.com/office/drawing/2014/main" id="{712CA2F0-C9F0-7F6B-7983-5ABEBC0AD8AD}"/>
              </a:ext>
            </a:extLst>
          </p:cNvPr>
          <p:cNvPicPr>
            <a:picLocks noChangeAspect="1"/>
          </p:cNvPicPr>
          <p:nvPr/>
        </p:nvPicPr>
        <p:blipFill>
          <a:blip r:embed="rId2"/>
          <a:stretch>
            <a:fillRect/>
          </a:stretch>
        </p:blipFill>
        <p:spPr>
          <a:xfrm>
            <a:off x="6172202" y="1870075"/>
            <a:ext cx="5486398" cy="3549189"/>
          </a:xfrm>
          <a:prstGeom prst="rect">
            <a:avLst/>
          </a:prstGeom>
          <a:noFill/>
        </p:spPr>
      </p:pic>
      <p:sp>
        <p:nvSpPr>
          <p:cNvPr id="10" name="Footer Placeholder 4">
            <a:extLst>
              <a:ext uri="{FF2B5EF4-FFF2-40B4-BE49-F238E27FC236}">
                <a16:creationId xmlns:a16="http://schemas.microsoft.com/office/drawing/2014/main" id="{DD214124-876F-C6EA-BED2-D5C5C845122C}"/>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2" name="Slide Number Placeholder 5">
            <a:extLst>
              <a:ext uri="{FF2B5EF4-FFF2-40B4-BE49-F238E27FC236}">
                <a16:creationId xmlns:a16="http://schemas.microsoft.com/office/drawing/2014/main" id="{02163FD4-A998-6502-C4DA-17F3E05FC45C}"/>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15</a:t>
            </a:fld>
            <a:endParaRPr lang="en-US"/>
          </a:p>
        </p:txBody>
      </p:sp>
    </p:spTree>
    <p:extLst>
      <p:ext uri="{BB962C8B-B14F-4D97-AF65-F5344CB8AC3E}">
        <p14:creationId xmlns:p14="http://schemas.microsoft.com/office/powerpoint/2010/main" val="326984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16873-0C80-1922-AD4D-8EA91B8EE7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C38CFF-B88E-57CE-A43D-8B21C0504859}"/>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Conclusion</a:t>
            </a:r>
          </a:p>
        </p:txBody>
      </p:sp>
      <p:sp>
        <p:nvSpPr>
          <p:cNvPr id="2" name="Content Placeholder 1">
            <a:extLst>
              <a:ext uri="{FF2B5EF4-FFF2-40B4-BE49-F238E27FC236}">
                <a16:creationId xmlns:a16="http://schemas.microsoft.com/office/drawing/2014/main" id="{240118C8-9DE8-23F4-A609-AE9B4E4EB15C}"/>
              </a:ext>
            </a:extLst>
          </p:cNvPr>
          <p:cNvSpPr>
            <a:spLocks noGrp="1" noChangeArrowheads="1"/>
          </p:cNvSpPr>
          <p:nvPr>
            <p:ph idx="1"/>
          </p:nvPr>
        </p:nvSpPr>
        <p:spPr bwMode="auto">
          <a:xfrm>
            <a:off x="838200" y="1825625"/>
            <a:ext cx="10515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hangingPunct="0">
              <a:spcBef>
                <a:spcPct val="0"/>
              </a:spcBef>
              <a:spcAft>
                <a:spcPts val="600"/>
              </a:spcAft>
              <a:buClrTx/>
              <a:buSzTx/>
              <a:buNone/>
            </a:pPr>
            <a:r>
              <a:rPr lang="en-US" dirty="0"/>
              <a:t>	This internship provided invaluable real-world experience in project execution, team collaboration, and client-oriented development. Through hands-on work, I developed structured problem-solving, technical, and interpersonal skills. The mentorship I received helped me learn to take ownership, manage deadlines effectively, and contribute meaningfully to the team. Consequently, my problem-solving abilities, confidence, adaptability, and motivation for future IT roles have significantly increased.</a:t>
            </a:r>
            <a:endParaRPr lang="en-US" altLang="en-US" dirty="0"/>
          </a:p>
        </p:txBody>
      </p:sp>
      <p:sp>
        <p:nvSpPr>
          <p:cNvPr id="9" name="Footer Placeholder 3">
            <a:extLst>
              <a:ext uri="{FF2B5EF4-FFF2-40B4-BE49-F238E27FC236}">
                <a16:creationId xmlns:a16="http://schemas.microsoft.com/office/drawing/2014/main" id="{1B74631B-5CE7-229C-0FD0-2CBF5E559F3B}"/>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 name="Slide Number Placeholder 4">
            <a:extLst>
              <a:ext uri="{FF2B5EF4-FFF2-40B4-BE49-F238E27FC236}">
                <a16:creationId xmlns:a16="http://schemas.microsoft.com/office/drawing/2014/main" id="{7178F0A9-5937-1F7B-D15C-48C0C4992E60}"/>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16</a:t>
            </a:fld>
            <a:endParaRPr lang="en-US"/>
          </a:p>
        </p:txBody>
      </p:sp>
    </p:spTree>
    <p:extLst>
      <p:ext uri="{BB962C8B-B14F-4D97-AF65-F5344CB8AC3E}">
        <p14:creationId xmlns:p14="http://schemas.microsoft.com/office/powerpoint/2010/main" val="257173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BC5C8-2F1D-83EB-4535-7B0033FFB5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1146F5-0893-E333-A682-A70D2CFD90FC}"/>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References</a:t>
            </a:r>
          </a:p>
        </p:txBody>
      </p:sp>
      <p:sp>
        <p:nvSpPr>
          <p:cNvPr id="11266" name="Content Placeholder 2">
            <a:extLst>
              <a:ext uri="{FF2B5EF4-FFF2-40B4-BE49-F238E27FC236}">
                <a16:creationId xmlns:a16="http://schemas.microsoft.com/office/drawing/2014/main" id="{EED732D8-DED2-64F5-B1E0-D41089D212B1}"/>
              </a:ext>
            </a:extLst>
          </p:cNvPr>
          <p:cNvSpPr>
            <a:spLocks noGrp="1"/>
          </p:cNvSpPr>
          <p:nvPr>
            <p:ph idx="1"/>
          </p:nvPr>
        </p:nvSpPr>
        <p:spPr>
          <a:xfrm>
            <a:off x="457200" y="1825625"/>
            <a:ext cx="11353800" cy="4351338"/>
          </a:xfrm>
        </p:spPr>
        <p:txBody>
          <a:bodyPr>
            <a:normAutofit/>
          </a:bodyPr>
          <a:lstStyle/>
          <a:p>
            <a:pPr marL="129540" indent="327660">
              <a:spcAft>
                <a:spcPts val="705"/>
              </a:spcAft>
              <a:buNone/>
            </a:pPr>
            <a:r>
              <a:rPr lang="en-IN" dirty="0"/>
              <a:t>[1] ReactJS Official Documentation: </a:t>
            </a:r>
            <a:r>
              <a:rPr lang="en-IN" u="sng" dirty="0"/>
              <a:t>https://reactjs.org/docs/getting-started.html</a:t>
            </a:r>
            <a:r>
              <a:rPr lang="en-IN" dirty="0"/>
              <a:t> </a:t>
            </a:r>
          </a:p>
          <a:p>
            <a:pPr marL="129540" indent="327660">
              <a:spcAft>
                <a:spcPts val="705"/>
              </a:spcAft>
              <a:buNone/>
            </a:pPr>
            <a:r>
              <a:rPr lang="en-IN" dirty="0"/>
              <a:t>[2] TypeScript Handbook: </a:t>
            </a:r>
            <a:r>
              <a:rPr lang="en-IN" u="sng" dirty="0"/>
              <a:t>https://www.typescriptlang.org/docs/ </a:t>
            </a:r>
          </a:p>
          <a:p>
            <a:pPr marL="129540" indent="327660">
              <a:spcAft>
                <a:spcPts val="705"/>
              </a:spcAft>
              <a:buNone/>
            </a:pPr>
            <a:r>
              <a:rPr lang="en-IN" dirty="0"/>
              <a:t>[3] Tailwind CSS Documentation: </a:t>
            </a:r>
            <a:r>
              <a:rPr lang="en-IN" u="sng" dirty="0"/>
              <a:t>https://tailwindcss.com/docs </a:t>
            </a:r>
          </a:p>
          <a:p>
            <a:pPr marL="129540" indent="327660">
              <a:spcAft>
                <a:spcPts val="705"/>
              </a:spcAft>
              <a:buNone/>
            </a:pPr>
            <a:r>
              <a:rPr lang="en-IN" dirty="0"/>
              <a:t>[4] </a:t>
            </a:r>
            <a:r>
              <a:rPr lang="en-IN" dirty="0" err="1"/>
              <a:t>FastAPI</a:t>
            </a:r>
            <a:r>
              <a:rPr lang="en-IN" dirty="0"/>
              <a:t> Documentation: </a:t>
            </a:r>
            <a:r>
              <a:rPr lang="en-IN" u="sng" dirty="0"/>
              <a:t>https://fastapi.tiangolo.com/ </a:t>
            </a:r>
          </a:p>
          <a:p>
            <a:pPr marL="129540" indent="327660">
              <a:spcAft>
                <a:spcPts val="705"/>
              </a:spcAft>
              <a:buNone/>
            </a:pPr>
            <a:r>
              <a:rPr lang="en-IN" dirty="0"/>
              <a:t>[5] Figma for UI/UX Design: </a:t>
            </a:r>
            <a:r>
              <a:rPr lang="en-IN" u="sng" dirty="0"/>
              <a:t>https://help.figma.com/hc/en-us </a:t>
            </a:r>
            <a:endParaRPr lang="en-IN" u="sng" kern="100" dirty="0"/>
          </a:p>
        </p:txBody>
      </p:sp>
      <p:sp>
        <p:nvSpPr>
          <p:cNvPr id="11271" name="Footer Placeholder 3">
            <a:extLst>
              <a:ext uri="{FF2B5EF4-FFF2-40B4-BE49-F238E27FC236}">
                <a16:creationId xmlns:a16="http://schemas.microsoft.com/office/drawing/2014/main" id="{3A4CAB34-0B22-6F85-0BEC-21779229A162}"/>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6FE6D393-912C-3227-4F3D-25850AF1D4E7}"/>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17</a:t>
            </a:fld>
            <a:endParaRPr lang="en-US"/>
          </a:p>
        </p:txBody>
      </p:sp>
    </p:spTree>
    <p:extLst>
      <p:ext uri="{BB962C8B-B14F-4D97-AF65-F5344CB8AC3E}">
        <p14:creationId xmlns:p14="http://schemas.microsoft.com/office/powerpoint/2010/main" val="3287342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7"/>
          <p:cNvSpPr txBox="1">
            <a:spLocks noChangeArrowheads="1"/>
          </p:cNvSpPr>
          <p:nvPr/>
        </p:nvSpPr>
        <p:spPr bwMode="auto">
          <a:xfrm>
            <a:off x="3803651" y="3089276"/>
            <a:ext cx="4576763" cy="708025"/>
          </a:xfrm>
          <a:prstGeom prst="rect">
            <a:avLst/>
          </a:prstGeom>
          <a:noFill/>
          <a:ln w="9525">
            <a:noFill/>
            <a:miter lim="800000"/>
            <a:headEnd/>
            <a:tailEnd/>
          </a:ln>
        </p:spPr>
        <p:txBody>
          <a:bodyPr>
            <a:spAutoFit/>
          </a:bodyPr>
          <a:lstStyle/>
          <a:p>
            <a:pPr marL="109538" algn="ctr">
              <a:spcBef>
                <a:spcPts val="400"/>
              </a:spcBef>
              <a:buClr>
                <a:srgbClr val="2DA2BF"/>
              </a:buClr>
              <a:buSzPct val="68000"/>
            </a:pPr>
            <a:r>
              <a:rPr lang="en-US" sz="4000" b="1">
                <a:solidFill>
                  <a:srgbClr val="000000"/>
                </a:solidFill>
                <a:latin typeface="Times New Roman" pitchFamily="18" charset="0"/>
                <a:cs typeface="Times New Roman" pitchFamily="18" charset="0"/>
              </a:rPr>
              <a:t>THANK YOU</a:t>
            </a:r>
          </a:p>
        </p:txBody>
      </p:sp>
      <p:sp>
        <p:nvSpPr>
          <p:cNvPr id="7" name="Footer Placeholder 6">
            <a:extLst>
              <a:ext uri="{FF2B5EF4-FFF2-40B4-BE49-F238E27FC236}">
                <a16:creationId xmlns:a16="http://schemas.microsoft.com/office/drawing/2014/main" id="{A3EEC2A6-D9C5-6EE1-D6FD-ACC896373E9F}"/>
              </a:ext>
            </a:extLst>
          </p:cNvPr>
          <p:cNvSpPr>
            <a:spLocks noGrp="1"/>
          </p:cNvSpPr>
          <p:nvPr>
            <p:ph type="ftr" sz="quarter" idx="11"/>
          </p:nvPr>
        </p:nvSpPr>
        <p:spPr/>
        <p:txBody>
          <a:bodyPr/>
          <a:lstStyle/>
          <a:p>
            <a:pPr>
              <a:defRPr/>
            </a:pPr>
            <a:r>
              <a:rPr lang="en-US"/>
              <a:t>VIII SEM, DEPT. OF ISE, SJBIT</a:t>
            </a:r>
          </a:p>
        </p:txBody>
      </p:sp>
      <p:sp>
        <p:nvSpPr>
          <p:cNvPr id="8" name="Slide Number Placeholder 7">
            <a:extLst>
              <a:ext uri="{FF2B5EF4-FFF2-40B4-BE49-F238E27FC236}">
                <a16:creationId xmlns:a16="http://schemas.microsoft.com/office/drawing/2014/main" id="{68775395-53E1-886D-B170-8F99407F6CFA}"/>
              </a:ext>
            </a:extLst>
          </p:cNvPr>
          <p:cNvSpPr>
            <a:spLocks noGrp="1"/>
          </p:cNvSpPr>
          <p:nvPr>
            <p:ph type="sldNum" sz="quarter" idx="12"/>
          </p:nvPr>
        </p:nvSpPr>
        <p:spPr/>
        <p:txBody>
          <a:bodyPr/>
          <a:lstStyle/>
          <a:p>
            <a:pPr>
              <a:defRPr/>
            </a:pPr>
            <a:fld id="{3D89E195-EF12-4175-A06D-55130E344227}" type="slidenum">
              <a:rPr lang="en-US" smtClean="0"/>
              <a:pPr>
                <a:defRPr/>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Table of Contents</a:t>
            </a:r>
          </a:p>
        </p:txBody>
      </p:sp>
      <p:sp>
        <p:nvSpPr>
          <p:cNvPr id="11266" name="Content Placeholder 2"/>
          <p:cNvSpPr>
            <a:spLocks noGrp="1"/>
          </p:cNvSpPr>
          <p:nvPr>
            <p:ph sz="half" idx="1"/>
          </p:nvPr>
        </p:nvSpPr>
        <p:spPr>
          <a:xfrm>
            <a:off x="838200" y="1825625"/>
            <a:ext cx="5181600" cy="4351338"/>
          </a:xfrm>
        </p:spPr>
        <p:txBody>
          <a:bodyPr>
            <a:normAutofit/>
          </a:bodyPr>
          <a:lstStyle/>
          <a:p>
            <a:r>
              <a:rPr lang="en-US" dirty="0"/>
              <a:t>Abstract</a:t>
            </a:r>
          </a:p>
          <a:p>
            <a:r>
              <a:rPr lang="en-US" dirty="0"/>
              <a:t>About the Company </a:t>
            </a:r>
          </a:p>
          <a:p>
            <a:r>
              <a:rPr lang="en-US" dirty="0"/>
              <a:t>Internship Domains</a:t>
            </a:r>
          </a:p>
          <a:p>
            <a:r>
              <a:rPr lang="en-US" dirty="0"/>
              <a:t>Tasks Performed</a:t>
            </a:r>
          </a:p>
          <a:p>
            <a:r>
              <a:rPr lang="en-US" dirty="0"/>
              <a:t>Conclusion</a:t>
            </a:r>
          </a:p>
          <a:p>
            <a:r>
              <a:rPr lang="en-US" dirty="0"/>
              <a:t>References</a:t>
            </a:r>
          </a:p>
        </p:txBody>
      </p:sp>
      <p:sp>
        <p:nvSpPr>
          <p:cNvPr id="7" name="Footer Placeholder 6">
            <a:extLst>
              <a:ext uri="{FF2B5EF4-FFF2-40B4-BE49-F238E27FC236}">
                <a16:creationId xmlns:a16="http://schemas.microsoft.com/office/drawing/2014/main" id="{46568778-EA67-F780-7CEB-972A42DD5941}"/>
              </a:ext>
            </a:extLst>
          </p:cNvPr>
          <p:cNvSpPr>
            <a:spLocks noGrp="1"/>
          </p:cNvSpPr>
          <p:nvPr>
            <p:ph type="ftr" sz="quarter" idx="11"/>
          </p:nvPr>
        </p:nvSpPr>
        <p:spPr/>
        <p:txBody>
          <a:bodyPr/>
          <a:lstStyle/>
          <a:p>
            <a:pPr>
              <a:defRPr/>
            </a:pPr>
            <a:r>
              <a:rPr lang="en-US"/>
              <a:t>VIII SEM, DEPT. OF ISE, SJBIT</a:t>
            </a:r>
          </a:p>
        </p:txBody>
      </p:sp>
      <p:sp>
        <p:nvSpPr>
          <p:cNvPr id="8" name="Slide Number Placeholder 7">
            <a:extLst>
              <a:ext uri="{FF2B5EF4-FFF2-40B4-BE49-F238E27FC236}">
                <a16:creationId xmlns:a16="http://schemas.microsoft.com/office/drawing/2014/main" id="{BE479DB4-02AF-03C0-F826-FE3665F55EDB}"/>
              </a:ext>
            </a:extLst>
          </p:cNvPr>
          <p:cNvSpPr>
            <a:spLocks noGrp="1"/>
          </p:cNvSpPr>
          <p:nvPr>
            <p:ph type="sldNum" sz="quarter" idx="12"/>
          </p:nvPr>
        </p:nvSpPr>
        <p:spPr/>
        <p:txBody>
          <a:bodyPr/>
          <a:lstStyle/>
          <a:p>
            <a:pPr>
              <a:defRPr/>
            </a:pPr>
            <a:fld id="{BB4D3E49-B52A-4DA3-802C-D31664A074AD}"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A815A-1F80-F6E5-B006-3D38CFF6278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24826B-37A6-CB35-A6A6-2BABFBD2E514}"/>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Abstract</a:t>
            </a:r>
          </a:p>
        </p:txBody>
      </p:sp>
      <p:sp>
        <p:nvSpPr>
          <p:cNvPr id="11266" name="Content Placeholder 2">
            <a:extLst>
              <a:ext uri="{FF2B5EF4-FFF2-40B4-BE49-F238E27FC236}">
                <a16:creationId xmlns:a16="http://schemas.microsoft.com/office/drawing/2014/main" id="{0C1F0D44-61AC-1D80-1EA8-F4604F44E07C}"/>
              </a:ext>
            </a:extLst>
          </p:cNvPr>
          <p:cNvSpPr>
            <a:spLocks noGrp="1"/>
          </p:cNvSpPr>
          <p:nvPr>
            <p:ph idx="1"/>
          </p:nvPr>
        </p:nvSpPr>
        <p:spPr>
          <a:xfrm>
            <a:off x="609600" y="1825625"/>
            <a:ext cx="11125200" cy="4351338"/>
          </a:xfrm>
        </p:spPr>
        <p:txBody>
          <a:bodyPr>
            <a:normAutofit/>
          </a:bodyPr>
          <a:lstStyle/>
          <a:p>
            <a:pPr algn="just">
              <a:buNone/>
            </a:pPr>
            <a:endParaRPr lang="en-US" sz="2200" dirty="0"/>
          </a:p>
          <a:p>
            <a:pPr algn="just">
              <a:buNone/>
            </a:pPr>
            <a:r>
              <a:rPr lang="en-US" sz="2200" dirty="0"/>
              <a:t>	This internship at Zophy Solutions LLP focused on HealthTech application development, particularly building a real-time Healthcare Practice Management System aimed at improving clinical and administrative workflows. The project involved designing and developing critical modules such as Patient Management, Vitals Recording, Notifications, Social and Diagnosis History, and Dashboard Analytics. The frontend stack included ReactJS, TypeScript, and Tailwind CSS, while the backend utilized FastAPI with JWT authentication and async data handling. UI/UX prototyping was done using Figma, and testing covered unit, system, and performance aspects. This hands-on experience provided in-depth exposure to modern full-stack development, agile methodologies, real-time systems, and cloud-ready architecture, while also strengthening collaboration and version control skills using Git.</a:t>
            </a:r>
          </a:p>
        </p:txBody>
      </p:sp>
      <p:sp>
        <p:nvSpPr>
          <p:cNvPr id="7" name="Footer Placeholder 6">
            <a:extLst>
              <a:ext uri="{FF2B5EF4-FFF2-40B4-BE49-F238E27FC236}">
                <a16:creationId xmlns:a16="http://schemas.microsoft.com/office/drawing/2014/main" id="{0D445C12-0B93-40DD-24A7-8F804414C7AF}"/>
              </a:ext>
            </a:extLst>
          </p:cNvPr>
          <p:cNvSpPr>
            <a:spLocks noGrp="1"/>
          </p:cNvSpPr>
          <p:nvPr>
            <p:ph type="ftr" sz="quarter" idx="11"/>
          </p:nvPr>
        </p:nvSpPr>
        <p:spPr/>
        <p:txBody>
          <a:bodyPr/>
          <a:lstStyle/>
          <a:p>
            <a:pPr>
              <a:defRPr/>
            </a:pPr>
            <a:r>
              <a:rPr lang="en-US"/>
              <a:t>VIII SEM, DEPT. OF ISE, SJBIT</a:t>
            </a:r>
          </a:p>
        </p:txBody>
      </p:sp>
      <p:sp>
        <p:nvSpPr>
          <p:cNvPr id="8" name="Slide Number Placeholder 7">
            <a:extLst>
              <a:ext uri="{FF2B5EF4-FFF2-40B4-BE49-F238E27FC236}">
                <a16:creationId xmlns:a16="http://schemas.microsoft.com/office/drawing/2014/main" id="{B8435118-A905-FCEA-E92E-A52E77F82E41}"/>
              </a:ext>
            </a:extLst>
          </p:cNvPr>
          <p:cNvSpPr>
            <a:spLocks noGrp="1"/>
          </p:cNvSpPr>
          <p:nvPr>
            <p:ph type="sldNum" sz="quarter" idx="12"/>
          </p:nvPr>
        </p:nvSpPr>
        <p:spPr/>
        <p:txBody>
          <a:bodyPr/>
          <a:lstStyle/>
          <a:p>
            <a:pPr>
              <a:defRPr/>
            </a:pPr>
            <a:fld id="{5BCFF9B0-A8E0-4FE0-BDBD-4687A7CB6DAF}" type="slidenum">
              <a:rPr lang="en-US" smtClean="0"/>
              <a:pPr>
                <a:defRPr/>
              </a:pPr>
              <a:t>3</a:t>
            </a:fld>
            <a:endParaRPr lang="en-US"/>
          </a:p>
        </p:txBody>
      </p:sp>
    </p:spTree>
    <p:extLst>
      <p:ext uri="{BB962C8B-B14F-4D97-AF65-F5344CB8AC3E}">
        <p14:creationId xmlns:p14="http://schemas.microsoft.com/office/powerpoint/2010/main" val="420692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74F91-8030-F3E8-024C-4F30669F18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62848A-B41D-9147-C0CF-A021549C4177}"/>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About the Company</a:t>
            </a:r>
          </a:p>
        </p:txBody>
      </p:sp>
      <p:sp>
        <p:nvSpPr>
          <p:cNvPr id="11266" name="Content Placeholder 2">
            <a:extLst>
              <a:ext uri="{FF2B5EF4-FFF2-40B4-BE49-F238E27FC236}">
                <a16:creationId xmlns:a16="http://schemas.microsoft.com/office/drawing/2014/main" id="{3D045BB1-4FC4-C1F7-9739-E13A6DDED443}"/>
              </a:ext>
            </a:extLst>
          </p:cNvPr>
          <p:cNvSpPr>
            <a:spLocks noGrp="1"/>
          </p:cNvSpPr>
          <p:nvPr>
            <p:ph idx="1"/>
          </p:nvPr>
        </p:nvSpPr>
        <p:spPr>
          <a:xfrm>
            <a:off x="838200" y="1825625"/>
            <a:ext cx="10515600" cy="4351338"/>
          </a:xfrm>
        </p:spPr>
        <p:txBody>
          <a:bodyPr>
            <a:normAutofit/>
          </a:bodyPr>
          <a:lstStyle/>
          <a:p>
            <a:pPr marL="285750" indent="-285750" eaLnBrk="0" hangingPunct="0">
              <a:spcBef>
                <a:spcPct val="0"/>
              </a:spcBef>
              <a:spcAft>
                <a:spcPts val="600"/>
              </a:spcAft>
              <a:buClrTx/>
              <a:buSzTx/>
            </a:pPr>
            <a:r>
              <a:rPr lang="en-US" sz="2600" b="1"/>
              <a:t>Zophy Solutions LLP </a:t>
            </a:r>
            <a:r>
              <a:rPr lang="en-US" sz="2600"/>
              <a:t>is a consulting </a:t>
            </a:r>
            <a:r>
              <a:rPr lang="en-US" sz="2600" b="1"/>
              <a:t>healthcare startup</a:t>
            </a:r>
            <a:r>
              <a:rPr lang="en-US" sz="2600"/>
              <a:t> dedicated to revolutionizing the way healthcare services are delivered. </a:t>
            </a:r>
          </a:p>
          <a:p>
            <a:pPr marL="285750" indent="-285750" eaLnBrk="0" hangingPunct="0">
              <a:spcBef>
                <a:spcPct val="0"/>
              </a:spcBef>
              <a:spcAft>
                <a:spcPts val="600"/>
              </a:spcAft>
              <a:buClrTx/>
              <a:buSzTx/>
            </a:pPr>
            <a:r>
              <a:rPr lang="en-US" sz="2600"/>
              <a:t>The company currently, offering consulting services, including, Cerner Implementation Consulting Cerner Upgrade Support including CCL EPIC Support and Reporting HL7 and FHIR modules Corporate trainings on Business Analysis, Cerner, PowerBI. </a:t>
            </a:r>
          </a:p>
          <a:p>
            <a:pPr marL="285750" indent="-285750" eaLnBrk="0" hangingPunct="0">
              <a:spcBef>
                <a:spcPct val="0"/>
              </a:spcBef>
              <a:spcAft>
                <a:spcPts val="600"/>
              </a:spcAft>
              <a:buClrTx/>
              <a:buSzTx/>
            </a:pPr>
            <a:r>
              <a:rPr lang="en-US" sz="2600" b="1"/>
              <a:t>Patient Centric Pathway </a:t>
            </a:r>
            <a:r>
              <a:rPr lang="en-US" sz="2600"/>
              <a:t>is a healthcare IT solutions provider enhancing patient journeys with digital tools to improve communication, engagement, and clinical workflows.</a:t>
            </a:r>
            <a:endParaRPr lang="en-US" altLang="en-US" sz="2600"/>
          </a:p>
        </p:txBody>
      </p:sp>
      <p:sp>
        <p:nvSpPr>
          <p:cNvPr id="11271" name="Footer Placeholder 3">
            <a:extLst>
              <a:ext uri="{FF2B5EF4-FFF2-40B4-BE49-F238E27FC236}">
                <a16:creationId xmlns:a16="http://schemas.microsoft.com/office/drawing/2014/main" id="{37A8959A-456A-E402-1B93-398A0F18B609}"/>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91ED982D-E551-EDDC-F8EC-FAE923CE50FE}"/>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4</a:t>
            </a:fld>
            <a:endParaRPr lang="en-US"/>
          </a:p>
        </p:txBody>
      </p:sp>
    </p:spTree>
    <p:extLst>
      <p:ext uri="{BB962C8B-B14F-4D97-AF65-F5344CB8AC3E}">
        <p14:creationId xmlns:p14="http://schemas.microsoft.com/office/powerpoint/2010/main" val="223666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2DBC8-8A3B-763D-23A1-EDFFA9507019}"/>
            </a:ext>
          </a:extLst>
        </p:cNvPr>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CAEBAF16-A863-4B1C-761A-4044B8A5790B}"/>
              </a:ext>
            </a:extLst>
          </p:cNvPr>
          <p:cNvSpPr>
            <a:spLocks noGrp="1"/>
          </p:cNvSpPr>
          <p:nvPr>
            <p:ph idx="1"/>
          </p:nvPr>
        </p:nvSpPr>
        <p:spPr>
          <a:xfrm>
            <a:off x="838200" y="1825625"/>
            <a:ext cx="10515600" cy="4351338"/>
          </a:xfrm>
        </p:spPr>
        <p:txBody>
          <a:bodyPr>
            <a:normAutofit/>
          </a:bodyPr>
          <a:lstStyle/>
          <a:p>
            <a:pPr marL="285750" indent="-285750" eaLnBrk="0" hangingPunct="0">
              <a:spcBef>
                <a:spcPct val="0"/>
              </a:spcBef>
              <a:spcAft>
                <a:spcPts val="600"/>
              </a:spcAft>
              <a:buClrTx/>
              <a:buSzTx/>
            </a:pPr>
            <a:r>
              <a:rPr lang="en-US" b="1"/>
              <a:t>Mission: </a:t>
            </a:r>
            <a:r>
              <a:rPr lang="en-US"/>
              <a:t>Empower healthcare providers with innovative, user-friendly IT solutions to enhance clinical workflows, patient engagement, and outcomes.</a:t>
            </a:r>
          </a:p>
          <a:p>
            <a:pPr marL="285750" indent="-285750" eaLnBrk="0" hangingPunct="0">
              <a:spcBef>
                <a:spcPct val="0"/>
              </a:spcBef>
              <a:spcAft>
                <a:spcPts val="600"/>
              </a:spcAft>
              <a:buClrTx/>
              <a:buSzTx/>
            </a:pPr>
            <a:r>
              <a:rPr lang="en-US" altLang="en-US" b="1"/>
              <a:t>Vision: </a:t>
            </a:r>
            <a:r>
              <a:rPr lang="en-US"/>
              <a:t>To be the leading provider of healthcare IT solutions, enabling exceptional patient care through innovative technologies and continuous improvement.</a:t>
            </a:r>
            <a:endParaRPr lang="en-US" altLang="en-US"/>
          </a:p>
        </p:txBody>
      </p:sp>
      <p:sp>
        <p:nvSpPr>
          <p:cNvPr id="11273" name="Footer Placeholder 3">
            <a:extLst>
              <a:ext uri="{FF2B5EF4-FFF2-40B4-BE49-F238E27FC236}">
                <a16:creationId xmlns:a16="http://schemas.microsoft.com/office/drawing/2014/main" id="{A89E8C06-ECCD-D796-6420-47224CF4E3F9}"/>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5" name="Slide Number Placeholder 4">
            <a:extLst>
              <a:ext uri="{FF2B5EF4-FFF2-40B4-BE49-F238E27FC236}">
                <a16:creationId xmlns:a16="http://schemas.microsoft.com/office/drawing/2014/main" id="{10C35780-A038-05C8-758A-1D58D7F40B95}"/>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5</a:t>
            </a:fld>
            <a:endParaRPr lang="en-US"/>
          </a:p>
        </p:txBody>
      </p:sp>
    </p:spTree>
    <p:extLst>
      <p:ext uri="{BB962C8B-B14F-4D97-AF65-F5344CB8AC3E}">
        <p14:creationId xmlns:p14="http://schemas.microsoft.com/office/powerpoint/2010/main" val="41288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59C7E-F4BD-C20F-CCA2-909DF92F3D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9B8CDE-5FB1-6CA5-6286-553E3E88ADDA}"/>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Internship Domain</a:t>
            </a:r>
          </a:p>
        </p:txBody>
      </p:sp>
      <p:sp>
        <p:nvSpPr>
          <p:cNvPr id="11266" name="Content Placeholder 2">
            <a:extLst>
              <a:ext uri="{FF2B5EF4-FFF2-40B4-BE49-F238E27FC236}">
                <a16:creationId xmlns:a16="http://schemas.microsoft.com/office/drawing/2014/main" id="{C4F5E62D-A0ED-47E6-5B62-993B9AAC16BF}"/>
              </a:ext>
            </a:extLst>
          </p:cNvPr>
          <p:cNvSpPr>
            <a:spLocks noGrp="1"/>
          </p:cNvSpPr>
          <p:nvPr>
            <p:ph idx="1"/>
          </p:nvPr>
        </p:nvSpPr>
        <p:spPr>
          <a:xfrm>
            <a:off x="838200" y="1825625"/>
            <a:ext cx="10515600" cy="4351338"/>
          </a:xfrm>
        </p:spPr>
        <p:txBody>
          <a:bodyPr>
            <a:normAutofit/>
          </a:bodyPr>
          <a:lstStyle/>
          <a:p>
            <a:pPr marL="285750" indent="-285750" eaLnBrk="0" hangingPunct="0">
              <a:spcBef>
                <a:spcPct val="0"/>
              </a:spcBef>
              <a:spcAft>
                <a:spcPts val="600"/>
              </a:spcAft>
              <a:buClrTx/>
              <a:buSzTx/>
              <a:buFont typeface="Arial" panose="020B0604020202020204" pitchFamily="34" charset="0"/>
              <a:buChar char="•"/>
            </a:pPr>
            <a:r>
              <a:rPr lang="en-US"/>
              <a:t>Developed HealthTech solutions for hospital efficiency, focusing on an integrated web system for real-time administrative and clinical processes.</a:t>
            </a:r>
          </a:p>
          <a:p>
            <a:pPr marL="285750" indent="-285750" eaLnBrk="0" hangingPunct="0">
              <a:spcBef>
                <a:spcPct val="0"/>
              </a:spcBef>
              <a:spcAft>
                <a:spcPts val="600"/>
              </a:spcAft>
              <a:buClrTx/>
              <a:buSzTx/>
              <a:buFont typeface="Arial" panose="020B0604020202020204" pitchFamily="34" charset="0"/>
              <a:buChar char="•"/>
            </a:pPr>
            <a:r>
              <a:rPr lang="en-US"/>
              <a:t>The responsibilities spanned the end-to-end design and development of multiple modules crucial to hospital operations. </a:t>
            </a:r>
          </a:p>
          <a:p>
            <a:pPr marL="285750" indent="-285750" eaLnBrk="0" hangingPunct="0">
              <a:spcBef>
                <a:spcPct val="0"/>
              </a:spcBef>
              <a:spcAft>
                <a:spcPts val="600"/>
              </a:spcAft>
              <a:buClrTx/>
              <a:buSzTx/>
              <a:buFont typeface="Arial" panose="020B0604020202020204" pitchFamily="34" charset="0"/>
              <a:buChar char="•"/>
            </a:pPr>
            <a:r>
              <a:rPr lang="en-US"/>
              <a:t>Through this internship, I gained hands-on experience in developing full-stack healthcare applications that bridge the gap between administrative needs and clinical usability, helping to minimize manual errors and accelerate informed decision-making. </a:t>
            </a:r>
            <a:endParaRPr lang="en-US" altLang="en-US"/>
          </a:p>
        </p:txBody>
      </p:sp>
      <p:sp>
        <p:nvSpPr>
          <p:cNvPr id="11271" name="Footer Placeholder 3">
            <a:extLst>
              <a:ext uri="{FF2B5EF4-FFF2-40B4-BE49-F238E27FC236}">
                <a16:creationId xmlns:a16="http://schemas.microsoft.com/office/drawing/2014/main" id="{78D77411-3593-DAAB-2835-72C9CD6A605B}"/>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E1E5ED84-7493-9B37-EE05-14943FF773D0}"/>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6</a:t>
            </a:fld>
            <a:endParaRPr lang="en-US"/>
          </a:p>
        </p:txBody>
      </p:sp>
    </p:spTree>
    <p:extLst>
      <p:ext uri="{BB962C8B-B14F-4D97-AF65-F5344CB8AC3E}">
        <p14:creationId xmlns:p14="http://schemas.microsoft.com/office/powerpoint/2010/main" val="388011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990E7-DD2D-A361-5256-AB41C343A0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7D3DBC-97F3-6BF4-6F13-7F1DC5837CE2}"/>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Frontend Technologies</a:t>
            </a:r>
          </a:p>
        </p:txBody>
      </p:sp>
      <p:sp>
        <p:nvSpPr>
          <p:cNvPr id="11266" name="Content Placeholder 2">
            <a:extLst>
              <a:ext uri="{FF2B5EF4-FFF2-40B4-BE49-F238E27FC236}">
                <a16:creationId xmlns:a16="http://schemas.microsoft.com/office/drawing/2014/main" id="{30829A41-D589-A0A1-CE50-3F6078DCA909}"/>
              </a:ext>
            </a:extLst>
          </p:cNvPr>
          <p:cNvSpPr>
            <a:spLocks noGrp="1"/>
          </p:cNvSpPr>
          <p:nvPr>
            <p:ph idx="1"/>
          </p:nvPr>
        </p:nvSpPr>
        <p:spPr>
          <a:xfrm>
            <a:off x="838200" y="1825625"/>
            <a:ext cx="10515600" cy="4351338"/>
          </a:xfrm>
        </p:spPr>
        <p:txBody>
          <a:bodyPr>
            <a:normAutofit/>
          </a:bodyPr>
          <a:lstStyle/>
          <a:p>
            <a:pPr marL="285750" indent="-285750" eaLnBrk="0" hangingPunct="0">
              <a:spcBef>
                <a:spcPct val="0"/>
              </a:spcBef>
              <a:spcAft>
                <a:spcPts val="600"/>
              </a:spcAft>
              <a:buClrTx/>
              <a:buSzTx/>
              <a:buFont typeface="Arial" panose="020B0604020202020204" pitchFamily="34" charset="0"/>
              <a:buChar char="•"/>
            </a:pPr>
            <a:r>
              <a:rPr lang="en-US" sz="2600" b="1"/>
              <a:t>ReactJS</a:t>
            </a:r>
            <a:r>
              <a:rPr lang="en-US" sz="2600"/>
              <a:t>: Leveraged component-based architecture for reusable UI, dynamic SPAs, and efficient real-time data handling via the virtual DOM.</a:t>
            </a:r>
          </a:p>
          <a:p>
            <a:pPr marL="285750" indent="-285750" eaLnBrk="0" hangingPunct="0">
              <a:spcBef>
                <a:spcPct val="0"/>
              </a:spcBef>
              <a:spcAft>
                <a:spcPts val="600"/>
              </a:spcAft>
              <a:buClrTx/>
              <a:buSzTx/>
              <a:buFont typeface="Arial" panose="020B0604020202020204" pitchFamily="34" charset="0"/>
              <a:buChar char="•"/>
            </a:pPr>
            <a:r>
              <a:rPr lang="en-US" sz="2600" b="1"/>
              <a:t>Typescript</a:t>
            </a:r>
            <a:r>
              <a:rPr lang="en-US" sz="2600"/>
              <a:t>: TypeScript, a strongly typed superset of JavaScript, ensured better error detection during development. It allowed the team to define strict data models and interfaces, minimizing runtime issues and making the codebase more scalable and readable. </a:t>
            </a:r>
          </a:p>
          <a:p>
            <a:pPr marL="285750" indent="-285750" eaLnBrk="0" hangingPunct="0">
              <a:spcBef>
                <a:spcPct val="0"/>
              </a:spcBef>
              <a:spcAft>
                <a:spcPts val="600"/>
              </a:spcAft>
              <a:buClrTx/>
              <a:buSzTx/>
              <a:buFont typeface="Arial" panose="020B0604020202020204" pitchFamily="34" charset="0"/>
              <a:buChar char="•"/>
            </a:pPr>
            <a:r>
              <a:rPr lang="en-US" sz="2600" b="1"/>
              <a:t>Tailwind CSS</a:t>
            </a:r>
            <a:r>
              <a:rPr lang="en-US" sz="2600"/>
              <a:t>: Tailwind CSS, a utility-first CSS framework, was used to rapidly prototype responsive designs with clean and maintainable code. Tailwind’s mobile-first design principles helped ensure that the application performed well across a variety of screen sizes. </a:t>
            </a:r>
            <a:endParaRPr lang="en-US" altLang="en-US" sz="2600"/>
          </a:p>
        </p:txBody>
      </p:sp>
      <p:sp>
        <p:nvSpPr>
          <p:cNvPr id="11271" name="Footer Placeholder 3">
            <a:extLst>
              <a:ext uri="{FF2B5EF4-FFF2-40B4-BE49-F238E27FC236}">
                <a16:creationId xmlns:a16="http://schemas.microsoft.com/office/drawing/2014/main" id="{A5301037-21ED-8DD2-4364-2E06E74F4228}"/>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50FB34DF-AB80-8DB7-B28F-A40CB33BD2E8}"/>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7</a:t>
            </a:fld>
            <a:endParaRPr lang="en-US"/>
          </a:p>
        </p:txBody>
      </p:sp>
    </p:spTree>
    <p:extLst>
      <p:ext uri="{BB962C8B-B14F-4D97-AF65-F5344CB8AC3E}">
        <p14:creationId xmlns:p14="http://schemas.microsoft.com/office/powerpoint/2010/main" val="197771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9266-47ED-97FD-04D9-906F6E1B5E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78AA6F-7320-8733-FC41-2C668E0F5DFF}"/>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Backend Technologies</a:t>
            </a:r>
          </a:p>
        </p:txBody>
      </p:sp>
      <p:sp>
        <p:nvSpPr>
          <p:cNvPr id="11266" name="Content Placeholder 2">
            <a:extLst>
              <a:ext uri="{FF2B5EF4-FFF2-40B4-BE49-F238E27FC236}">
                <a16:creationId xmlns:a16="http://schemas.microsoft.com/office/drawing/2014/main" id="{1811F77D-A693-6D13-5D68-4D95BCF56FA0}"/>
              </a:ext>
            </a:extLst>
          </p:cNvPr>
          <p:cNvSpPr>
            <a:spLocks noGrp="1"/>
          </p:cNvSpPr>
          <p:nvPr>
            <p:ph idx="1"/>
          </p:nvPr>
        </p:nvSpPr>
        <p:spPr>
          <a:xfrm>
            <a:off x="838200" y="1825625"/>
            <a:ext cx="10515600" cy="4351338"/>
          </a:xfrm>
        </p:spPr>
        <p:txBody>
          <a:bodyPr>
            <a:normAutofit/>
          </a:bodyPr>
          <a:lstStyle/>
          <a:p>
            <a:pPr>
              <a:buNone/>
            </a:pPr>
            <a:r>
              <a:rPr lang="en-US" sz="2600" b="1" dirty="0"/>
              <a:t>FastAPI (Python): </a:t>
            </a:r>
            <a:r>
              <a:rPr lang="en-US" sz="2600" dirty="0"/>
              <a:t>Chosen for its high performance, asynchronous support, and automatic Open API documentation.</a:t>
            </a:r>
          </a:p>
          <a:p>
            <a:pPr>
              <a:buNone/>
            </a:pPr>
            <a:r>
              <a:rPr lang="en-IN" sz="2600" dirty="0"/>
              <a:t>It supported: </a:t>
            </a:r>
          </a:p>
          <a:p>
            <a:pPr marL="285750" indent="-285750">
              <a:buClr>
                <a:schemeClr val="tx1"/>
              </a:buClr>
              <a:buSzPct val="167000"/>
              <a:buFont typeface="Arial" panose="020B0604020202020204" pitchFamily="34" charset="0"/>
              <a:buChar char="•"/>
            </a:pPr>
            <a:r>
              <a:rPr lang="en-IN" sz="2600" b="1" dirty="0"/>
              <a:t>Patient and appointment APIs: </a:t>
            </a:r>
            <a:r>
              <a:rPr lang="en-IN" sz="2600" dirty="0"/>
              <a:t>CRUD operations secured with role-based access control (e.g., admin vs receptionist). </a:t>
            </a:r>
          </a:p>
          <a:p>
            <a:pPr marL="285750" indent="-285750">
              <a:buClr>
                <a:schemeClr val="tx1"/>
              </a:buClr>
              <a:buSzPct val="167000"/>
              <a:buFont typeface="Arial" panose="020B0604020202020204" pitchFamily="34" charset="0"/>
              <a:buChar char="•"/>
            </a:pPr>
            <a:r>
              <a:rPr lang="en-US" sz="2600" b="1" dirty="0"/>
              <a:t>Data Validation &amp; JWT: </a:t>
            </a:r>
            <a:r>
              <a:rPr lang="en-US" sz="2600" dirty="0"/>
              <a:t>Ensured data integrity using Pydantic models and secured sensitive data access with JWT authentication.</a:t>
            </a:r>
            <a:endParaRPr lang="en-IN" sz="2600" dirty="0"/>
          </a:p>
          <a:p>
            <a:pPr marL="285750" indent="-285750">
              <a:buClr>
                <a:schemeClr val="tx1"/>
              </a:buClr>
              <a:buSzPct val="167000"/>
              <a:buFont typeface="Arial" panose="020B0604020202020204" pitchFamily="34" charset="0"/>
              <a:buChar char="•"/>
            </a:pPr>
            <a:r>
              <a:rPr lang="en-IN" sz="2600" b="1" dirty="0"/>
              <a:t>Async database handling: </a:t>
            </a:r>
            <a:r>
              <a:rPr lang="en-IN" sz="2600" dirty="0"/>
              <a:t>Enabled non-blocking interactions with the database to maintain fast response times under load.</a:t>
            </a:r>
            <a:endParaRPr lang="en-US" sz="2600" dirty="0"/>
          </a:p>
        </p:txBody>
      </p:sp>
      <p:sp>
        <p:nvSpPr>
          <p:cNvPr id="11271" name="Footer Placeholder 3">
            <a:extLst>
              <a:ext uri="{FF2B5EF4-FFF2-40B4-BE49-F238E27FC236}">
                <a16:creationId xmlns:a16="http://schemas.microsoft.com/office/drawing/2014/main" id="{7BAA6CDB-A1BC-F367-5FE6-2465B63B4E8E}"/>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1F5BFAAD-B770-ED66-B327-D8A1206718D1}"/>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8</a:t>
            </a:fld>
            <a:endParaRPr lang="en-US"/>
          </a:p>
        </p:txBody>
      </p:sp>
    </p:spTree>
    <p:extLst>
      <p:ext uri="{BB962C8B-B14F-4D97-AF65-F5344CB8AC3E}">
        <p14:creationId xmlns:p14="http://schemas.microsoft.com/office/powerpoint/2010/main" val="42480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20829-5B51-0C37-D5C6-76FA77E686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21B140-4DA1-3409-1798-702501352AE5}"/>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Task Performed</a:t>
            </a:r>
          </a:p>
        </p:txBody>
      </p:sp>
      <p:sp>
        <p:nvSpPr>
          <p:cNvPr id="11266" name="Content Placeholder 2">
            <a:extLst>
              <a:ext uri="{FF2B5EF4-FFF2-40B4-BE49-F238E27FC236}">
                <a16:creationId xmlns:a16="http://schemas.microsoft.com/office/drawing/2014/main" id="{C26339BF-B79C-B23D-6541-A4D47CE86DED}"/>
              </a:ext>
            </a:extLst>
          </p:cNvPr>
          <p:cNvSpPr>
            <a:spLocks noGrp="1"/>
          </p:cNvSpPr>
          <p:nvPr>
            <p:ph idx="1"/>
          </p:nvPr>
        </p:nvSpPr>
        <p:spPr>
          <a:xfrm>
            <a:off x="838200" y="1825625"/>
            <a:ext cx="10515600" cy="4351338"/>
          </a:xfrm>
        </p:spPr>
        <p:txBody>
          <a:bodyPr>
            <a:normAutofit lnSpcReduction="10000"/>
          </a:bodyPr>
          <a:lstStyle/>
          <a:p>
            <a:pPr>
              <a:buNone/>
            </a:pPr>
            <a:r>
              <a:rPr lang="en-US" sz="2400" dirty="0"/>
              <a:t>	This project is a Healthcare Practice Management System designed to streamline clinical workflows, enhance operational efficiency, and improve patient care. </a:t>
            </a:r>
          </a:p>
          <a:p>
            <a:pPr>
              <a:buNone/>
            </a:pPr>
            <a:r>
              <a:rPr lang="en-US" sz="2400" dirty="0"/>
              <a:t>	Built using ReactJS, Tailwind CSS, TypeScript, the system provides an intuitive and responsive user interface for both administrative and clinical staff.</a:t>
            </a:r>
          </a:p>
          <a:p>
            <a:pPr>
              <a:buNone/>
            </a:pPr>
            <a:r>
              <a:rPr lang="en-IN" sz="2400" dirty="0"/>
              <a:t>Key modules include: </a:t>
            </a:r>
          </a:p>
          <a:p>
            <a:pPr marL="687388" lvl="1" indent="-285750">
              <a:buClr>
                <a:schemeClr val="tx1"/>
              </a:buClr>
              <a:buSzPct val="70000"/>
              <a:buFont typeface="Wingdings" panose="05000000000000000000" pitchFamily="2" charset="2"/>
              <a:buChar char="Ø"/>
            </a:pPr>
            <a:r>
              <a:rPr lang="en-IN" dirty="0"/>
              <a:t>Setting Screen</a:t>
            </a:r>
          </a:p>
          <a:p>
            <a:pPr marL="687388" lvl="1" indent="-285750">
              <a:buClr>
                <a:schemeClr val="tx1"/>
              </a:buClr>
              <a:buSzPct val="70000"/>
              <a:buFont typeface="Wingdings" panose="05000000000000000000" pitchFamily="2" charset="2"/>
              <a:buChar char="Ø"/>
            </a:pPr>
            <a:r>
              <a:rPr lang="en-IN" dirty="0"/>
              <a:t>User Management Screen</a:t>
            </a:r>
          </a:p>
          <a:p>
            <a:pPr marL="687388" lvl="1" indent="-285750">
              <a:buClr>
                <a:schemeClr val="tx1"/>
              </a:buClr>
              <a:buSzPct val="70000"/>
              <a:buFont typeface="Wingdings" panose="05000000000000000000" pitchFamily="2" charset="2"/>
              <a:buChar char="Ø"/>
            </a:pPr>
            <a:r>
              <a:rPr lang="en-IN" dirty="0"/>
              <a:t>Patient Information Screen</a:t>
            </a:r>
          </a:p>
          <a:p>
            <a:pPr marL="687388" lvl="1" indent="-285750">
              <a:buClr>
                <a:schemeClr val="tx1"/>
              </a:buClr>
              <a:buSzPct val="70000"/>
              <a:buFont typeface="Wingdings" panose="05000000000000000000" pitchFamily="2" charset="2"/>
              <a:buChar char="Ø"/>
            </a:pPr>
            <a:r>
              <a:rPr lang="en-IN" dirty="0"/>
              <a:t>Human Anatomy Screen</a:t>
            </a:r>
          </a:p>
          <a:p>
            <a:pPr marL="687388" lvl="1" indent="-285750">
              <a:buClr>
                <a:schemeClr val="tx1"/>
              </a:buClr>
              <a:buSzPct val="70000"/>
              <a:buFont typeface="Wingdings" panose="05000000000000000000" pitchFamily="2" charset="2"/>
              <a:buChar char="Ø"/>
            </a:pPr>
            <a:r>
              <a:rPr lang="en-US" dirty="0"/>
              <a:t>Patient Details Screen</a:t>
            </a:r>
          </a:p>
        </p:txBody>
      </p:sp>
      <p:sp>
        <p:nvSpPr>
          <p:cNvPr id="11271" name="Footer Placeholder 3">
            <a:extLst>
              <a:ext uri="{FF2B5EF4-FFF2-40B4-BE49-F238E27FC236}">
                <a16:creationId xmlns:a16="http://schemas.microsoft.com/office/drawing/2014/main" id="{BA633022-BE85-B0A1-A23B-D85FA0607D4B}"/>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2657E64B-5F95-567F-550E-2EEB1ED2B38B}"/>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9</a:t>
            </a:fld>
            <a:endParaRPr lang="en-US"/>
          </a:p>
        </p:txBody>
      </p:sp>
    </p:spTree>
    <p:extLst>
      <p:ext uri="{BB962C8B-B14F-4D97-AF65-F5344CB8AC3E}">
        <p14:creationId xmlns:p14="http://schemas.microsoft.com/office/powerpoint/2010/main" val="40751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940</TotalTime>
  <Words>1338</Words>
  <Application>Microsoft Office PowerPoint</Application>
  <PresentationFormat>Widescreen</PresentationFormat>
  <Paragraphs>122</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Calibri</vt:lpstr>
      <vt:lpstr>Lucida Sans Unicode</vt:lpstr>
      <vt:lpstr>Segoe UI</vt:lpstr>
      <vt:lpstr>Times New Roman</vt:lpstr>
      <vt:lpstr>Wingdings</vt:lpstr>
      <vt:lpstr>Office Theme</vt:lpstr>
      <vt:lpstr>PowerPoint Presentation</vt:lpstr>
      <vt:lpstr>Table of Contents</vt:lpstr>
      <vt:lpstr>Abstract</vt:lpstr>
      <vt:lpstr>About the Company</vt:lpstr>
      <vt:lpstr>PowerPoint Presentation</vt:lpstr>
      <vt:lpstr>Internship Domain</vt:lpstr>
      <vt:lpstr>Frontend Technologies</vt:lpstr>
      <vt:lpstr>Backend Technologies</vt:lpstr>
      <vt:lpstr>Task Performed</vt:lpstr>
      <vt:lpstr>Setting Screen</vt:lpstr>
      <vt:lpstr>User Management Screen</vt:lpstr>
      <vt:lpstr>User Management Screen</vt:lpstr>
      <vt:lpstr>Patient Information Screen</vt:lpstr>
      <vt:lpstr>Human Anatomy Screen</vt:lpstr>
      <vt:lpstr>Patient Details Screen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Hegde, Nishant (Contractor)</cp:lastModifiedBy>
  <cp:revision>141</cp:revision>
  <dcterms:created xsi:type="dcterms:W3CDTF">2006-08-16T00:00:00Z</dcterms:created>
  <dcterms:modified xsi:type="dcterms:W3CDTF">2025-05-08T05:24:50Z</dcterms:modified>
</cp:coreProperties>
</file>