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8" r:id="rId4"/>
    <p:sldId id="261" r:id="rId5"/>
    <p:sldId id="279" r:id="rId6"/>
    <p:sldId id="281" r:id="rId7"/>
    <p:sldId id="282" r:id="rId8"/>
    <p:sldId id="283" r:id="rId9"/>
    <p:sldId id="284" r:id="rId10"/>
    <p:sldId id="285" r:id="rId11"/>
    <p:sldId id="257" r:id="rId12"/>
    <p:sldId id="260" r:id="rId13"/>
    <p:sldId id="287" r:id="rId14"/>
    <p:sldId id="274" r:id="rId15"/>
    <p:sldId id="277" r:id="rId16"/>
    <p:sldId id="278" r:id="rId17"/>
    <p:sldId id="28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2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0092-C424-4579-8883-CB0F8B14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3443B-6878-4F89-BD11-DFDDE606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O processo avaliativo compreenderá:</a:t>
            </a:r>
          </a:p>
          <a:p>
            <a:pPr marL="0" indent="0">
              <a:buNone/>
            </a:pPr>
            <a:r>
              <a:rPr lang="pt-BR" sz="1600" dirty="0"/>
              <a:t>- Avaliação Regimental (A1) no valor de 0,0 a 5,0.</a:t>
            </a:r>
          </a:p>
          <a:p>
            <a:pPr marL="0" indent="0">
              <a:buNone/>
            </a:pPr>
            <a:r>
              <a:rPr lang="pt-BR" sz="1600" dirty="0"/>
              <a:t>- Avaliações parciais e processuais (A2) no valor de 0,0 a 5,0.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Nota Final (NF) resulta da soma destas duas notas (A1 e A2).</a:t>
            </a:r>
          </a:p>
          <a:p>
            <a:pPr marL="0" indent="0">
              <a:buNone/>
            </a:pPr>
            <a:r>
              <a:rPr lang="pt-BR" sz="1600" dirty="0"/>
              <a:t>É considerado aprovado na disciplina o aluno que obtiver Nota Final (NF) igual ou superior a 6,0 (seis) e que tenha, no</a:t>
            </a:r>
          </a:p>
          <a:p>
            <a:pPr marL="0" indent="0">
              <a:buNone/>
            </a:pPr>
            <a:r>
              <a:rPr lang="pt-BR" sz="1600" dirty="0"/>
              <a:t>mínimo, 75% (setenta e cinco por cento) de frequência às atividades acadêmicas.</a:t>
            </a:r>
          </a:p>
          <a:p>
            <a:pPr marL="0" indent="0">
              <a:buNone/>
            </a:pPr>
            <a:r>
              <a:rPr lang="pt-BR" sz="1600" dirty="0"/>
              <a:t>Mais informações sobre o processo avaliativo podem ser obtidas no Manual do aluno.</a:t>
            </a:r>
          </a:p>
        </p:txBody>
      </p:sp>
    </p:spTree>
    <p:extLst>
      <p:ext uri="{BB962C8B-B14F-4D97-AF65-F5344CB8AC3E}">
        <p14:creationId xmlns:p14="http://schemas.microsoft.com/office/powerpoint/2010/main" val="266380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A1 – 5,0 Pontos</a:t>
            </a:r>
          </a:p>
          <a:p>
            <a:pPr lvl="1">
              <a:lnSpc>
                <a:spcPct val="130000"/>
              </a:lnSpc>
            </a:pPr>
            <a:r>
              <a:rPr lang="pt-BR" dirty="0"/>
              <a:t>Avaliação (A1) no valor de 0,0 a 5,0 prova de múltipla escolha e/ou discursiva. (28/11 a 04/12)</a:t>
            </a:r>
          </a:p>
          <a:p>
            <a:r>
              <a:rPr lang="pt-BR" dirty="0"/>
              <a:t>A2 – 5,0 Pontos</a:t>
            </a:r>
          </a:p>
          <a:p>
            <a:pPr lvl="1"/>
            <a:r>
              <a:rPr lang="pt-BR" dirty="0"/>
              <a:t>Prova A2 - 4,0 Pontos: Prova Múltipla escolha e/ou discursiva. (30/09 a 04/10). </a:t>
            </a:r>
          </a:p>
          <a:p>
            <a:pPr lvl="1"/>
            <a:r>
              <a:rPr lang="pt-BR" dirty="0"/>
              <a:t>1,0 Pontos: Lista de exercício. A serem entregues no BlackBoard (29/09). 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AF - 5,0 Pontos</a:t>
            </a:r>
          </a:p>
          <a:p>
            <a:pPr lvl="1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Prova de recuperação para discentes que não atingiram 6,0 pontos de média. (12/12 a 18/12) </a:t>
            </a:r>
          </a:p>
        </p:txBody>
      </p:sp>
    </p:spTree>
    <p:extLst>
      <p:ext uri="{BB962C8B-B14F-4D97-AF65-F5344CB8AC3E}">
        <p14:creationId xmlns:p14="http://schemas.microsoft.com/office/powerpoint/2010/main" val="11699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1018"/>
            <a:ext cx="9905998" cy="1478570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E272AD-DD9C-46FA-9568-516715962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24682"/>
              </p:ext>
            </p:extLst>
          </p:nvPr>
        </p:nvGraphicFramePr>
        <p:xfrm>
          <a:off x="1141411" y="1614488"/>
          <a:ext cx="99060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9289">
                  <a:extLst>
                    <a:ext uri="{9D8B030D-6E8A-4147-A177-3AD203B41FA5}">
                      <a16:colId xmlns:a16="http://schemas.microsoft.com/office/drawing/2014/main" val="2814362862"/>
                    </a:ext>
                  </a:extLst>
                </a:gridCol>
                <a:gridCol w="5446711">
                  <a:extLst>
                    <a:ext uri="{9D8B030D-6E8A-4147-A177-3AD203B41FA5}">
                      <a16:colId xmlns:a16="http://schemas.microsoft.com/office/drawing/2014/main" val="314235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Básica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Complementar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2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CORMEN, T. H. et al. Algoritmos: teoria e prática. 3. ed. Rio de Janeiro: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Campus, 2012.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SZWARCFITER, J. L.; MARKENZON, L. Estruturas de dados e seus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algoritmos. 3. ed. Rio de Janeiro: LTC, 2015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TENENBAUM, A. M; LANGSAM, Y.; AUGENSTEIN, M. J. Estruturas de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dados usando C. São Paulo: Makron Books, 1995.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ASCENCIO, A. F. G.; ARAÚJO, G. S. de. Estruturas de dados: algoritmos,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análise da complexidade e implementações em Java e C/C . São Paulo: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Pearson Prentice Hall, 2010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EDELWEISS, N.; GALANTE, R. Estruturas de dados. Porto Alegre: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Bookman, 2009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GOODRICH, M. T.; TAMASSIA, R. Estruturas de dados e algoritmos em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 5. ed. Porto Alegre: Bookman, 2013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PEREIRA, S. L. Estruturas de dados em C: uma abordagem didática. São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Paulo: Érica, 2016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ROCHA, A. A. da. Estruturas de dados e algoritmos em C. 3. ed. Lisboa: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FCA, 2014.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0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0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4A671-20B9-4B24-AD3A-DBADA8F3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2852"/>
            <a:ext cx="9905998" cy="1478570"/>
          </a:xfrm>
        </p:spPr>
        <p:txBody>
          <a:bodyPr/>
          <a:lstStyle/>
          <a:p>
            <a:r>
              <a:rPr lang="pt-BR" dirty="0"/>
              <a:t>FIM - PLANO DE ENSINO - 2024 / 2º SEMESTRE</a:t>
            </a:r>
          </a:p>
        </p:txBody>
      </p:sp>
    </p:spTree>
    <p:extLst>
      <p:ext uri="{BB962C8B-B14F-4D97-AF65-F5344CB8AC3E}">
        <p14:creationId xmlns:p14="http://schemas.microsoft.com/office/powerpoint/2010/main" val="78193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7A21-ACD0-4619-869E-13AE1A95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F1DD9-9D3E-431F-9209-5B2B2E88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 C++ </a:t>
            </a:r>
          </a:p>
          <a:p>
            <a:pPr lvl="1"/>
            <a:r>
              <a:rPr lang="pt-BR" dirty="0">
                <a:hlinkClick r:id="rId2"/>
              </a:rPr>
              <a:t>https://sourceforge.net/projects/orwelldevcpp/</a:t>
            </a:r>
            <a:endParaRPr lang="pt-BR" dirty="0"/>
          </a:p>
          <a:p>
            <a:r>
              <a:rPr lang="pt-BR" dirty="0"/>
              <a:t>Python</a:t>
            </a:r>
          </a:p>
          <a:p>
            <a:pPr lvl="1"/>
            <a:r>
              <a:rPr lang="pt-BR" dirty="0">
                <a:hlinkClick r:id="rId3"/>
              </a:rPr>
              <a:t>https://www.python.org/downloads/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2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716A-9291-4768-AD81-551CDFE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Aplicabilidades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E8A5-C75E-4431-ACCC-884BB89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escolha de uma determinada </a:t>
            </a:r>
            <a:r>
              <a:rPr lang="pt-BR" sz="2600" u="sng" dirty="0"/>
              <a:t>estrutura de dados</a:t>
            </a:r>
            <a:r>
              <a:rPr lang="pt-BR" sz="2600" dirty="0"/>
              <a:t> </a:t>
            </a:r>
            <a:r>
              <a:rPr lang="pt-BR" dirty="0"/>
              <a:t>influencia bastante na </a:t>
            </a:r>
            <a:r>
              <a:rPr lang="pt-BR" sz="2600" u="sng" dirty="0"/>
              <a:t>eficiência de um software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u="sng" dirty="0"/>
              <a:t>organização dos dados e a linguagem escolhida </a:t>
            </a:r>
            <a:r>
              <a:rPr lang="pt-BR" dirty="0"/>
              <a:t>durante o desenvolvimento do software afeta e tem um </a:t>
            </a:r>
            <a:r>
              <a:rPr lang="pt-BR" u="sng" dirty="0"/>
              <a:t>efeito crucial na velocidade do software</a:t>
            </a:r>
            <a:r>
              <a:rPr lang="pt-BR" dirty="0"/>
              <a:t>.</a:t>
            </a:r>
          </a:p>
          <a:p>
            <a:r>
              <a:rPr lang="pt-BR" b="1" dirty="0"/>
              <a:t>Estrutura de dados</a:t>
            </a:r>
            <a:r>
              <a:rPr lang="pt-BR" dirty="0"/>
              <a:t> é o ramo da computação que estuda os diversos mecanismos de organização de dados para atender aos diferentes requisitos de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13722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716A-9291-4768-AD81-551CDFE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Aplicabilidades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E8A5-C75E-4431-ACCC-884BB89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estruturas de dados definem a organização, métodos de acesso e opções de processamento para a informação manipulada pelo programa. Portanto a escolha da estrutura é crucial para a manipulação da informação e o desempenho da sua utilização.</a:t>
            </a:r>
          </a:p>
          <a:p>
            <a:r>
              <a:rPr lang="pt-BR" dirty="0"/>
              <a:t> projetista da estrutura que determina qual estrutura melhor satisfaz a solução do problema.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41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716A-9291-4768-AD81-551CDFE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Aplicabilidades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E8A5-C75E-4431-ACCC-884BB89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estrutura possui um conjunto de procedimentos e regras. Que são as características da estrutura. Elas definem a organização, métodos de acesso e opções de processamento para a informação manipulada.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13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alguns conceitos de Estruturas de Dados e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programa em C.</a:t>
            </a:r>
          </a:p>
          <a:p>
            <a:r>
              <a:rPr lang="pt-BR" dirty="0"/>
              <a:t>Variáveis</a:t>
            </a:r>
          </a:p>
          <a:p>
            <a:r>
              <a:rPr lang="pt-BR" dirty="0"/>
              <a:t>Métodos</a:t>
            </a:r>
          </a:p>
          <a:p>
            <a:r>
              <a:rPr lang="pt-BR"/>
              <a:t>Comandos em C.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73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Professor</a:t>
            </a:r>
          </a:p>
          <a:p>
            <a:r>
              <a:rPr lang="pt-BR" dirty="0"/>
              <a:t>Ementa da disciplina</a:t>
            </a:r>
          </a:p>
          <a:p>
            <a:r>
              <a:rPr lang="pt-BR" dirty="0"/>
              <a:t>Métodos de avaliação</a:t>
            </a:r>
          </a:p>
          <a:p>
            <a:r>
              <a:rPr lang="pt-BR" dirty="0"/>
              <a:t>Ferramentas utilizadas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3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08CB-6E42-486E-BC37-41B3D63F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pt-BR" dirty="0"/>
              <a:t>PLANO DE ENSINO - 2024 / 2º SEMESTRE</a:t>
            </a:r>
          </a:p>
        </p:txBody>
      </p:sp>
    </p:spTree>
    <p:extLst>
      <p:ext uri="{BB962C8B-B14F-4D97-AF65-F5344CB8AC3E}">
        <p14:creationId xmlns:p14="http://schemas.microsoft.com/office/powerpoint/2010/main" val="23364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B4AFFF4-931A-4907-8300-EB158420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2" y="2592387"/>
            <a:ext cx="9905999" cy="1179513"/>
          </a:xfrm>
          <a:ln w="38100"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Estudo das estruturas de dados não lineares utilizadas no desenvolvimento de software, bem como dos problemas que envolvem a sua manipulação.</a:t>
            </a:r>
          </a:p>
        </p:txBody>
      </p:sp>
    </p:spTree>
    <p:extLst>
      <p:ext uri="{BB962C8B-B14F-4D97-AF65-F5344CB8AC3E}">
        <p14:creationId xmlns:p14="http://schemas.microsoft.com/office/powerpoint/2010/main" val="72813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C21B6-94E5-4D36-89D2-6123B6D4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250218"/>
            <a:ext cx="9905998" cy="1478570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FFDE3B3F-C7D4-4E9D-9111-B77ACBA4A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17073"/>
              </p:ext>
            </p:extLst>
          </p:nvPr>
        </p:nvGraphicFramePr>
        <p:xfrm>
          <a:off x="1243013" y="1500188"/>
          <a:ext cx="9906000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189">
                  <a:extLst>
                    <a:ext uri="{9D8B030D-6E8A-4147-A177-3AD203B41FA5}">
                      <a16:colId xmlns:a16="http://schemas.microsoft.com/office/drawing/2014/main" val="1012738039"/>
                    </a:ext>
                  </a:extLst>
                </a:gridCol>
                <a:gridCol w="8532811">
                  <a:extLst>
                    <a:ext uri="{9D8B030D-6E8A-4147-A177-3AD203B41FA5}">
                      <a16:colId xmlns:a16="http://schemas.microsoft.com/office/drawing/2014/main" val="2756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Cognitivos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Entender a importância das Estruturas de Dados (ED) no desenvolvimento de sistemas e a correlação entre desempenho e ED;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Compreender os principais algoritmos aplicados em estruturas de dados não lineares;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Estudar as estruturas de dados não lineares;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Conhecer os principais problemas tratados com estruturas de dados não lineares;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Conhecer recursos da linguagem C para tratamento de árvores.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Habilidades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Construir programas para manipulação de estruturas de dados não lineares, por meio da utilização da linguagem de programação C;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Contribuir na análise e desenvolvimento de algoritmos;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Aplicar técnicas recursivas em árvores;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Utilizar estruturas de dados não lineares para resolução de problemas.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5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Atitudes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Aprimorar o senso crítico;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Ter bom relacionamento interpessoal a fim de atuar em equipes multidisciplinares, interagindo com diferentes especialistas e profissionais;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Ter postura participativa, colaborativa 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pró-ativa</a:t>
                      </a: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Ser capaz de tomar decisões, a partir de ponto de vista crítico e com embasamento que sustente suas argumentações.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99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7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31EA-2700-46DE-9838-585C991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D8A1E1E-4FBB-4482-8B48-B24401303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475970"/>
              </p:ext>
            </p:extLst>
          </p:nvPr>
        </p:nvGraphicFramePr>
        <p:xfrm>
          <a:off x="1141411" y="1830390"/>
          <a:ext cx="990600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36272160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8344602"/>
                    </a:ext>
                  </a:extLst>
                </a:gridCol>
                <a:gridCol w="8443913">
                  <a:extLst>
                    <a:ext uri="{9D8B030D-6E8A-4147-A177-3AD203B41FA5}">
                      <a16:colId xmlns:a16="http://schemas.microsoft.com/office/drawing/2014/main" val="2083614585"/>
                    </a:ext>
                  </a:extLst>
                </a:gridCol>
              </a:tblGrid>
              <a:tr h="219101">
                <a:tc>
                  <a:txBody>
                    <a:bodyPr/>
                    <a:lstStyle/>
                    <a:p>
                      <a:r>
                        <a:rPr lang="pt-BR" dirty="0"/>
                        <a:t>UNID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C/H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Conteúdo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096712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da Disciplina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Apresentação e discussão do Plano de Ensino, focando objetivos, conteúdo, estratégias, avaliação e bibliografia.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84649"/>
                  </a:ext>
                </a:extLst>
              </a:tr>
              <a:tr h="71207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Introdução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Definições;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Conceitos;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Importância das Estruturas de Dados no desempenho dos softwares.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14478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Estruturas de Dados Não Lineares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Problemas tratados pelas estruturas de dados não lineares;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Problemas de otimização e de roteamento em redes.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43821"/>
                  </a:ext>
                </a:extLst>
              </a:tr>
              <a:tr h="3834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Gerenciamento Dinâmico de Memória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Estudo de alocação dinâmica de memória em linguagem C.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006439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</a:t>
                      </a:r>
                    </a:p>
                    <a:p>
                      <a:pPr algn="ctr"/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Recursividade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Problemas recursivos;- Definição matemática;- Recursão em linguagem de programação.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0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4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31EA-2700-46DE-9838-585C991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D8A1E1E-4FBB-4482-8B48-B24401303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712350"/>
              </p:ext>
            </p:extLst>
          </p:nvPr>
        </p:nvGraphicFramePr>
        <p:xfrm>
          <a:off x="1141411" y="1830390"/>
          <a:ext cx="9906000" cy="5009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36272160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8344602"/>
                    </a:ext>
                  </a:extLst>
                </a:gridCol>
                <a:gridCol w="8443913">
                  <a:extLst>
                    <a:ext uri="{9D8B030D-6E8A-4147-A177-3AD203B41FA5}">
                      <a16:colId xmlns:a16="http://schemas.microsoft.com/office/drawing/2014/main" val="2083614585"/>
                    </a:ext>
                  </a:extLst>
                </a:gridCol>
              </a:tblGrid>
              <a:tr h="219101">
                <a:tc>
                  <a:txBody>
                    <a:bodyPr/>
                    <a:lstStyle/>
                    <a:p>
                      <a:r>
                        <a:rPr lang="pt-BR" dirty="0"/>
                        <a:t>UNID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C/H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Conteúdo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096712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Introdução à Estrutura de Dado Árvore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Definições e terminologias;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Aplicações;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Representação computacional.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84649"/>
                  </a:ext>
                </a:extLst>
              </a:tr>
              <a:tr h="71207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Percursos em Árvores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Percurso em amplitude e profundidade.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14478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Árvores Binárias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Definições;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Percursos em árvores binárias e representação computacional.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43821"/>
                  </a:ext>
                </a:extLst>
              </a:tr>
              <a:tr h="3834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Árvores Balanceadas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Balanceamento dinâmico de árvore.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006439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</a:t>
                      </a:r>
                    </a:p>
                    <a:p>
                      <a:pPr algn="ctr"/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Hashing</a:t>
                      </a:r>
                      <a:endParaRPr lang="pt-BR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Função de espelhamento;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Colisões;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Hashing</a:t>
                      </a: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modular; -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Hashing</a:t>
                      </a: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uniforme.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0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75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31EA-2700-46DE-9838-585C991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D8A1E1E-4FBB-4482-8B48-B24401303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054683"/>
              </p:ext>
            </p:extLst>
          </p:nvPr>
        </p:nvGraphicFramePr>
        <p:xfrm>
          <a:off x="1141411" y="1830391"/>
          <a:ext cx="9906000" cy="1445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36272160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8344602"/>
                    </a:ext>
                  </a:extLst>
                </a:gridCol>
                <a:gridCol w="8443913">
                  <a:extLst>
                    <a:ext uri="{9D8B030D-6E8A-4147-A177-3AD203B41FA5}">
                      <a16:colId xmlns:a16="http://schemas.microsoft.com/office/drawing/2014/main" val="2083614585"/>
                    </a:ext>
                  </a:extLst>
                </a:gridCol>
              </a:tblGrid>
              <a:tr h="303095">
                <a:tc>
                  <a:txBody>
                    <a:bodyPr/>
                    <a:lstStyle/>
                    <a:p>
                      <a:r>
                        <a:rPr lang="pt-BR" dirty="0"/>
                        <a:t>UNID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C/H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Conteúdo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096712"/>
                  </a:ext>
                </a:extLst>
              </a:tr>
              <a:tr h="10796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Avaliação Presencial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Prova presencial (regimental e parciais), exercícios e trabalhos.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8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AE0DE-6667-42C2-8C5D-47974DD3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07213-D52A-4221-B3D0-F8CE2626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387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Valoriza-se a relação dialógica entre a teoria e a prática, a aprendizagem significativa, cooperativa e colaborativa, bem como a interdisciplinaridade, a investigação e uso de ambientes virtuais de aprendizagem.</a:t>
            </a:r>
          </a:p>
          <a:p>
            <a:pPr marL="0" indent="0">
              <a:buNone/>
            </a:pPr>
            <a:r>
              <a:rPr lang="pt-BR" sz="1800" dirty="0"/>
              <a:t>Há ações de diagnóstico da aprendizagem e, se for necessário, de retomada de conhecimentos em diferentes momentos do processo: apresentação da disciplina, aulas teórico-práticas e </a:t>
            </a:r>
            <a:r>
              <a:rPr lang="pt-BR" sz="1800" dirty="0" err="1"/>
              <a:t>pré</a:t>
            </a:r>
            <a:r>
              <a:rPr lang="pt-BR" sz="1800" dirty="0"/>
              <a:t>/pós-avaliações.</a:t>
            </a:r>
          </a:p>
          <a:p>
            <a:pPr marL="0" indent="0">
              <a:buNone/>
            </a:pPr>
            <a:r>
              <a:rPr lang="pt-BR" sz="1800" dirty="0"/>
              <a:t>A participação crítica e ativa do estudante é estimulada por meio de metodologias ativas, para tanto, algumas das</a:t>
            </a:r>
          </a:p>
          <a:p>
            <a:pPr marL="0" indent="0">
              <a:buNone/>
            </a:pPr>
            <a:r>
              <a:rPr lang="pt-BR" sz="1800" dirty="0"/>
              <a:t>estratégias empregadas ao longo da disciplina são:</a:t>
            </a:r>
          </a:p>
          <a:p>
            <a:pPr marL="0" indent="0">
              <a:buNone/>
            </a:pPr>
            <a:r>
              <a:rPr lang="pt-BR" sz="1800" dirty="0"/>
              <a:t>- Ensino com pesquisa;</a:t>
            </a:r>
          </a:p>
          <a:p>
            <a:pPr marL="0" indent="0">
              <a:buNone/>
            </a:pPr>
            <a:r>
              <a:rPr lang="pt-BR" sz="1800" dirty="0"/>
              <a:t>- Solução de problemas.</a:t>
            </a:r>
          </a:p>
        </p:txBody>
      </p:sp>
    </p:spTree>
    <p:extLst>
      <p:ext uri="{BB962C8B-B14F-4D97-AF65-F5344CB8AC3E}">
        <p14:creationId xmlns:p14="http://schemas.microsoft.com/office/powerpoint/2010/main" val="170532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269</TotalTime>
  <Words>1224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estrutura de dados 2 – 60 horas</vt:lpstr>
      <vt:lpstr>Aula 1</vt:lpstr>
      <vt:lpstr>PLANO DE ENSINO - 2024 / 2º SEMESTRE</vt:lpstr>
      <vt:lpstr>Ementa</vt:lpstr>
      <vt:lpstr>Objetivos</vt:lpstr>
      <vt:lpstr>Conteúdo</vt:lpstr>
      <vt:lpstr>Conteúdo</vt:lpstr>
      <vt:lpstr>Conteúdo</vt:lpstr>
      <vt:lpstr>ESTRATÉGIA DE ENSINO</vt:lpstr>
      <vt:lpstr>Avaliação</vt:lpstr>
      <vt:lpstr>Métodos de Avaliação</vt:lpstr>
      <vt:lpstr>Bibliografia</vt:lpstr>
      <vt:lpstr>FIM - PLANO DE ENSINO - 2024 / 2º SEMESTRE</vt:lpstr>
      <vt:lpstr>Ferramentas Utilizadas</vt:lpstr>
      <vt:lpstr>Estrutura de dados e Aplicabilidades</vt:lpstr>
      <vt:lpstr>Estrutura de dados e Aplicabilidades</vt:lpstr>
      <vt:lpstr>Estrutura de dados e Aplicabilidades</vt:lpstr>
      <vt:lpstr>Revisão de alguns conceitos de Estruturas de Dados e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47</cp:revision>
  <dcterms:created xsi:type="dcterms:W3CDTF">2019-08-12T18:58:48Z</dcterms:created>
  <dcterms:modified xsi:type="dcterms:W3CDTF">2024-08-04T16:01:38Z</dcterms:modified>
</cp:coreProperties>
</file>