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368" r:id="rId3"/>
    <p:sldId id="374" r:id="rId4"/>
    <p:sldId id="375" r:id="rId5"/>
    <p:sldId id="377" r:id="rId6"/>
    <p:sldId id="378" r:id="rId7"/>
    <p:sldId id="376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93" r:id="rId19"/>
    <p:sldId id="390" r:id="rId20"/>
    <p:sldId id="392" r:id="rId21"/>
    <p:sldId id="391" r:id="rId22"/>
    <p:sldId id="389" r:id="rId23"/>
    <p:sldId id="394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C9F47-9705-494E-8357-AF9E41C68D7E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36D7D-47CF-4597-A57F-A47FAB820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72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3A6F9AE-F909-48B5-821F-F379D11DC023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7C20-E674-491F-8633-1FDBFD8228ED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D69-7615-471F-8DD6-1B6E5C94E332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F950-522A-4DA3-A338-444BB2A825D6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385A-8743-431A-8F20-0DB1650896F4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498D-F735-41A2-92AC-10144E6D75F7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83E5-8849-49AB-A215-BDE745335AA5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CC89-EFB5-4917-9399-5E6B9F784321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75EE-2FFC-4B17-8E7C-6D5C331DC20E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9A42-575D-4529-A896-FA7D1B1A409E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63C8-B57E-4AFD-8346-4EFADB94BC73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1777-727C-4547-A0A2-2660333BA0ED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DF4D9-EE5F-45D8-A61B-F6D8496FE049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7711-C2B5-4EC0-BE40-EFAF734F359A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0450-1A19-4F37-A1A9-964F6705EED7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3407-9F3B-4A97-BE20-3A51A6A5F9D9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C7B-D65A-4700-9B31-5E52EF8DE31C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8478-5620-4CD3-AB82-47C7248EBAB5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de dados II </a:t>
            </a:r>
            <a:r>
              <a:rPr lang="pt-BR" sz="1800" dirty="0"/>
              <a:t>– 60 horas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Juliano Ratusznei.</a:t>
            </a:r>
          </a:p>
          <a:p>
            <a:r>
              <a:rPr lang="pt-BR" dirty="0" err="1"/>
              <a:t>Email</a:t>
            </a:r>
            <a:r>
              <a:rPr lang="pt-BR" dirty="0"/>
              <a:t>: juliano.ratusznei@unicid.edu.br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57" y="3719604"/>
            <a:ext cx="3819843" cy="8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37357E-D440-4649-BEE5-23645DCB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Árvores AVL</a:t>
            </a:r>
          </a:p>
        </p:txBody>
      </p:sp>
      <p:sp useBgFill="1">
        <p:nvSpPr>
          <p:cNvPr id="55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5EA89D-C91B-4F0F-A43C-7D9537682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06" y="3002274"/>
            <a:ext cx="3391784" cy="224441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147BA-A714-4E66-A8BC-32CCF51BA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Qual a Problemática nesse caso para busca?</a:t>
            </a:r>
          </a:p>
          <a:p>
            <a:r>
              <a:rPr lang="pt-BR" dirty="0">
                <a:solidFill>
                  <a:srgbClr val="FFFFFF"/>
                </a:solidFill>
              </a:rPr>
              <a:t>A árvore de busca pode-se tornar mais ou menos eficiente ao realizar uma busca.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Como contornar isso?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0D42CA-4512-43B7-A30B-2C5182B0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1C4C74-5AF6-4CDE-A6D8-C1A173ED8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99" y="910432"/>
            <a:ext cx="2862000" cy="49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00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37357E-D440-4649-BEE5-23645DCB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Árvores AVL</a:t>
            </a:r>
          </a:p>
        </p:txBody>
      </p:sp>
      <p:sp useBgFill="1">
        <p:nvSpPr>
          <p:cNvPr id="55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5EA89D-C91B-4F0F-A43C-7D9537682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06" y="3002274"/>
            <a:ext cx="3391784" cy="224441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147BA-A714-4E66-A8BC-32CCF51BA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rgbClr val="FFFFFF"/>
                </a:solidFill>
              </a:rPr>
              <a:t>Devemos nesse caso balancear a carga entre os galhos da árvore</a:t>
            </a:r>
          </a:p>
          <a:p>
            <a:pPr lvl="1"/>
            <a:r>
              <a:rPr lang="pt-BR" dirty="0">
                <a:solidFill>
                  <a:srgbClr val="FFFFFF"/>
                </a:solidFill>
              </a:rPr>
              <a:t>Devemos entender que não existe balanceamento perfeito. Basicamente o balanceamento perfeito é algo com custo elevado para computação.</a:t>
            </a:r>
          </a:p>
          <a:p>
            <a:pPr lvl="1"/>
            <a:r>
              <a:rPr lang="pt-BR" dirty="0">
                <a:solidFill>
                  <a:srgbClr val="FFFFFF"/>
                </a:solidFill>
              </a:rPr>
              <a:t>Deve-se nesse caso criar um balanceamento razoavelmente bom.</a:t>
            </a:r>
          </a:p>
          <a:p>
            <a:pPr lvl="1"/>
            <a:r>
              <a:rPr lang="pt-BR" dirty="0">
                <a:solidFill>
                  <a:srgbClr val="FFFFFF"/>
                </a:solidFill>
              </a:rPr>
              <a:t>Em tempo hábil e que realize a tarefa esperada.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0D42CA-4512-43B7-A30B-2C5182B0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1C4C74-5AF6-4CDE-A6D8-C1A173ED8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99" y="910432"/>
            <a:ext cx="2862000" cy="49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94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7357E-D440-4649-BEE5-23645DCB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pt-BR" dirty="0"/>
              <a:t>Árvores </a:t>
            </a:r>
            <a:r>
              <a:rPr lang="pt-BR" dirty="0">
                <a:solidFill>
                  <a:srgbClr val="92D050"/>
                </a:solidFill>
              </a:rPr>
              <a:t>AVL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147BA-A714-4E66-A8BC-32CCF51BA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49"/>
            <a:ext cx="7034485" cy="5420405"/>
          </a:xfrm>
        </p:spPr>
        <p:txBody>
          <a:bodyPr>
            <a:normAutofit/>
          </a:bodyPr>
          <a:lstStyle/>
          <a:p>
            <a:r>
              <a:rPr lang="pt-BR" dirty="0"/>
              <a:t>Para o balanceamento bom temos o algoritmo</a:t>
            </a:r>
          </a:p>
          <a:p>
            <a:r>
              <a:rPr lang="pt-BR" dirty="0"/>
              <a:t>De Adelson-</a:t>
            </a:r>
            <a:r>
              <a:rPr lang="pt-BR" dirty="0" err="1"/>
              <a:t>Velskii</a:t>
            </a:r>
            <a:r>
              <a:rPr lang="pt-BR" dirty="0"/>
              <a:t> e Landis</a:t>
            </a:r>
          </a:p>
          <a:p>
            <a:pPr lvl="1"/>
            <a:r>
              <a:rPr lang="pt-BR" dirty="0"/>
              <a:t>Verificar a altura da árvore binária</a:t>
            </a:r>
          </a:p>
          <a:p>
            <a:pPr lvl="1"/>
            <a:r>
              <a:rPr lang="pt-BR" dirty="0"/>
              <a:t>Consecutivamente verificar a altura de suas </a:t>
            </a:r>
            <a:r>
              <a:rPr lang="pt-BR" dirty="0" err="1"/>
              <a:t>sub-árvores</a:t>
            </a:r>
            <a:r>
              <a:rPr lang="pt-BR" dirty="0"/>
              <a:t> da direita e da esquerda</a:t>
            </a:r>
          </a:p>
          <a:p>
            <a:pPr lvl="1"/>
            <a:r>
              <a:rPr lang="pt-BR" dirty="0"/>
              <a:t>De maneira geral a altura dessas </a:t>
            </a:r>
            <a:r>
              <a:rPr lang="pt-BR" dirty="0" err="1"/>
              <a:t>subárvores</a:t>
            </a:r>
            <a:r>
              <a:rPr lang="pt-BR" dirty="0"/>
              <a:t> não deve ultrapassar + ou - 1. </a:t>
            </a:r>
          </a:p>
          <a:p>
            <a:pPr lvl="2"/>
            <a:r>
              <a:rPr lang="pt-BR" dirty="0"/>
              <a:t>|altura </a:t>
            </a:r>
            <a:r>
              <a:rPr lang="pt-BR" dirty="0" err="1"/>
              <a:t>sub-árvore</a:t>
            </a:r>
            <a:r>
              <a:rPr lang="pt-BR" dirty="0"/>
              <a:t> da esquerda – altura </a:t>
            </a:r>
            <a:r>
              <a:rPr lang="pt-BR" dirty="0" err="1"/>
              <a:t>sub-árvore</a:t>
            </a:r>
            <a:r>
              <a:rPr lang="pt-BR" dirty="0"/>
              <a:t> da direita.| ----&gt; utilizando o módulo dessa diferença.</a:t>
            </a:r>
          </a:p>
          <a:p>
            <a:pPr lvl="2"/>
            <a:r>
              <a:rPr lang="pt-BR" dirty="0"/>
              <a:t>O valor encontrado e chamado de Fator de Balanceamento</a:t>
            </a:r>
          </a:p>
          <a:p>
            <a:pPr lvl="1"/>
            <a:r>
              <a:rPr lang="pt-BR" sz="1800" dirty="0"/>
              <a:t>Fator de balanceamento = </a:t>
            </a:r>
            <a:r>
              <a:rPr lang="pt-BR" sz="1800" dirty="0" err="1"/>
              <a:t>alturaNóEsquerda</a:t>
            </a:r>
            <a:r>
              <a:rPr lang="pt-BR" sz="1800" dirty="0"/>
              <a:t> -</a:t>
            </a:r>
            <a:r>
              <a:rPr lang="pt-BR" sz="1800" dirty="0" err="1"/>
              <a:t>alturaNóDireita</a:t>
            </a:r>
            <a:r>
              <a:rPr lang="pt-BR" sz="1800" dirty="0"/>
              <a:t> 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5EA89D-C91B-4F0F-A43C-7D9537682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869" y="4241346"/>
            <a:ext cx="2847874" cy="1884499"/>
          </a:xfrm>
          <a:prstGeom prst="round2DiagRect">
            <a:avLst>
              <a:gd name="adj1" fmla="val 5608"/>
              <a:gd name="adj2" fmla="val 0"/>
            </a:avLst>
          </a:prstGeom>
          <a:solidFill>
            <a:schemeClr val="tx1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0D42CA-4512-43B7-A30B-2C5182B0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1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62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C37357E-D440-4649-BEE5-23645DCB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pt-BR" sz="4000" dirty="0"/>
              <a:t>Árvores AVL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147BA-A714-4E66-A8BC-32CCF51BA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pt-BR" sz="1800" dirty="0"/>
              <a:t>O fator de balanceamento deve ser calculado a cada nó. Respeitando a regra.</a:t>
            </a:r>
          </a:p>
          <a:p>
            <a:pPr lvl="1"/>
            <a:r>
              <a:rPr lang="pt-BR" sz="1800" dirty="0"/>
              <a:t>De maneira geral a altura dessas </a:t>
            </a:r>
            <a:r>
              <a:rPr lang="pt-BR" sz="1800" dirty="0" err="1"/>
              <a:t>subárvores</a:t>
            </a:r>
            <a:r>
              <a:rPr lang="pt-BR" sz="1800" dirty="0"/>
              <a:t> não deve ultrapassar + ou - 1. </a:t>
            </a:r>
          </a:p>
          <a:p>
            <a:pPr lvl="1"/>
            <a:r>
              <a:rPr lang="pt-BR" sz="1800" dirty="0"/>
              <a:t>árvore vazia não possui nó na computação ela é chamada de altura -1. Isto serve para nós filhos vazios.</a:t>
            </a:r>
          </a:p>
          <a:p>
            <a:endParaRPr lang="pt-BR" sz="1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0D42CA-4512-43B7-A30B-2C5182B0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44571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3E599-178F-4EE0-8434-E0E8A4F3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AVL </a:t>
            </a:r>
            <a:r>
              <a:rPr lang="pt-BR" sz="2000" dirty="0"/>
              <a:t>-  verificando balanceamento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6AE81D-B64D-4542-9266-B586726A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46E9C4-9A24-4F46-8B4E-21478C601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533" y="2690769"/>
            <a:ext cx="2601000" cy="217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E17EC12-BC71-417C-BC75-673EBC4ACE71}"/>
              </a:ext>
            </a:extLst>
          </p:cNvPr>
          <p:cNvSpPr txBox="1"/>
          <p:nvPr/>
        </p:nvSpPr>
        <p:spPr>
          <a:xfrm>
            <a:off x="1917957" y="39442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EB33907-C183-494B-B7ED-0BFBE8DDDD34}"/>
              </a:ext>
            </a:extLst>
          </p:cNvPr>
          <p:cNvSpPr txBox="1"/>
          <p:nvPr/>
        </p:nvSpPr>
        <p:spPr>
          <a:xfrm>
            <a:off x="3205713" y="39442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CC2E0EB-1FB8-4C0F-B2D7-7C9382C4359E}"/>
              </a:ext>
            </a:extLst>
          </p:cNvPr>
          <p:cNvSpPr txBox="1"/>
          <p:nvPr/>
        </p:nvSpPr>
        <p:spPr>
          <a:xfrm>
            <a:off x="4212805" y="3244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52A9D06-8315-4C19-AC66-C4F4E769257C}"/>
              </a:ext>
            </a:extLst>
          </p:cNvPr>
          <p:cNvSpPr txBox="1"/>
          <p:nvPr/>
        </p:nvSpPr>
        <p:spPr>
          <a:xfrm>
            <a:off x="2313638" y="32877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7634123-B710-4A8A-97C1-60E4612238BF}"/>
              </a:ext>
            </a:extLst>
          </p:cNvPr>
          <p:cNvSpPr txBox="1"/>
          <p:nvPr/>
        </p:nvSpPr>
        <p:spPr>
          <a:xfrm>
            <a:off x="3050061" y="26513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A91EBC8-96E9-4211-9784-8ECD06002AA6}"/>
              </a:ext>
            </a:extLst>
          </p:cNvPr>
          <p:cNvSpPr txBox="1"/>
          <p:nvPr/>
        </p:nvSpPr>
        <p:spPr>
          <a:xfrm>
            <a:off x="2073609" y="2097088"/>
            <a:ext cx="14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Altura dos nós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826BA5E-E206-4679-A071-A259ECD4717A}"/>
              </a:ext>
            </a:extLst>
          </p:cNvPr>
          <p:cNvSpPr/>
          <p:nvPr/>
        </p:nvSpPr>
        <p:spPr>
          <a:xfrm>
            <a:off x="2229261" y="5290889"/>
            <a:ext cx="3033000" cy="100289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F59FCC6-FF39-4869-A741-EEEFBCE72910}"/>
              </a:ext>
            </a:extLst>
          </p:cNvPr>
          <p:cNvSpPr txBox="1"/>
          <p:nvPr/>
        </p:nvSpPr>
        <p:spPr>
          <a:xfrm>
            <a:off x="5494788" y="1913821"/>
            <a:ext cx="6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AVL ?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7A551C2-B207-49F1-A72D-DAFB8CBDC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856" y="2690769"/>
            <a:ext cx="3033000" cy="217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2B02E89-0901-4C76-92A3-A5711B17ABD5}"/>
              </a:ext>
            </a:extLst>
          </p:cNvPr>
          <p:cNvSpPr txBox="1"/>
          <p:nvPr/>
        </p:nvSpPr>
        <p:spPr>
          <a:xfrm>
            <a:off x="7660091" y="40379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E5D53B2-6029-4E8B-8FE7-50676305A558}"/>
              </a:ext>
            </a:extLst>
          </p:cNvPr>
          <p:cNvSpPr txBox="1"/>
          <p:nvPr/>
        </p:nvSpPr>
        <p:spPr>
          <a:xfrm>
            <a:off x="6304280" y="40142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6984C5-6B36-4DCB-97AE-54AE2DE4A33E}"/>
              </a:ext>
            </a:extLst>
          </p:cNvPr>
          <p:cNvSpPr txBox="1"/>
          <p:nvPr/>
        </p:nvSpPr>
        <p:spPr>
          <a:xfrm>
            <a:off x="9015902" y="39738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2C3340D-2C61-445E-946C-6CF7FDBA9D8E}"/>
              </a:ext>
            </a:extLst>
          </p:cNvPr>
          <p:cNvSpPr txBox="1"/>
          <p:nvPr/>
        </p:nvSpPr>
        <p:spPr>
          <a:xfrm>
            <a:off x="6658153" y="3244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3926908-0113-4CB3-A722-A6072891FCBF}"/>
              </a:ext>
            </a:extLst>
          </p:cNvPr>
          <p:cNvSpPr txBox="1"/>
          <p:nvPr/>
        </p:nvSpPr>
        <p:spPr>
          <a:xfrm>
            <a:off x="8596552" y="3244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BB700AA-758F-4DB1-8DBC-7F3741B463C7}"/>
              </a:ext>
            </a:extLst>
          </p:cNvPr>
          <p:cNvSpPr txBox="1"/>
          <p:nvPr/>
        </p:nvSpPr>
        <p:spPr>
          <a:xfrm>
            <a:off x="7413735" y="26513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050DF39-B823-40DB-8E24-C8A60F16A5FA}"/>
              </a:ext>
            </a:extLst>
          </p:cNvPr>
          <p:cNvSpPr txBox="1"/>
          <p:nvPr/>
        </p:nvSpPr>
        <p:spPr>
          <a:xfrm>
            <a:off x="7725039" y="2109614"/>
            <a:ext cx="14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Altura dos nós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4A60A7B-C5DD-4236-97FA-B7B345383228}"/>
              </a:ext>
            </a:extLst>
          </p:cNvPr>
          <p:cNvSpPr txBox="1"/>
          <p:nvPr/>
        </p:nvSpPr>
        <p:spPr>
          <a:xfrm>
            <a:off x="8188669" y="403790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402323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6A0D1C0-924D-4CC7-98D2-4046EFC79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777" y="2434592"/>
            <a:ext cx="3321000" cy="2853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03E599-178F-4EE0-8434-E0E8A4F3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AVL </a:t>
            </a:r>
            <a:r>
              <a:rPr lang="pt-BR" sz="2000" dirty="0"/>
              <a:t>-  verificando balanceamento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6AE81D-B64D-4542-9266-B586726A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A91EBC8-96E9-4211-9784-8ECD06002AA6}"/>
              </a:ext>
            </a:extLst>
          </p:cNvPr>
          <p:cNvSpPr txBox="1"/>
          <p:nvPr/>
        </p:nvSpPr>
        <p:spPr>
          <a:xfrm>
            <a:off x="1842276" y="2373323"/>
            <a:ext cx="14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Altura dos nós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826BA5E-E206-4679-A071-A259ECD4717A}"/>
              </a:ext>
            </a:extLst>
          </p:cNvPr>
          <p:cNvSpPr/>
          <p:nvPr/>
        </p:nvSpPr>
        <p:spPr>
          <a:xfrm>
            <a:off x="7267125" y="5625831"/>
            <a:ext cx="3033000" cy="100289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F59FCC6-FF39-4869-A741-EEEFBCE72910}"/>
              </a:ext>
            </a:extLst>
          </p:cNvPr>
          <p:cNvSpPr txBox="1"/>
          <p:nvPr/>
        </p:nvSpPr>
        <p:spPr>
          <a:xfrm>
            <a:off x="7628654" y="3570684"/>
            <a:ext cx="6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AVL ?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2B02E89-0901-4C76-92A3-A5711B17ABD5}"/>
              </a:ext>
            </a:extLst>
          </p:cNvPr>
          <p:cNvSpPr txBox="1"/>
          <p:nvPr/>
        </p:nvSpPr>
        <p:spPr>
          <a:xfrm>
            <a:off x="4827331" y="37652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E5D53B2-6029-4E8B-8FE7-50676305A558}"/>
              </a:ext>
            </a:extLst>
          </p:cNvPr>
          <p:cNvSpPr txBox="1"/>
          <p:nvPr/>
        </p:nvSpPr>
        <p:spPr>
          <a:xfrm>
            <a:off x="3648457" y="37575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6984C5-6B36-4DCB-97AE-54AE2DE4A33E}"/>
              </a:ext>
            </a:extLst>
          </p:cNvPr>
          <p:cNvSpPr txBox="1"/>
          <p:nvPr/>
        </p:nvSpPr>
        <p:spPr>
          <a:xfrm>
            <a:off x="6658153" y="44234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2C3340D-2C61-445E-946C-6CF7FDBA9D8E}"/>
              </a:ext>
            </a:extLst>
          </p:cNvPr>
          <p:cNvSpPr txBox="1"/>
          <p:nvPr/>
        </p:nvSpPr>
        <p:spPr>
          <a:xfrm>
            <a:off x="4040788" y="3059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3926908-0113-4CB3-A722-A6072891FCBF}"/>
              </a:ext>
            </a:extLst>
          </p:cNvPr>
          <p:cNvSpPr txBox="1"/>
          <p:nvPr/>
        </p:nvSpPr>
        <p:spPr>
          <a:xfrm>
            <a:off x="6275916" y="37553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BB700AA-758F-4DB1-8DBC-7F3741B463C7}"/>
              </a:ext>
            </a:extLst>
          </p:cNvPr>
          <p:cNvSpPr txBox="1"/>
          <p:nvPr/>
        </p:nvSpPr>
        <p:spPr>
          <a:xfrm>
            <a:off x="5837574" y="294184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4A60A7B-C5DD-4236-97FA-B7B345383228}"/>
              </a:ext>
            </a:extLst>
          </p:cNvPr>
          <p:cNvSpPr txBox="1"/>
          <p:nvPr/>
        </p:nvSpPr>
        <p:spPr>
          <a:xfrm>
            <a:off x="5706164" y="450768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4455684-AC7B-4357-810B-C39D783F48E2}"/>
              </a:ext>
            </a:extLst>
          </p:cNvPr>
          <p:cNvSpPr txBox="1"/>
          <p:nvPr/>
        </p:nvSpPr>
        <p:spPr>
          <a:xfrm>
            <a:off x="4787839" y="2373323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CA0EA12-EA5E-44E7-AB03-4126A6ACD8F1}"/>
              </a:ext>
            </a:extLst>
          </p:cNvPr>
          <p:cNvSpPr txBox="1"/>
          <p:nvPr/>
        </p:nvSpPr>
        <p:spPr>
          <a:xfrm>
            <a:off x="5326210" y="363736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-1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B52A5100-5B14-4BDB-AAA2-160FE7C49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560" y="1021327"/>
            <a:ext cx="2059002" cy="147857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1409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7357E-D440-4649-BEE5-23645DCB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Árvores </a:t>
            </a:r>
            <a:r>
              <a:rPr lang="pt-BR"/>
              <a:t>AVL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43E181-0E7D-41A1-BC4E-6BA26D7A4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523245"/>
            <a:ext cx="3494597" cy="3002133"/>
          </a:xfrm>
          <a:prstGeom prst="round2DiagRect">
            <a:avLst>
              <a:gd name="adj1" fmla="val 5608"/>
              <a:gd name="adj2" fmla="val 0"/>
            </a:avLst>
          </a:prstGeom>
          <a:solidFill>
            <a:schemeClr val="tx1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147BA-A714-4E66-A8BC-32CCF51BA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701964"/>
            <a:ext cx="6012832" cy="50892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800" dirty="0"/>
              <a:t>Em apenas uma inserção podemos ter o desbalanceamento da árvore</a:t>
            </a:r>
          </a:p>
          <a:p>
            <a:pPr>
              <a:lnSpc>
                <a:spcPct val="110000"/>
              </a:lnSpc>
            </a:pPr>
            <a:r>
              <a:rPr lang="pt-BR" sz="1800" dirty="0"/>
              <a:t>Isto é um nó com Fator de balanceamento = + ou – 2.</a:t>
            </a:r>
          </a:p>
          <a:p>
            <a:pPr>
              <a:lnSpc>
                <a:spcPct val="110000"/>
              </a:lnSpc>
            </a:pPr>
            <a:r>
              <a:rPr lang="pt-BR" sz="1800" dirty="0"/>
              <a:t>Notem que apenas o lado onde foi inserido o nó está desbalanceado, o restante da árvore não foi modificado:</a:t>
            </a:r>
          </a:p>
          <a:p>
            <a:pPr>
              <a:lnSpc>
                <a:spcPct val="110000"/>
              </a:lnSpc>
            </a:pPr>
            <a:r>
              <a:rPr lang="pt-BR" sz="1800" dirty="0"/>
              <a:t>Portanto podemos concluir que o problema está na inserção</a:t>
            </a:r>
          </a:p>
          <a:p>
            <a:pPr>
              <a:lnSpc>
                <a:spcPct val="110000"/>
              </a:lnSpc>
            </a:pPr>
            <a:endParaRPr lang="pt-BR" sz="1800" dirty="0"/>
          </a:p>
          <a:p>
            <a:pPr>
              <a:lnSpc>
                <a:spcPct val="110000"/>
              </a:lnSpc>
            </a:pPr>
            <a:r>
              <a:rPr lang="pt-BR" sz="1800" dirty="0"/>
              <a:t>De maneira geral na </a:t>
            </a:r>
            <a:r>
              <a:rPr lang="pt-BR" sz="1800" dirty="0" err="1"/>
              <a:t>sub-árvore</a:t>
            </a:r>
            <a:r>
              <a:rPr lang="pt-BR" sz="1800" dirty="0"/>
              <a:t> inserida todos os nós sofreram mudança de altura</a:t>
            </a:r>
          </a:p>
          <a:p>
            <a:pPr>
              <a:lnSpc>
                <a:spcPct val="110000"/>
              </a:lnSpc>
            </a:pPr>
            <a:r>
              <a:rPr lang="pt-BR" sz="1800" dirty="0"/>
              <a:t>Outro fator importante é que nesse momento temos um caso peculiar de simples e pequeno de desbalanceamento.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0D42CA-4512-43B7-A30B-2C5182B0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69F91DA-816B-47A7-B4A4-4FA32378A353}"/>
              </a:ext>
            </a:extLst>
          </p:cNvPr>
          <p:cNvSpPr/>
          <p:nvPr/>
        </p:nvSpPr>
        <p:spPr>
          <a:xfrm rot="19609681">
            <a:off x="3269635" y="2912443"/>
            <a:ext cx="1320800" cy="31311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3397C2-A0BC-4144-99F5-5174BAF41E5A}"/>
              </a:ext>
            </a:extLst>
          </p:cNvPr>
          <p:cNvSpPr txBox="1"/>
          <p:nvPr/>
        </p:nvSpPr>
        <p:spPr>
          <a:xfrm>
            <a:off x="3842158" y="51256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BBBF95A-1944-4AAB-A396-6540BE54613B}"/>
              </a:ext>
            </a:extLst>
          </p:cNvPr>
          <p:cNvSpPr txBox="1"/>
          <p:nvPr/>
        </p:nvSpPr>
        <p:spPr>
          <a:xfrm>
            <a:off x="3380763" y="4293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F8012B-DE32-411E-A1B3-A4004E52A809}"/>
              </a:ext>
            </a:extLst>
          </p:cNvPr>
          <p:cNvSpPr txBox="1"/>
          <p:nvPr/>
        </p:nvSpPr>
        <p:spPr>
          <a:xfrm>
            <a:off x="2888709" y="34184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97CFE5-90CD-4896-8E53-CE4450CB9A18}"/>
              </a:ext>
            </a:extLst>
          </p:cNvPr>
          <p:cNvSpPr txBox="1"/>
          <p:nvPr/>
        </p:nvSpPr>
        <p:spPr>
          <a:xfrm>
            <a:off x="2273416" y="24580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07675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7357E-D440-4649-BEE5-23645DCB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Árvores </a:t>
            </a:r>
            <a:r>
              <a:rPr lang="pt-BR"/>
              <a:t>AVL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43E181-0E7D-41A1-BC4E-6BA26D7A4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523245"/>
            <a:ext cx="3494597" cy="3002133"/>
          </a:xfrm>
          <a:prstGeom prst="round2DiagRect">
            <a:avLst>
              <a:gd name="adj1" fmla="val 5608"/>
              <a:gd name="adj2" fmla="val 0"/>
            </a:avLst>
          </a:prstGeom>
          <a:solidFill>
            <a:schemeClr val="tx1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147BA-A714-4E66-A8BC-32CCF51BA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701964"/>
            <a:ext cx="6012832" cy="50892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800" dirty="0"/>
              <a:t>Para ajustar o fator de balanceamento podemos rotacionar essa </a:t>
            </a:r>
            <a:r>
              <a:rPr lang="pt-BR" sz="1800" dirty="0" err="1"/>
              <a:t>sub-árvore</a:t>
            </a:r>
            <a:r>
              <a:rPr lang="pt-BR" sz="1800" dirty="0"/>
              <a:t> em torno do nó desbalanceado.</a:t>
            </a:r>
          </a:p>
          <a:p>
            <a:pPr>
              <a:lnSpc>
                <a:spcPct val="110000"/>
              </a:lnSpc>
            </a:pPr>
            <a:r>
              <a:rPr lang="pt-BR" sz="1800" dirty="0"/>
              <a:t>E é nesse ponto que Adelson-</a:t>
            </a:r>
            <a:r>
              <a:rPr lang="pt-BR" sz="1800" dirty="0" err="1"/>
              <a:t>Velskii</a:t>
            </a:r>
            <a:r>
              <a:rPr lang="pt-BR" sz="1800" dirty="0"/>
              <a:t> e Landis propuseram as rotações de um nó.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0D42CA-4512-43B7-A30B-2C5182B0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69F91DA-816B-47A7-B4A4-4FA32378A353}"/>
              </a:ext>
            </a:extLst>
          </p:cNvPr>
          <p:cNvSpPr/>
          <p:nvPr/>
        </p:nvSpPr>
        <p:spPr>
          <a:xfrm rot="19609681">
            <a:off x="3269635" y="2912443"/>
            <a:ext cx="1320800" cy="31311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3397C2-A0BC-4144-99F5-5174BAF41E5A}"/>
              </a:ext>
            </a:extLst>
          </p:cNvPr>
          <p:cNvSpPr txBox="1"/>
          <p:nvPr/>
        </p:nvSpPr>
        <p:spPr>
          <a:xfrm>
            <a:off x="3842158" y="51256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BBBF95A-1944-4AAB-A396-6540BE54613B}"/>
              </a:ext>
            </a:extLst>
          </p:cNvPr>
          <p:cNvSpPr txBox="1"/>
          <p:nvPr/>
        </p:nvSpPr>
        <p:spPr>
          <a:xfrm>
            <a:off x="3380763" y="4293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F8012B-DE32-411E-A1B3-A4004E52A809}"/>
              </a:ext>
            </a:extLst>
          </p:cNvPr>
          <p:cNvSpPr txBox="1"/>
          <p:nvPr/>
        </p:nvSpPr>
        <p:spPr>
          <a:xfrm>
            <a:off x="2888709" y="34184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97CFE5-90CD-4896-8E53-CE4450CB9A18}"/>
              </a:ext>
            </a:extLst>
          </p:cNvPr>
          <p:cNvSpPr txBox="1"/>
          <p:nvPr/>
        </p:nvSpPr>
        <p:spPr>
          <a:xfrm>
            <a:off x="2273416" y="24580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8A1C953-4B41-4C1D-A23D-D8DEAB74F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505" y="2588811"/>
            <a:ext cx="1071000" cy="2871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6" name="Seta: Curva para a Direita 15">
            <a:extLst>
              <a:ext uri="{FF2B5EF4-FFF2-40B4-BE49-F238E27FC236}">
                <a16:creationId xmlns:a16="http://schemas.microsoft.com/office/drawing/2014/main" id="{39C361D3-EDD8-4DA1-917A-18F0AF2454B2}"/>
              </a:ext>
            </a:extLst>
          </p:cNvPr>
          <p:cNvSpPr/>
          <p:nvPr/>
        </p:nvSpPr>
        <p:spPr>
          <a:xfrm rot="9701023">
            <a:off x="8266799" y="2723100"/>
            <a:ext cx="763398" cy="15601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9F520F27-78CE-43D8-886A-E49CB1B00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720" y="3793413"/>
            <a:ext cx="1746000" cy="1935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1889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E1C628F6-BCE8-4D5A-9D48-CD0A2B351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080" y="2741953"/>
            <a:ext cx="2331000" cy="2889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37357E-D440-4649-BEE5-23645DCB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Árvores AVL – operações de rotação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147BA-A714-4E66-A8BC-32CCF51BA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283" y="2222923"/>
            <a:ext cx="9604505" cy="36941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800" dirty="0"/>
              <a:t>Rotação a esquerda	(vai da direita para a esquerda portanto esquerda)				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0D42CA-4512-43B7-A30B-2C5182B0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eta: Curva para a Direita 15">
            <a:extLst>
              <a:ext uri="{FF2B5EF4-FFF2-40B4-BE49-F238E27FC236}">
                <a16:creationId xmlns:a16="http://schemas.microsoft.com/office/drawing/2014/main" id="{39C361D3-EDD8-4DA1-917A-18F0AF2454B2}"/>
              </a:ext>
            </a:extLst>
          </p:cNvPr>
          <p:cNvSpPr/>
          <p:nvPr/>
        </p:nvSpPr>
        <p:spPr>
          <a:xfrm rot="9701023">
            <a:off x="4463104" y="2979533"/>
            <a:ext cx="763398" cy="15601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CD5BD0-E35C-45E9-933D-21F88ADC7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526" y="2820987"/>
            <a:ext cx="2088000" cy="270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67389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7357E-D440-4649-BEE5-23645DCB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Árvores AVL – operações de rotação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147BA-A714-4E66-A8BC-32CCF51BA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283" y="2222923"/>
            <a:ext cx="9604505" cy="36941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800" dirty="0"/>
              <a:t>Rotação a direita		 (vai da esquerda para a direita portanto estado final direita) 			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0D42CA-4512-43B7-A30B-2C5182B0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913EBB7A-BB44-4490-9A57-920F16858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419" y="3048818"/>
            <a:ext cx="2088000" cy="2700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2" name="Seta: Curva para a Esquerda 21">
            <a:extLst>
              <a:ext uri="{FF2B5EF4-FFF2-40B4-BE49-F238E27FC236}">
                <a16:creationId xmlns:a16="http://schemas.microsoft.com/office/drawing/2014/main" id="{B101E760-84D5-4EB3-916C-60E0CDACD59F}"/>
              </a:ext>
            </a:extLst>
          </p:cNvPr>
          <p:cNvSpPr/>
          <p:nvPr/>
        </p:nvSpPr>
        <p:spPr>
          <a:xfrm rot="12315798">
            <a:off x="1921079" y="3145950"/>
            <a:ext cx="805343" cy="15624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44C203C-5895-4D5F-A13C-592A912FE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212" y="3143317"/>
            <a:ext cx="2027533" cy="251288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22984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8D5D4-DF1E-4758-94D6-33B2E466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em Árvores Binárias de Pesquisa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F2E04-8D36-4D4F-BF3E-76AB82B10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codificar as regras de árvore binária em um procedimento de inserção de modo que:</a:t>
            </a:r>
          </a:p>
          <a:p>
            <a:pPr lvl="1"/>
            <a:r>
              <a:rPr lang="pt-BR" dirty="0"/>
              <a:t> as regras de árvore binária sejam aplicadas a cada nodo inserido,</a:t>
            </a:r>
          </a:p>
          <a:p>
            <a:pPr lvl="1"/>
            <a:r>
              <a:rPr lang="pt-BR" dirty="0"/>
              <a:t>Sem indicação explicitamente onde os nodos devem ficar.</a:t>
            </a:r>
          </a:p>
          <a:p>
            <a:r>
              <a:rPr lang="pt-BR" dirty="0"/>
              <a:t>Desafio:</a:t>
            </a:r>
          </a:p>
          <a:p>
            <a:pPr lvl="1"/>
            <a:r>
              <a:rPr lang="pt-BR" dirty="0"/>
              <a:t>construir uma função para inserir nodos em uma árvore binária de pesquisa.</a:t>
            </a:r>
          </a:p>
          <a:p>
            <a:pPr lvl="1"/>
            <a:r>
              <a:rPr lang="pt-BR" dirty="0"/>
              <a:t>encontrar o ponto onde cada nodo deve ser inserido.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5C8E0D-A873-4F26-BD64-30EC9D7D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85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7357E-D440-4649-BEE5-23645DCB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Árvores AVL – operações de rotação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147BA-A714-4E66-A8BC-32CCF51BA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283" y="2222923"/>
            <a:ext cx="9604505" cy="36941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800" dirty="0"/>
              <a:t>Rotação a esquerda					Rotação a direita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0D42CA-4512-43B7-A30B-2C5182B0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8A1C953-4B41-4C1D-A23D-D8DEAB74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153" y="2827922"/>
            <a:ext cx="1071000" cy="2871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6" name="Seta: Curva para a Direita 15">
            <a:extLst>
              <a:ext uri="{FF2B5EF4-FFF2-40B4-BE49-F238E27FC236}">
                <a16:creationId xmlns:a16="http://schemas.microsoft.com/office/drawing/2014/main" id="{39C361D3-EDD8-4DA1-917A-18F0AF2454B2}"/>
              </a:ext>
            </a:extLst>
          </p:cNvPr>
          <p:cNvSpPr/>
          <p:nvPr/>
        </p:nvSpPr>
        <p:spPr>
          <a:xfrm rot="9701023">
            <a:off x="2809946" y="2855925"/>
            <a:ext cx="763398" cy="15601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9F520F27-78CE-43D8-886A-E49CB1B00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284" y="3575658"/>
            <a:ext cx="1746000" cy="19350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442A2D7-6040-409F-B0AC-1212CE480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574" y="2669953"/>
            <a:ext cx="1242000" cy="2961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" name="Seta: Curva para a Esquerda 13">
            <a:extLst>
              <a:ext uri="{FF2B5EF4-FFF2-40B4-BE49-F238E27FC236}">
                <a16:creationId xmlns:a16="http://schemas.microsoft.com/office/drawing/2014/main" id="{D7DB1D2B-EFC3-4E72-8167-982056918D09}"/>
              </a:ext>
            </a:extLst>
          </p:cNvPr>
          <p:cNvSpPr/>
          <p:nvPr/>
        </p:nvSpPr>
        <p:spPr>
          <a:xfrm rot="12494398">
            <a:off x="6365238" y="2682162"/>
            <a:ext cx="856997" cy="156231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DC89495-0D35-4E85-8834-B7A8DBB59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5487" y="3137953"/>
            <a:ext cx="1917000" cy="2025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48590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7357E-D440-4649-BEE5-23645DCB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Árvores AVL – operações de rotação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147BA-A714-4E66-A8BC-32CCF51BA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283" y="2222923"/>
            <a:ext cx="9604505" cy="36941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800" dirty="0"/>
              <a:t>Exemplo: inserção de 151</a:t>
            </a:r>
          </a:p>
          <a:p>
            <a:pPr>
              <a:lnSpc>
                <a:spcPct val="110000"/>
              </a:lnSpc>
            </a:pPr>
            <a:endParaRPr lang="pt-BR" sz="1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0D42CA-4512-43B7-A30B-2C5182B0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965C6B2-CD5F-4AD9-9AEB-41D58EF6E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441" y="2890776"/>
            <a:ext cx="3321000" cy="2853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22E20712-C9DF-4038-8A60-AF8AE190D0A6}"/>
              </a:ext>
            </a:extLst>
          </p:cNvPr>
          <p:cNvSpPr/>
          <p:nvPr/>
        </p:nvSpPr>
        <p:spPr>
          <a:xfrm rot="19609681">
            <a:off x="3574435" y="3174299"/>
            <a:ext cx="1320800" cy="31311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Curva para a Direita 5">
            <a:extLst>
              <a:ext uri="{FF2B5EF4-FFF2-40B4-BE49-F238E27FC236}">
                <a16:creationId xmlns:a16="http://schemas.microsoft.com/office/drawing/2014/main" id="{21C6AF59-ED1B-406B-A6EC-795A0346EEDC}"/>
              </a:ext>
            </a:extLst>
          </p:cNvPr>
          <p:cNvSpPr/>
          <p:nvPr/>
        </p:nvSpPr>
        <p:spPr>
          <a:xfrm rot="9243947">
            <a:off x="5006109" y="3429000"/>
            <a:ext cx="638107" cy="168794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12126E-AD8E-4E2A-B78B-2F8BC1E43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123" y="3143472"/>
            <a:ext cx="3285000" cy="2259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399E3FF-841B-4D95-A42E-031715C75499}"/>
              </a:ext>
            </a:extLst>
          </p:cNvPr>
          <p:cNvSpPr txBox="1"/>
          <p:nvPr/>
        </p:nvSpPr>
        <p:spPr>
          <a:xfrm>
            <a:off x="9135611" y="2659310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AVL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A8F1F77-2509-4CED-A1A5-A4C6B35B9892}"/>
              </a:ext>
            </a:extLst>
          </p:cNvPr>
          <p:cNvSpPr txBox="1"/>
          <p:nvPr/>
        </p:nvSpPr>
        <p:spPr>
          <a:xfrm>
            <a:off x="317101" y="3947944"/>
            <a:ext cx="99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 AVL</a:t>
            </a:r>
          </a:p>
        </p:txBody>
      </p:sp>
    </p:spTree>
    <p:extLst>
      <p:ext uri="{BB962C8B-B14F-4D97-AF65-F5344CB8AC3E}">
        <p14:creationId xmlns:p14="http://schemas.microsoft.com/office/powerpoint/2010/main" val="2979286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2BF3DB-081E-41C4-A60D-EAF51CE5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Árvores AVL – operações de rotação - externa</a:t>
            </a:r>
          </a:p>
        </p:txBody>
      </p:sp>
      <p:sp useBgFill="1"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C42EB9-341C-45C9-9C6C-7E5802188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17" y="1371116"/>
            <a:ext cx="3178638" cy="411030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CB4AC-BF49-494C-8BB8-016B0666F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Pressupomos a inserção de um nó nesta árvore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D861B1-2A1C-4476-ABC1-057EAC3F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E732B6-5FC6-4C09-8F18-E755BF19CA78}"/>
              </a:ext>
            </a:extLst>
          </p:cNvPr>
          <p:cNvSpPr txBox="1"/>
          <p:nvPr/>
        </p:nvSpPr>
        <p:spPr>
          <a:xfrm>
            <a:off x="986554" y="420743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1D53E3C-6562-4874-BDBD-1E07A96F7240}"/>
              </a:ext>
            </a:extLst>
          </p:cNvPr>
          <p:cNvSpPr txBox="1"/>
          <p:nvPr/>
        </p:nvSpPr>
        <p:spPr>
          <a:xfrm>
            <a:off x="2875476" y="408565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CF90E03-2340-4EB2-941B-E8A1D2A16740}"/>
              </a:ext>
            </a:extLst>
          </p:cNvPr>
          <p:cNvSpPr txBox="1"/>
          <p:nvPr/>
        </p:nvSpPr>
        <p:spPr>
          <a:xfrm>
            <a:off x="3985663" y="299242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B463670-9A4A-428E-8852-84E0D9C233F0}"/>
              </a:ext>
            </a:extLst>
          </p:cNvPr>
          <p:cNvSpPr txBox="1"/>
          <p:nvPr/>
        </p:nvSpPr>
        <p:spPr>
          <a:xfrm>
            <a:off x="1357067" y="306197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H+1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DECDDA9-CCE4-458A-A7C6-1336E66C25B9}"/>
              </a:ext>
            </a:extLst>
          </p:cNvPr>
          <p:cNvSpPr txBox="1"/>
          <p:nvPr/>
        </p:nvSpPr>
        <p:spPr>
          <a:xfrm>
            <a:off x="2609412" y="201388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H+2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4271E46-4D7D-4830-A15A-AFA5F657496E}"/>
              </a:ext>
            </a:extLst>
          </p:cNvPr>
          <p:cNvSpPr/>
          <p:nvPr/>
        </p:nvSpPr>
        <p:spPr>
          <a:xfrm>
            <a:off x="7556458" y="4207431"/>
            <a:ext cx="666386" cy="67139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94511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2BF3DB-081E-41C4-A60D-EAF51CE5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Árvores AVL – operações de rotação -Externa</a:t>
            </a:r>
          </a:p>
        </p:txBody>
      </p:sp>
      <p:sp useBgFill="1"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C42EB9-341C-45C9-9C6C-7E5802188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17" y="1371116"/>
            <a:ext cx="3178638" cy="411030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CB4AC-BF49-494C-8BB8-016B0666F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Pressupomos a inserção de um nó nesta árvore</a:t>
            </a:r>
          </a:p>
          <a:p>
            <a:r>
              <a:rPr lang="pt-BR" dirty="0">
                <a:solidFill>
                  <a:srgbClr val="FFFFFF"/>
                </a:solidFill>
              </a:rPr>
              <a:t>Logo </a:t>
            </a:r>
            <a:r>
              <a:rPr lang="pt-BR" dirty="0" err="1">
                <a:solidFill>
                  <a:srgbClr val="FFFFFF"/>
                </a:solidFill>
              </a:rPr>
              <a:t>des-balanceou</a:t>
            </a:r>
            <a:r>
              <a:rPr lang="pt-BR" dirty="0">
                <a:solidFill>
                  <a:srgbClr val="FFFFFF"/>
                </a:solidFill>
              </a:rPr>
              <a:t>  toda a árvore.</a:t>
            </a:r>
          </a:p>
          <a:p>
            <a:r>
              <a:rPr lang="pt-BR" dirty="0">
                <a:solidFill>
                  <a:srgbClr val="FFFFFF"/>
                </a:solidFill>
              </a:rPr>
              <a:t>Logo rotacionamos para direita.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D861B1-2A1C-4476-ABC1-057EAC3F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E732B6-5FC6-4C09-8F18-E755BF19CA78}"/>
              </a:ext>
            </a:extLst>
          </p:cNvPr>
          <p:cNvSpPr txBox="1"/>
          <p:nvPr/>
        </p:nvSpPr>
        <p:spPr>
          <a:xfrm>
            <a:off x="986554" y="420743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H+1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1D53E3C-6562-4874-BDBD-1E07A96F7240}"/>
              </a:ext>
            </a:extLst>
          </p:cNvPr>
          <p:cNvSpPr txBox="1"/>
          <p:nvPr/>
        </p:nvSpPr>
        <p:spPr>
          <a:xfrm>
            <a:off x="2875476" y="408565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CF90E03-2340-4EB2-941B-E8A1D2A16740}"/>
              </a:ext>
            </a:extLst>
          </p:cNvPr>
          <p:cNvSpPr txBox="1"/>
          <p:nvPr/>
        </p:nvSpPr>
        <p:spPr>
          <a:xfrm>
            <a:off x="3985663" y="299242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B463670-9A4A-428E-8852-84E0D9C233F0}"/>
              </a:ext>
            </a:extLst>
          </p:cNvPr>
          <p:cNvSpPr txBox="1"/>
          <p:nvPr/>
        </p:nvSpPr>
        <p:spPr>
          <a:xfrm>
            <a:off x="1357067" y="306197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H+2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DECDDA9-CCE4-458A-A7C6-1336E66C25B9}"/>
              </a:ext>
            </a:extLst>
          </p:cNvPr>
          <p:cNvSpPr txBox="1"/>
          <p:nvPr/>
        </p:nvSpPr>
        <p:spPr>
          <a:xfrm>
            <a:off x="2609412" y="201388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H+3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4271E46-4D7D-4830-A15A-AFA5F657496E}"/>
              </a:ext>
            </a:extLst>
          </p:cNvPr>
          <p:cNvSpPr/>
          <p:nvPr/>
        </p:nvSpPr>
        <p:spPr>
          <a:xfrm>
            <a:off x="1063625" y="5385440"/>
            <a:ext cx="666386" cy="67139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5D920162-5CA1-4EB4-9840-5F4A8BD34800}"/>
              </a:ext>
            </a:extLst>
          </p:cNvPr>
          <p:cNvSpPr txBox="1"/>
          <p:nvPr/>
        </p:nvSpPr>
        <p:spPr>
          <a:xfrm>
            <a:off x="847196" y="500172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8DE12A1-3B7D-496E-8A46-B31836456393}"/>
              </a:ext>
            </a:extLst>
          </p:cNvPr>
          <p:cNvSpPr/>
          <p:nvPr/>
        </p:nvSpPr>
        <p:spPr>
          <a:xfrm rot="2179138">
            <a:off x="1483126" y="1455719"/>
            <a:ext cx="1789096" cy="4206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B62D087-2AA7-4954-8DDD-138A3E467B3E}"/>
              </a:ext>
            </a:extLst>
          </p:cNvPr>
          <p:cNvCxnSpPr>
            <a:endCxn id="7" idx="0"/>
          </p:cNvCxnSpPr>
          <p:nvPr/>
        </p:nvCxnSpPr>
        <p:spPr>
          <a:xfrm>
            <a:off x="1396818" y="5186395"/>
            <a:ext cx="0" cy="19904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m 58">
            <a:extLst>
              <a:ext uri="{FF2B5EF4-FFF2-40B4-BE49-F238E27FC236}">
                <a16:creationId xmlns:a16="http://schemas.microsoft.com/office/drawing/2014/main" id="{3E0DB24A-DB44-4366-B4EC-CCB41951C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524" y="4454984"/>
            <a:ext cx="2228183" cy="185437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CE6F4AFD-6FD7-43D9-B283-66B6447C708A}"/>
              </a:ext>
            </a:extLst>
          </p:cNvPr>
          <p:cNvSpPr txBox="1"/>
          <p:nvPr/>
        </p:nvSpPr>
        <p:spPr>
          <a:xfrm>
            <a:off x="8405729" y="439209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H+2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D6752DDA-8476-4B11-BC84-143568369847}"/>
              </a:ext>
            </a:extLst>
          </p:cNvPr>
          <p:cNvSpPr txBox="1"/>
          <p:nvPr/>
        </p:nvSpPr>
        <p:spPr>
          <a:xfrm>
            <a:off x="9038586" y="549628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3C6F453-7220-4F49-A54A-6EBD90BB63B0}"/>
              </a:ext>
            </a:extLst>
          </p:cNvPr>
          <p:cNvSpPr txBox="1"/>
          <p:nvPr/>
        </p:nvSpPr>
        <p:spPr>
          <a:xfrm>
            <a:off x="7954627" y="55096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E650F34-3554-4A90-92B7-7C186B1A5B42}"/>
              </a:ext>
            </a:extLst>
          </p:cNvPr>
          <p:cNvSpPr txBox="1"/>
          <p:nvPr/>
        </p:nvSpPr>
        <p:spPr>
          <a:xfrm>
            <a:off x="7027814" y="542337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55FCC080-C45D-49DF-9CBE-10FEA5103B58}"/>
              </a:ext>
            </a:extLst>
          </p:cNvPr>
          <p:cNvSpPr txBox="1"/>
          <p:nvPr/>
        </p:nvSpPr>
        <p:spPr>
          <a:xfrm>
            <a:off x="7137389" y="483793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H+1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7DA1EA56-B0B2-49D2-BE31-ABA6C5C7C8DE}"/>
              </a:ext>
            </a:extLst>
          </p:cNvPr>
          <p:cNvSpPr txBox="1"/>
          <p:nvPr/>
        </p:nvSpPr>
        <p:spPr>
          <a:xfrm>
            <a:off x="8667480" y="482928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H+1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438A2D32-9D8D-4607-B9E1-754B21F03397}"/>
              </a:ext>
            </a:extLst>
          </p:cNvPr>
          <p:cNvSpPr txBox="1"/>
          <p:nvPr/>
        </p:nvSpPr>
        <p:spPr>
          <a:xfrm>
            <a:off x="9756396" y="5207268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AVL</a:t>
            </a:r>
          </a:p>
        </p:txBody>
      </p:sp>
    </p:spTree>
    <p:extLst>
      <p:ext uri="{BB962C8B-B14F-4D97-AF65-F5344CB8AC3E}">
        <p14:creationId xmlns:p14="http://schemas.microsoft.com/office/powerpoint/2010/main" val="3036014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4E7B1-33C6-41A3-9AC7-D73689E4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Árvores AVL – operações de rotação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044416-3124-468B-9F7F-718E3A7A4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Rotações na parte externa são chamadas de rotações simples.</a:t>
            </a:r>
          </a:p>
          <a:p>
            <a:pPr lvl="1"/>
            <a:r>
              <a:rPr lang="pt-BR" dirty="0"/>
              <a:t>Rotação a direita e rotação a esquerda</a:t>
            </a:r>
          </a:p>
          <a:p>
            <a:r>
              <a:rPr lang="pt-BR" dirty="0"/>
              <a:t>Entretanto quando a inserção for internamente da árvore devemos fazer rotações duplas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25AB19-4792-4C06-8AF7-05D3DA6E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83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2BF3DB-081E-41C4-A60D-EAF51CE5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Árvores AVL – operações de rotação - interna</a:t>
            </a:r>
          </a:p>
        </p:txBody>
      </p:sp>
      <p:sp useBgFill="1"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C42EB9-341C-45C9-9C6C-7E5802188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17" y="1371116"/>
            <a:ext cx="3178638" cy="411030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CB4AC-BF49-494C-8BB8-016B0666F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Pressupomos a inserção de um nó nesta árvore</a:t>
            </a:r>
          </a:p>
          <a:p>
            <a:r>
              <a:rPr lang="pt-BR" dirty="0">
                <a:solidFill>
                  <a:srgbClr val="FFFFFF"/>
                </a:solidFill>
              </a:rPr>
              <a:t>Vamos rotacionar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D861B1-2A1C-4476-ABC1-057EAC3F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E732B6-5FC6-4C09-8F18-E755BF19CA78}"/>
              </a:ext>
            </a:extLst>
          </p:cNvPr>
          <p:cNvSpPr txBox="1"/>
          <p:nvPr/>
        </p:nvSpPr>
        <p:spPr>
          <a:xfrm>
            <a:off x="986554" y="420743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1D53E3C-6562-4874-BDBD-1E07A96F7240}"/>
              </a:ext>
            </a:extLst>
          </p:cNvPr>
          <p:cNvSpPr txBox="1"/>
          <p:nvPr/>
        </p:nvSpPr>
        <p:spPr>
          <a:xfrm>
            <a:off x="2875476" y="408565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 +1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CF90E03-2340-4EB2-941B-E8A1D2A16740}"/>
              </a:ext>
            </a:extLst>
          </p:cNvPr>
          <p:cNvSpPr txBox="1"/>
          <p:nvPr/>
        </p:nvSpPr>
        <p:spPr>
          <a:xfrm>
            <a:off x="3985663" y="299242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B463670-9A4A-428E-8852-84E0D9C233F0}"/>
              </a:ext>
            </a:extLst>
          </p:cNvPr>
          <p:cNvSpPr txBox="1"/>
          <p:nvPr/>
        </p:nvSpPr>
        <p:spPr>
          <a:xfrm>
            <a:off x="1357067" y="306197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H+2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DECDDA9-CCE4-458A-A7C6-1336E66C25B9}"/>
              </a:ext>
            </a:extLst>
          </p:cNvPr>
          <p:cNvSpPr txBox="1"/>
          <p:nvPr/>
        </p:nvSpPr>
        <p:spPr>
          <a:xfrm>
            <a:off x="2609412" y="201388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H+3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4271E46-4D7D-4830-A15A-AFA5F657496E}"/>
              </a:ext>
            </a:extLst>
          </p:cNvPr>
          <p:cNvSpPr/>
          <p:nvPr/>
        </p:nvSpPr>
        <p:spPr>
          <a:xfrm>
            <a:off x="2734795" y="5464297"/>
            <a:ext cx="666386" cy="67139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CE2739E-15D9-4FB6-B675-EBCEDDA1FF1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067988" y="5184396"/>
            <a:ext cx="0" cy="27990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EB5474E-AE3D-443F-89F1-0D4AE94954B8}"/>
              </a:ext>
            </a:extLst>
          </p:cNvPr>
          <p:cNvSpPr txBox="1"/>
          <p:nvPr/>
        </p:nvSpPr>
        <p:spPr>
          <a:xfrm>
            <a:off x="3367026" y="52583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pic>
        <p:nvPicPr>
          <p:cNvPr id="60" name="Imagem 59">
            <a:extLst>
              <a:ext uri="{FF2B5EF4-FFF2-40B4-BE49-F238E27FC236}">
                <a16:creationId xmlns:a16="http://schemas.microsoft.com/office/drawing/2014/main" id="{ED2BDFB0-6C1A-4AB0-89A8-0216B2284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816" y="2981036"/>
            <a:ext cx="2457000" cy="370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63397F9C-68D3-499F-8B17-53F1F9FB39FA}"/>
              </a:ext>
            </a:extLst>
          </p:cNvPr>
          <p:cNvSpPr txBox="1"/>
          <p:nvPr/>
        </p:nvSpPr>
        <p:spPr>
          <a:xfrm>
            <a:off x="7503646" y="40306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CD2E692-9C07-4996-B0EF-E255C9B5FE48}"/>
              </a:ext>
            </a:extLst>
          </p:cNvPr>
          <p:cNvSpPr txBox="1"/>
          <p:nvPr/>
        </p:nvSpPr>
        <p:spPr>
          <a:xfrm>
            <a:off x="8921936" y="602617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AE6B81E3-5947-4170-90A2-C430056CA813}"/>
              </a:ext>
            </a:extLst>
          </p:cNvPr>
          <p:cNvSpPr txBox="1"/>
          <p:nvPr/>
        </p:nvSpPr>
        <p:spPr>
          <a:xfrm>
            <a:off x="9745141" y="496173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A2EB27DA-4593-4747-9388-1E0F7AF604E3}"/>
              </a:ext>
            </a:extLst>
          </p:cNvPr>
          <p:cNvSpPr txBox="1"/>
          <p:nvPr/>
        </p:nvSpPr>
        <p:spPr>
          <a:xfrm>
            <a:off x="7991705" y="511209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 +1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6CE7EF3C-4755-4FAE-AD71-852406F0E513}"/>
              </a:ext>
            </a:extLst>
          </p:cNvPr>
          <p:cNvSpPr txBox="1"/>
          <p:nvPr/>
        </p:nvSpPr>
        <p:spPr>
          <a:xfrm>
            <a:off x="9246064" y="411559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 +2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858434C1-149E-49ED-AF0B-56AF3759545D}"/>
              </a:ext>
            </a:extLst>
          </p:cNvPr>
          <p:cNvSpPr txBox="1"/>
          <p:nvPr/>
        </p:nvSpPr>
        <p:spPr>
          <a:xfrm>
            <a:off x="8660478" y="338225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H+3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C008DE8-53D5-414D-9756-44B32D65416C}"/>
              </a:ext>
            </a:extLst>
          </p:cNvPr>
          <p:cNvSpPr txBox="1"/>
          <p:nvPr/>
        </p:nvSpPr>
        <p:spPr>
          <a:xfrm>
            <a:off x="4833916" y="4477822"/>
            <a:ext cx="263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Passei o problema adiante</a:t>
            </a:r>
          </a:p>
        </p:txBody>
      </p:sp>
    </p:spTree>
    <p:extLst>
      <p:ext uri="{BB962C8B-B14F-4D97-AF65-F5344CB8AC3E}">
        <p14:creationId xmlns:p14="http://schemas.microsoft.com/office/powerpoint/2010/main" val="2448228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2BF3DB-081E-41C4-A60D-EAF51CE5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Árvores AVL – operações de rotação - interna</a:t>
            </a:r>
          </a:p>
        </p:txBody>
      </p:sp>
      <p:sp useBgFill="1"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C42EB9-341C-45C9-9C6C-7E5802188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17" y="1371116"/>
            <a:ext cx="3178638" cy="411030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CB4AC-BF49-494C-8BB8-016B0666F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Vamos tornar a arvore em uma </a:t>
            </a:r>
            <a:r>
              <a:rPr lang="pt-BR" dirty="0" err="1">
                <a:solidFill>
                  <a:srgbClr val="FFFFFF"/>
                </a:solidFill>
              </a:rPr>
              <a:t>rotacão</a:t>
            </a:r>
            <a:r>
              <a:rPr lang="pt-BR" dirty="0">
                <a:solidFill>
                  <a:srgbClr val="FFFFFF"/>
                </a:solidFill>
              </a:rPr>
              <a:t> externa.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D861B1-2A1C-4476-ABC1-057EAC3F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0989" y="6243563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E732B6-5FC6-4C09-8F18-E755BF19CA78}"/>
              </a:ext>
            </a:extLst>
          </p:cNvPr>
          <p:cNvSpPr txBox="1"/>
          <p:nvPr/>
        </p:nvSpPr>
        <p:spPr>
          <a:xfrm>
            <a:off x="986554" y="420743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1D53E3C-6562-4874-BDBD-1E07A96F7240}"/>
              </a:ext>
            </a:extLst>
          </p:cNvPr>
          <p:cNvSpPr txBox="1"/>
          <p:nvPr/>
        </p:nvSpPr>
        <p:spPr>
          <a:xfrm>
            <a:off x="2875476" y="408565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 +1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CF90E03-2340-4EB2-941B-E8A1D2A16740}"/>
              </a:ext>
            </a:extLst>
          </p:cNvPr>
          <p:cNvSpPr txBox="1"/>
          <p:nvPr/>
        </p:nvSpPr>
        <p:spPr>
          <a:xfrm>
            <a:off x="3985663" y="299242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B463670-9A4A-428E-8852-84E0D9C233F0}"/>
              </a:ext>
            </a:extLst>
          </p:cNvPr>
          <p:cNvSpPr txBox="1"/>
          <p:nvPr/>
        </p:nvSpPr>
        <p:spPr>
          <a:xfrm>
            <a:off x="1357067" y="306197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H+2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DECDDA9-CCE4-458A-A7C6-1336E66C25B9}"/>
              </a:ext>
            </a:extLst>
          </p:cNvPr>
          <p:cNvSpPr txBox="1"/>
          <p:nvPr/>
        </p:nvSpPr>
        <p:spPr>
          <a:xfrm>
            <a:off x="2609412" y="201388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H+3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4271E46-4D7D-4830-A15A-AFA5F657496E}"/>
              </a:ext>
            </a:extLst>
          </p:cNvPr>
          <p:cNvSpPr/>
          <p:nvPr/>
        </p:nvSpPr>
        <p:spPr>
          <a:xfrm>
            <a:off x="2734795" y="5464297"/>
            <a:ext cx="666386" cy="67139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CE2739E-15D9-4FB6-B675-EBCEDDA1FF1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067988" y="5184396"/>
            <a:ext cx="0" cy="27990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EB5474E-AE3D-443F-89F1-0D4AE94954B8}"/>
              </a:ext>
            </a:extLst>
          </p:cNvPr>
          <p:cNvSpPr txBox="1"/>
          <p:nvPr/>
        </p:nvSpPr>
        <p:spPr>
          <a:xfrm>
            <a:off x="3367026" y="52583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BB1453A-EC5B-456B-A447-B8942F6C32D0}"/>
              </a:ext>
            </a:extLst>
          </p:cNvPr>
          <p:cNvSpPr/>
          <p:nvPr/>
        </p:nvSpPr>
        <p:spPr>
          <a:xfrm rot="19669550">
            <a:off x="1905718" y="2878456"/>
            <a:ext cx="1651455" cy="27122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Seta: Curva para a Direita 66">
            <a:extLst>
              <a:ext uri="{FF2B5EF4-FFF2-40B4-BE49-F238E27FC236}">
                <a16:creationId xmlns:a16="http://schemas.microsoft.com/office/drawing/2014/main" id="{E7CFE8F5-A55D-423E-9F06-CDC3D93A86C2}"/>
              </a:ext>
            </a:extLst>
          </p:cNvPr>
          <p:cNvSpPr/>
          <p:nvPr/>
        </p:nvSpPr>
        <p:spPr>
          <a:xfrm rot="8102613">
            <a:off x="2728101" y="3017299"/>
            <a:ext cx="639009" cy="15970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8A2C36B-FBB2-4DAA-B4B3-8A00B87364BE}"/>
              </a:ext>
            </a:extLst>
          </p:cNvPr>
          <p:cNvCxnSpPr/>
          <p:nvPr/>
        </p:nvCxnSpPr>
        <p:spPr>
          <a:xfrm>
            <a:off x="3401181" y="5041900"/>
            <a:ext cx="584482" cy="381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Imagem 69">
            <a:extLst>
              <a:ext uri="{FF2B5EF4-FFF2-40B4-BE49-F238E27FC236}">
                <a16:creationId xmlns:a16="http://schemas.microsoft.com/office/drawing/2014/main" id="{F9183F3E-39BD-4FDB-B5B3-ABC506C72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175" y="3124712"/>
            <a:ext cx="2682000" cy="3465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2579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2BF3DB-081E-41C4-A60D-EAF51CE5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Árvores AVL – operações de rotação - interna</a:t>
            </a:r>
          </a:p>
        </p:txBody>
      </p:sp>
      <p:sp useBgFill="1"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C42EB9-341C-45C9-9C6C-7E5802188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17" y="1371116"/>
            <a:ext cx="3178638" cy="411030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CB4AC-BF49-494C-8BB8-016B0666F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Vamos tornar a arvore em uma </a:t>
            </a:r>
            <a:r>
              <a:rPr lang="pt-BR" dirty="0" err="1">
                <a:solidFill>
                  <a:srgbClr val="FFFFFF"/>
                </a:solidFill>
              </a:rPr>
              <a:t>rotacão</a:t>
            </a:r>
            <a:r>
              <a:rPr lang="pt-BR" dirty="0">
                <a:solidFill>
                  <a:srgbClr val="FFFFFF"/>
                </a:solidFill>
              </a:rPr>
              <a:t> externa.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D861B1-2A1C-4476-ABC1-057EAC3F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0989" y="6243563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E732B6-5FC6-4C09-8F18-E755BF19CA78}"/>
              </a:ext>
            </a:extLst>
          </p:cNvPr>
          <p:cNvSpPr txBox="1"/>
          <p:nvPr/>
        </p:nvSpPr>
        <p:spPr>
          <a:xfrm>
            <a:off x="986554" y="420743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1D53E3C-6562-4874-BDBD-1E07A96F7240}"/>
              </a:ext>
            </a:extLst>
          </p:cNvPr>
          <p:cNvSpPr txBox="1"/>
          <p:nvPr/>
        </p:nvSpPr>
        <p:spPr>
          <a:xfrm>
            <a:off x="2875476" y="408565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 +1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CF90E03-2340-4EB2-941B-E8A1D2A16740}"/>
              </a:ext>
            </a:extLst>
          </p:cNvPr>
          <p:cNvSpPr txBox="1"/>
          <p:nvPr/>
        </p:nvSpPr>
        <p:spPr>
          <a:xfrm>
            <a:off x="3985663" y="299242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B463670-9A4A-428E-8852-84E0D9C233F0}"/>
              </a:ext>
            </a:extLst>
          </p:cNvPr>
          <p:cNvSpPr txBox="1"/>
          <p:nvPr/>
        </p:nvSpPr>
        <p:spPr>
          <a:xfrm>
            <a:off x="1357067" y="306197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H+2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DECDDA9-CCE4-458A-A7C6-1336E66C25B9}"/>
              </a:ext>
            </a:extLst>
          </p:cNvPr>
          <p:cNvSpPr txBox="1"/>
          <p:nvPr/>
        </p:nvSpPr>
        <p:spPr>
          <a:xfrm>
            <a:off x="2609412" y="201388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H+3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4271E46-4D7D-4830-A15A-AFA5F657496E}"/>
              </a:ext>
            </a:extLst>
          </p:cNvPr>
          <p:cNvSpPr/>
          <p:nvPr/>
        </p:nvSpPr>
        <p:spPr>
          <a:xfrm>
            <a:off x="2734795" y="5464297"/>
            <a:ext cx="666386" cy="67139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CE2739E-15D9-4FB6-B675-EBCEDDA1FF1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067988" y="5184396"/>
            <a:ext cx="0" cy="27990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EB5474E-AE3D-443F-89F1-0D4AE94954B8}"/>
              </a:ext>
            </a:extLst>
          </p:cNvPr>
          <p:cNvSpPr txBox="1"/>
          <p:nvPr/>
        </p:nvSpPr>
        <p:spPr>
          <a:xfrm>
            <a:off x="3367026" y="52583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BB1453A-EC5B-456B-A447-B8942F6C32D0}"/>
              </a:ext>
            </a:extLst>
          </p:cNvPr>
          <p:cNvSpPr/>
          <p:nvPr/>
        </p:nvSpPr>
        <p:spPr>
          <a:xfrm rot="19669550">
            <a:off x="1905718" y="2878456"/>
            <a:ext cx="1651455" cy="27122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Seta: Curva para a Direita 66">
            <a:extLst>
              <a:ext uri="{FF2B5EF4-FFF2-40B4-BE49-F238E27FC236}">
                <a16:creationId xmlns:a16="http://schemas.microsoft.com/office/drawing/2014/main" id="{E7CFE8F5-A55D-423E-9F06-CDC3D93A86C2}"/>
              </a:ext>
            </a:extLst>
          </p:cNvPr>
          <p:cNvSpPr/>
          <p:nvPr/>
        </p:nvSpPr>
        <p:spPr>
          <a:xfrm rot="8102613">
            <a:off x="2728101" y="3017299"/>
            <a:ext cx="639009" cy="15970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8A2C36B-FBB2-4DAA-B4B3-8A00B87364BE}"/>
              </a:ext>
            </a:extLst>
          </p:cNvPr>
          <p:cNvCxnSpPr/>
          <p:nvPr/>
        </p:nvCxnSpPr>
        <p:spPr>
          <a:xfrm>
            <a:off x="3401181" y="5041900"/>
            <a:ext cx="584482" cy="381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Imagem 69">
            <a:extLst>
              <a:ext uri="{FF2B5EF4-FFF2-40B4-BE49-F238E27FC236}">
                <a16:creationId xmlns:a16="http://schemas.microsoft.com/office/drawing/2014/main" id="{F9183F3E-39BD-4FDB-B5B3-ABC506C72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175" y="3124712"/>
            <a:ext cx="2682000" cy="346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0BA37EFC-1A39-4477-A468-89979F45ADB0}"/>
              </a:ext>
            </a:extLst>
          </p:cNvPr>
          <p:cNvSpPr/>
          <p:nvPr/>
        </p:nvSpPr>
        <p:spPr>
          <a:xfrm rot="2371561">
            <a:off x="7614509" y="3323258"/>
            <a:ext cx="1232611" cy="18226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Seta: Curva para a Esquerda 58">
            <a:extLst>
              <a:ext uri="{FF2B5EF4-FFF2-40B4-BE49-F238E27FC236}">
                <a16:creationId xmlns:a16="http://schemas.microsoft.com/office/drawing/2014/main" id="{8C7DBDB7-F1EF-4A54-9D06-F4C9AA86C257}"/>
              </a:ext>
            </a:extLst>
          </p:cNvPr>
          <p:cNvSpPr/>
          <p:nvPr/>
        </p:nvSpPr>
        <p:spPr>
          <a:xfrm rot="12619454">
            <a:off x="6981523" y="3219946"/>
            <a:ext cx="768796" cy="11495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15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2BF3DB-081E-41C4-A60D-EAF51CE5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Árvores AVL – operações de rotação - interna</a:t>
            </a:r>
          </a:p>
        </p:txBody>
      </p:sp>
      <p:sp useBgFill="1"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C42EB9-341C-45C9-9C6C-7E5802188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17" y="1371116"/>
            <a:ext cx="3178638" cy="411030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CB4AC-BF49-494C-8BB8-016B0666F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Vamos tornar a arvore em uma </a:t>
            </a:r>
            <a:r>
              <a:rPr lang="pt-BR" dirty="0" err="1">
                <a:solidFill>
                  <a:srgbClr val="FFFFFF"/>
                </a:solidFill>
              </a:rPr>
              <a:t>rotacão</a:t>
            </a:r>
            <a:r>
              <a:rPr lang="pt-BR" dirty="0">
                <a:solidFill>
                  <a:srgbClr val="FFFFFF"/>
                </a:solidFill>
              </a:rPr>
              <a:t> externa.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D861B1-2A1C-4476-ABC1-057EAC3F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0989" y="6243563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E732B6-5FC6-4C09-8F18-E755BF19CA78}"/>
              </a:ext>
            </a:extLst>
          </p:cNvPr>
          <p:cNvSpPr txBox="1"/>
          <p:nvPr/>
        </p:nvSpPr>
        <p:spPr>
          <a:xfrm>
            <a:off x="986554" y="420743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1D53E3C-6562-4874-BDBD-1E07A96F7240}"/>
              </a:ext>
            </a:extLst>
          </p:cNvPr>
          <p:cNvSpPr txBox="1"/>
          <p:nvPr/>
        </p:nvSpPr>
        <p:spPr>
          <a:xfrm>
            <a:off x="2875476" y="408565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 +1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CF90E03-2340-4EB2-941B-E8A1D2A16740}"/>
              </a:ext>
            </a:extLst>
          </p:cNvPr>
          <p:cNvSpPr txBox="1"/>
          <p:nvPr/>
        </p:nvSpPr>
        <p:spPr>
          <a:xfrm>
            <a:off x="3985663" y="299242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B463670-9A4A-428E-8852-84E0D9C233F0}"/>
              </a:ext>
            </a:extLst>
          </p:cNvPr>
          <p:cNvSpPr txBox="1"/>
          <p:nvPr/>
        </p:nvSpPr>
        <p:spPr>
          <a:xfrm>
            <a:off x="1357067" y="306197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H+2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DECDDA9-CCE4-458A-A7C6-1336E66C25B9}"/>
              </a:ext>
            </a:extLst>
          </p:cNvPr>
          <p:cNvSpPr txBox="1"/>
          <p:nvPr/>
        </p:nvSpPr>
        <p:spPr>
          <a:xfrm>
            <a:off x="2609412" y="201388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H+3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4271E46-4D7D-4830-A15A-AFA5F657496E}"/>
              </a:ext>
            </a:extLst>
          </p:cNvPr>
          <p:cNvSpPr/>
          <p:nvPr/>
        </p:nvSpPr>
        <p:spPr>
          <a:xfrm>
            <a:off x="2734795" y="5464297"/>
            <a:ext cx="666386" cy="67139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CE2739E-15D9-4FB6-B675-EBCEDDA1FF1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067988" y="5184396"/>
            <a:ext cx="0" cy="27990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EB5474E-AE3D-443F-89F1-0D4AE94954B8}"/>
              </a:ext>
            </a:extLst>
          </p:cNvPr>
          <p:cNvSpPr txBox="1"/>
          <p:nvPr/>
        </p:nvSpPr>
        <p:spPr>
          <a:xfrm>
            <a:off x="3367026" y="52583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BB1453A-EC5B-456B-A447-B8942F6C32D0}"/>
              </a:ext>
            </a:extLst>
          </p:cNvPr>
          <p:cNvSpPr/>
          <p:nvPr/>
        </p:nvSpPr>
        <p:spPr>
          <a:xfrm rot="19669550">
            <a:off x="1905718" y="2878456"/>
            <a:ext cx="1651455" cy="27122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Seta: Curva para a Direita 66">
            <a:extLst>
              <a:ext uri="{FF2B5EF4-FFF2-40B4-BE49-F238E27FC236}">
                <a16:creationId xmlns:a16="http://schemas.microsoft.com/office/drawing/2014/main" id="{E7CFE8F5-A55D-423E-9F06-CDC3D93A86C2}"/>
              </a:ext>
            </a:extLst>
          </p:cNvPr>
          <p:cNvSpPr/>
          <p:nvPr/>
        </p:nvSpPr>
        <p:spPr>
          <a:xfrm rot="8102613">
            <a:off x="2728101" y="3017299"/>
            <a:ext cx="639009" cy="15970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8A2C36B-FBB2-4DAA-B4B3-8A00B87364BE}"/>
              </a:ext>
            </a:extLst>
          </p:cNvPr>
          <p:cNvCxnSpPr/>
          <p:nvPr/>
        </p:nvCxnSpPr>
        <p:spPr>
          <a:xfrm>
            <a:off x="3401181" y="5041900"/>
            <a:ext cx="584482" cy="381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Imagem 69">
            <a:extLst>
              <a:ext uri="{FF2B5EF4-FFF2-40B4-BE49-F238E27FC236}">
                <a16:creationId xmlns:a16="http://schemas.microsoft.com/office/drawing/2014/main" id="{F9183F3E-39BD-4FDB-B5B3-ABC506C72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309" y="3132990"/>
            <a:ext cx="2019732" cy="260938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0BA37EFC-1A39-4477-A468-89979F45ADB0}"/>
              </a:ext>
            </a:extLst>
          </p:cNvPr>
          <p:cNvSpPr/>
          <p:nvPr/>
        </p:nvSpPr>
        <p:spPr>
          <a:xfrm rot="2371561">
            <a:off x="6247652" y="3192429"/>
            <a:ext cx="995548" cy="14557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Seta: Curva para a Esquerda 58">
            <a:extLst>
              <a:ext uri="{FF2B5EF4-FFF2-40B4-BE49-F238E27FC236}">
                <a16:creationId xmlns:a16="http://schemas.microsoft.com/office/drawing/2014/main" id="{8C7DBDB7-F1EF-4A54-9D06-F4C9AA86C257}"/>
              </a:ext>
            </a:extLst>
          </p:cNvPr>
          <p:cNvSpPr/>
          <p:nvPr/>
        </p:nvSpPr>
        <p:spPr>
          <a:xfrm rot="12619454">
            <a:off x="6071063" y="3242061"/>
            <a:ext cx="467011" cy="81112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0" name="Imagem 59">
            <a:extLst>
              <a:ext uri="{FF2B5EF4-FFF2-40B4-BE49-F238E27FC236}">
                <a16:creationId xmlns:a16="http://schemas.microsoft.com/office/drawing/2014/main" id="{5EB81AF5-E577-4A15-883F-A5FC70CEC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8177" y="3277013"/>
            <a:ext cx="3087000" cy="279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F708BCF2-B365-433F-90CD-7D4D617781DF}"/>
              </a:ext>
            </a:extLst>
          </p:cNvPr>
          <p:cNvSpPr txBox="1"/>
          <p:nvPr/>
        </p:nvSpPr>
        <p:spPr>
          <a:xfrm>
            <a:off x="9076888" y="64261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AVL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0CD5B520-B6F6-4363-A3D0-93A72A696E83}"/>
              </a:ext>
            </a:extLst>
          </p:cNvPr>
          <p:cNvSpPr txBox="1"/>
          <p:nvPr/>
        </p:nvSpPr>
        <p:spPr>
          <a:xfrm>
            <a:off x="9559613" y="511209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44713D7B-2CA4-4071-AC77-CF962FCF26E5}"/>
              </a:ext>
            </a:extLst>
          </p:cNvPr>
          <p:cNvSpPr txBox="1"/>
          <p:nvPr/>
        </p:nvSpPr>
        <p:spPr>
          <a:xfrm>
            <a:off x="8132026" y="507369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36BC1E8-9EEB-44B5-9F84-7C99C68EAE12}"/>
              </a:ext>
            </a:extLst>
          </p:cNvPr>
          <p:cNvSpPr txBox="1"/>
          <p:nvPr/>
        </p:nvSpPr>
        <p:spPr>
          <a:xfrm>
            <a:off x="10910014" y="50477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DC24037F-9B14-4593-960F-3BD8661943DF}"/>
              </a:ext>
            </a:extLst>
          </p:cNvPr>
          <p:cNvSpPr txBox="1"/>
          <p:nvPr/>
        </p:nvSpPr>
        <p:spPr>
          <a:xfrm>
            <a:off x="8363946" y="423457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 +1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DDE6144-E5B0-4DAD-AD2D-DFBCDB12C4AB}"/>
              </a:ext>
            </a:extLst>
          </p:cNvPr>
          <p:cNvSpPr txBox="1"/>
          <p:nvPr/>
        </p:nvSpPr>
        <p:spPr>
          <a:xfrm>
            <a:off x="10396437" y="411559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 +1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30C6834-D968-4859-878C-3C6504C370C4}"/>
              </a:ext>
            </a:extLst>
          </p:cNvPr>
          <p:cNvSpPr txBox="1"/>
          <p:nvPr/>
        </p:nvSpPr>
        <p:spPr>
          <a:xfrm>
            <a:off x="8944047" y="350102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 +2</a:t>
            </a:r>
          </a:p>
        </p:txBody>
      </p:sp>
    </p:spTree>
    <p:extLst>
      <p:ext uri="{BB962C8B-B14F-4D97-AF65-F5344CB8AC3E}">
        <p14:creationId xmlns:p14="http://schemas.microsoft.com/office/powerpoint/2010/main" val="1715810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54D6B-5332-46A8-BF49-6F5BF1E0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Árvores AVL – operações de rotação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9DA90E-F6D2-456D-B778-AF2FA8EDF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Regras:</a:t>
            </a:r>
          </a:p>
          <a:p>
            <a:pPr lvl="1"/>
            <a:r>
              <a:rPr lang="pt-BR" dirty="0"/>
              <a:t>Inserção a direita no filho à direita = rotação a esquerda</a:t>
            </a:r>
          </a:p>
          <a:p>
            <a:pPr lvl="1"/>
            <a:r>
              <a:rPr lang="pt-BR" dirty="0"/>
              <a:t>Inserção a esquerda no filho à esquerda = rotação a direita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Inserção a direita no filho à esquerda = rotação esquerda-direita </a:t>
            </a:r>
          </a:p>
          <a:p>
            <a:pPr lvl="1"/>
            <a:r>
              <a:rPr lang="pt-BR" dirty="0"/>
              <a:t>Inserção a esquerda no filho à direita = rotação direita-esquerda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92D3B8-AAF2-4E64-A4F4-79D5C460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82314C-4E33-49FB-B1B2-ABF5E1EF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820" y="2004030"/>
            <a:ext cx="762615" cy="111883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C99B24-9A75-46DC-8C23-DF852D799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725" y="2470160"/>
            <a:ext cx="651191" cy="113449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DCFD6EF-F6E2-42B6-96C4-E4C3238E5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774" y="3797506"/>
            <a:ext cx="651191" cy="113449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C2BCC42-327F-4974-B1B6-0AFCC0BDD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2441" y="4469777"/>
            <a:ext cx="702066" cy="113449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80342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8D5D4-DF1E-4758-94D6-33B2E466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em Árvores Binárias de Pesquisa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F2E04-8D36-4D4F-BF3E-76AB82B10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encontrar o ponto de inserção de um nodo em uma árvore binária de pesquisa, precisamos observar as propriedades dessas árvores:</a:t>
            </a:r>
          </a:p>
          <a:p>
            <a:pPr lvl="1"/>
            <a:r>
              <a:rPr lang="pt-BR" dirty="0"/>
              <a:t> dado um nodo qualquer,</a:t>
            </a:r>
          </a:p>
          <a:p>
            <a:pPr lvl="2"/>
            <a:r>
              <a:rPr lang="pt-BR" dirty="0"/>
              <a:t>nodos menores do que ele são inseridos à sua esquerda, </a:t>
            </a:r>
          </a:p>
          <a:p>
            <a:pPr lvl="2"/>
            <a:r>
              <a:rPr lang="pt-BR" dirty="0"/>
              <a:t>nodos maiores do que ele são inseridos à sua direita.</a:t>
            </a:r>
          </a:p>
          <a:p>
            <a:r>
              <a:rPr lang="pt-BR" dirty="0"/>
              <a:t> Desafio como transformar essas ideias em código?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5C8E0D-A873-4F26-BD64-30EC9D7D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54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54D6B-5332-46A8-BF49-6F5BF1E0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Árvores AVL – operações de rotação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9DA90E-F6D2-456D-B778-AF2FA8EDF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Inserção a direita no filho à esquerda = rotação esquerda-direita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Inserção a esquerda no filho à direita = rotação direita-esquerda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92D3B8-AAF2-4E64-A4F4-79D5C460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DCFD6EF-F6E2-42B6-96C4-E4C3238E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07" y="2885847"/>
            <a:ext cx="651191" cy="113449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C2BCC42-327F-4974-B1B6-0AFCC0BDD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369" y="5104985"/>
            <a:ext cx="702066" cy="113449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11A4CC3-902F-45CC-820C-BA5B883C9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973" y="5104985"/>
            <a:ext cx="736017" cy="113449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Seta: Curva para a Esquerda 11">
            <a:extLst>
              <a:ext uri="{FF2B5EF4-FFF2-40B4-BE49-F238E27FC236}">
                <a16:creationId xmlns:a16="http://schemas.microsoft.com/office/drawing/2014/main" id="{6E1E44F5-C19F-49AE-AAA0-59A5CBAC7502}"/>
              </a:ext>
            </a:extLst>
          </p:cNvPr>
          <p:cNvSpPr/>
          <p:nvPr/>
        </p:nvSpPr>
        <p:spPr>
          <a:xfrm rot="12586379">
            <a:off x="2559427" y="5376812"/>
            <a:ext cx="394282" cy="5788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Curva para a Direita 12">
            <a:extLst>
              <a:ext uri="{FF2B5EF4-FFF2-40B4-BE49-F238E27FC236}">
                <a16:creationId xmlns:a16="http://schemas.microsoft.com/office/drawing/2014/main" id="{9665C5E8-8E28-4C4E-BF1D-EFAADB1EAB7B}"/>
              </a:ext>
            </a:extLst>
          </p:cNvPr>
          <p:cNvSpPr/>
          <p:nvPr/>
        </p:nvSpPr>
        <p:spPr>
          <a:xfrm rot="9597353">
            <a:off x="4745904" y="5065233"/>
            <a:ext cx="268448" cy="5037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B916590-2BF1-4AED-86E2-AB81BDCF5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028" y="5104985"/>
            <a:ext cx="1341552" cy="119672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97C0176-476E-4972-B8DB-DE120A1344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6368" y="2885847"/>
            <a:ext cx="765025" cy="113449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3045353-B287-42C2-8B56-6BFE1E25C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2702" y="2790824"/>
            <a:ext cx="1556516" cy="129174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7" name="Seta: Curva para a Esquerda 16">
            <a:extLst>
              <a:ext uri="{FF2B5EF4-FFF2-40B4-BE49-F238E27FC236}">
                <a16:creationId xmlns:a16="http://schemas.microsoft.com/office/drawing/2014/main" id="{E2B78413-90E4-45A4-AEB4-402E197005FE}"/>
              </a:ext>
            </a:extLst>
          </p:cNvPr>
          <p:cNvSpPr/>
          <p:nvPr/>
        </p:nvSpPr>
        <p:spPr>
          <a:xfrm rot="13243346">
            <a:off x="4310293" y="2710521"/>
            <a:ext cx="369115" cy="5913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Seta: Curva para a Direita 17">
            <a:extLst>
              <a:ext uri="{FF2B5EF4-FFF2-40B4-BE49-F238E27FC236}">
                <a16:creationId xmlns:a16="http://schemas.microsoft.com/office/drawing/2014/main" id="{1553CDBD-4C55-4A31-A180-34BBE2ABEEDC}"/>
              </a:ext>
            </a:extLst>
          </p:cNvPr>
          <p:cNvSpPr/>
          <p:nvPr/>
        </p:nvSpPr>
        <p:spPr>
          <a:xfrm rot="8516195">
            <a:off x="3212872" y="3092896"/>
            <a:ext cx="360659" cy="6722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840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54D6B-5332-46A8-BF49-6F5BF1E0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Árvores AVL – operações de rotação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9DA90E-F6D2-456D-B778-AF2FA8EDF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Regras:</a:t>
            </a:r>
          </a:p>
          <a:p>
            <a:pPr lvl="1"/>
            <a:r>
              <a:rPr lang="pt-BR" dirty="0"/>
              <a:t>Inserção a direita no filho à direita = rotação a esquerda</a:t>
            </a:r>
          </a:p>
          <a:p>
            <a:pPr lvl="1"/>
            <a:r>
              <a:rPr lang="pt-BR" dirty="0"/>
              <a:t>Inserção a esquerda no filho à esquerda = rotação a direita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Inserção a direita no filho à esquerda = rotação esquerda-direita </a:t>
            </a:r>
          </a:p>
          <a:p>
            <a:pPr lvl="1"/>
            <a:r>
              <a:rPr lang="pt-BR" dirty="0"/>
              <a:t>Inserção a esquerda no filho à direita = rotação direita-esquerda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92D3B8-AAF2-4E64-A4F4-79D5C460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82314C-4E33-49FB-B1B2-ABF5E1EF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820" y="2004030"/>
            <a:ext cx="762615" cy="111883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C99B24-9A75-46DC-8C23-DF852D799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725" y="2470160"/>
            <a:ext cx="651191" cy="113449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DCFD6EF-F6E2-42B6-96C4-E4C3238E5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774" y="3797506"/>
            <a:ext cx="651191" cy="113449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C2BCC42-327F-4974-B1B6-0AFCC0BDD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2441" y="4469777"/>
            <a:ext cx="702066" cy="113449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1925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E2806-C485-4131-AA05-D8A42866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em Árvores Binárias de Pesquisa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C89B862-4732-4017-B885-BA3508F4B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04" y="1787453"/>
            <a:ext cx="6944649" cy="458133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9F213F-F79D-4CAB-887E-2C99577C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6AC16D-2B37-4322-8CC0-FF337D98B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407" y="2743200"/>
            <a:ext cx="3730501" cy="16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7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D191A-B0A2-4DE7-8F98-006FB799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Buscas em Árvores Binárias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FC53BE-9074-4F3B-BE5C-D01CD6799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algoritmo de busca em árvores binárias de pesquisa pode ser dividido em três casos:</a:t>
            </a:r>
          </a:p>
          <a:p>
            <a:pPr lvl="1"/>
            <a:r>
              <a:rPr lang="pt-BR" dirty="0"/>
              <a:t>A chave procurada está na raiz da árvore. Nesse caso, simplesmente retornamos a raiz da árvore como resultado da busca.</a:t>
            </a:r>
          </a:p>
          <a:p>
            <a:pPr lvl="1"/>
            <a:r>
              <a:rPr lang="pt-BR" dirty="0"/>
              <a:t>A chave procurada é menor que a chave do nodo raiz. Nesse caso, precisamos procurar pela chave somente na </a:t>
            </a:r>
            <a:r>
              <a:rPr lang="pt-BR" dirty="0" err="1"/>
              <a:t>sub-árvore</a:t>
            </a:r>
            <a:r>
              <a:rPr lang="pt-BR" dirty="0"/>
              <a:t> esquerda.</a:t>
            </a:r>
          </a:p>
          <a:p>
            <a:pPr lvl="1"/>
            <a:r>
              <a:rPr lang="pt-BR" dirty="0"/>
              <a:t>A chave procurada é maior que a chave do nodo raiz. Nesse caso, precisamos procurar pela chave somente na </a:t>
            </a:r>
            <a:r>
              <a:rPr lang="pt-BR" dirty="0" err="1"/>
              <a:t>sub-árvore</a:t>
            </a:r>
            <a:r>
              <a:rPr lang="pt-BR" dirty="0"/>
              <a:t> direita.</a:t>
            </a:r>
          </a:p>
          <a:p>
            <a:r>
              <a:rPr lang="pt-BR" dirty="0"/>
              <a:t>A implementação da ideia acima, assim como o tratamento do caso em que o nodo não está presente na árvore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180B67-D126-4918-BCE9-CD8AACA2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8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F689E-912E-4775-AAAA-089CC4CE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Buscas em Árvores Binárias de Pesquisa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6BFC67F-133D-44CE-B29D-9809BF3E2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06" y="1833635"/>
            <a:ext cx="6933068" cy="354171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ED8723-3CD2-40A6-A14B-56B32A8B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6F4DB0-22B3-433D-A23A-ABC9869AB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51" y="3900880"/>
            <a:ext cx="6692243" cy="2889001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396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06F46D-7D97-473B-A6C7-79DDCC1C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t-BR" sz="3200"/>
              <a:t>Árvores Binárias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17C473-7D3B-4066-A177-168273DE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900"/>
              <a:t>Apesar de alguns conceitos de árvores parecerem complexos, somos capazes de implementá-los com relativa facilidade. Isso se deve ao fato de que a maioria dos conceitos de árvores possuírem uma natureza inerentemente recursiva. </a:t>
            </a:r>
          </a:p>
          <a:p>
            <a:pPr>
              <a:lnSpc>
                <a:spcPct val="110000"/>
              </a:lnSpc>
            </a:pPr>
            <a:r>
              <a:rPr lang="pt-BR" sz="1900"/>
              <a:t>A recursividade acaba sendo natural e simples. Portanto sempre que você se deparar com um problema envolvendo árvores, tente pensar em uma solução recursiva antes de mais nada.</a:t>
            </a:r>
          </a:p>
        </p:txBody>
      </p:sp>
      <p:pic>
        <p:nvPicPr>
          <p:cNvPr id="8" name="Graphic 7" descr="Cidade">
            <a:extLst>
              <a:ext uri="{FF2B5EF4-FFF2-40B4-BE49-F238E27FC236}">
                <a16:creationId xmlns:a16="http://schemas.microsoft.com/office/drawing/2014/main" id="{3F97CDA4-D2C1-4F6D-A725-6635387D0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D663C5-8A7D-4078-9F3F-B7B60F36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2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de dados II </a:t>
            </a:r>
            <a:r>
              <a:rPr lang="pt-BR" sz="1800" dirty="0"/>
              <a:t>– 60 horas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Juliano Ratusznei.</a:t>
            </a:r>
          </a:p>
          <a:p>
            <a:r>
              <a:rPr lang="pt-BR" dirty="0" err="1"/>
              <a:t>Email</a:t>
            </a:r>
            <a:r>
              <a:rPr lang="pt-BR" dirty="0"/>
              <a:t>: juliano.ratusznei@unicid.edu.br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57" y="3719604"/>
            <a:ext cx="3819843" cy="8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6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37357E-D440-4649-BEE5-23645DCB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Árvores AVL</a:t>
            </a:r>
          </a:p>
        </p:txBody>
      </p:sp>
      <p:sp useBgFill="1">
        <p:nvSpPr>
          <p:cNvPr id="55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5EA89D-C91B-4F0F-A43C-7D9537682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06" y="3002274"/>
            <a:ext cx="3391784" cy="224441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147BA-A714-4E66-A8BC-32CCF51BA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Na aula anterior foi abordado que a inserção de elementos em uma Árvore de Busca Binária determina a sua característica</a:t>
            </a:r>
          </a:p>
          <a:p>
            <a:r>
              <a:rPr lang="pt-BR" dirty="0">
                <a:solidFill>
                  <a:srgbClr val="FFFFFF"/>
                </a:solidFill>
              </a:rPr>
              <a:t>Dependendo da maneira de inserir os valores.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0D42CA-4512-43B7-A30B-2C5182B0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1C4C74-5AF6-4CDE-A6D8-C1A173ED8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99" y="910432"/>
            <a:ext cx="2862000" cy="49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71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1305</Words>
  <Application>Microsoft Office PowerPoint</Application>
  <PresentationFormat>Widescreen</PresentationFormat>
  <Paragraphs>246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Tw Cen MT</vt:lpstr>
      <vt:lpstr>Circuito</vt:lpstr>
      <vt:lpstr>estrutura de dados II – 60 horas</vt:lpstr>
      <vt:lpstr>Inserção em Árvores Binárias de Pesquisa </vt:lpstr>
      <vt:lpstr>Inserção em Árvores Binárias de Pesquisa </vt:lpstr>
      <vt:lpstr>Inserção em Árvores Binárias de Pesquisa</vt:lpstr>
      <vt:lpstr>Algoritmo de Buscas em Árvores Binárias de Pesquisa</vt:lpstr>
      <vt:lpstr>Algoritmo de Buscas em Árvores Binárias de Pesquisa</vt:lpstr>
      <vt:lpstr>Árvores Binárias de Pesquisa</vt:lpstr>
      <vt:lpstr>estrutura de dados II – 60 horas</vt:lpstr>
      <vt:lpstr>Árvores AVL</vt:lpstr>
      <vt:lpstr>Árvores AVL</vt:lpstr>
      <vt:lpstr>Árvores AVL</vt:lpstr>
      <vt:lpstr>Árvores AVL</vt:lpstr>
      <vt:lpstr>Árvores AVL</vt:lpstr>
      <vt:lpstr>Árvores AVL -  verificando balanceamento</vt:lpstr>
      <vt:lpstr>Árvores AVL -  verificando balanceamento</vt:lpstr>
      <vt:lpstr>Árvores AVL</vt:lpstr>
      <vt:lpstr>Árvores AVL</vt:lpstr>
      <vt:lpstr>Árvores AVL – operações de rotação</vt:lpstr>
      <vt:lpstr>Árvores AVL – operações de rotação</vt:lpstr>
      <vt:lpstr>Árvores AVL – operações de rotação</vt:lpstr>
      <vt:lpstr>Árvores AVL – operações de rotação</vt:lpstr>
      <vt:lpstr>Árvores AVL – operações de rotação - externa</vt:lpstr>
      <vt:lpstr>Árvores AVL – operações de rotação -Externa</vt:lpstr>
      <vt:lpstr>Árvores AVL – operações de rotação</vt:lpstr>
      <vt:lpstr>Árvores AVL – operações de rotação - interna</vt:lpstr>
      <vt:lpstr>Árvores AVL – operações de rotação - interna</vt:lpstr>
      <vt:lpstr>Árvores AVL – operações de rotação - interna</vt:lpstr>
      <vt:lpstr>Árvores AVL – operações de rotação - interna</vt:lpstr>
      <vt:lpstr>Árvores AVL – operações de rotação</vt:lpstr>
      <vt:lpstr>Árvores AVL – operações de rotação</vt:lpstr>
      <vt:lpstr>Árvores AVL – operações de rotação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II – 60 horas</dc:title>
  <dc:creator>JULIANO RATUSZNEI</dc:creator>
  <cp:lastModifiedBy>JULIANO RATUSZNEI</cp:lastModifiedBy>
  <cp:revision>8</cp:revision>
  <dcterms:created xsi:type="dcterms:W3CDTF">2020-11-06T10:20:22Z</dcterms:created>
  <dcterms:modified xsi:type="dcterms:W3CDTF">2021-10-28T20:58:09Z</dcterms:modified>
</cp:coreProperties>
</file>