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59" r:id="rId5"/>
    <p:sldId id="277" r:id="rId6"/>
    <p:sldId id="265" r:id="rId7"/>
    <p:sldId id="267" r:id="rId8"/>
    <p:sldId id="268" r:id="rId9"/>
    <p:sldId id="271" r:id="rId10"/>
    <p:sldId id="272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f21935-e6d0-4b72-bc81-63247b206c79}">
          <p14:sldIdLst>
            <p14:sldId id="256"/>
            <p14:sldId id="270"/>
            <p14:sldId id="259"/>
            <p14:sldId id="277"/>
            <p14:sldId id="265"/>
            <p14:sldId id="267"/>
            <p14:sldId id="268"/>
            <p14:sldId id="271"/>
            <p14:sldId id="27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383"/>
            <a:ext cx="9144000" cy="2387600"/>
          </a:xfrm>
        </p:spPr>
        <p:txBody>
          <a:bodyPr/>
          <a:lstStyle/>
          <a:p>
            <a:r>
              <a:rPr lang="en-US" sz="7200">
                <a:solidFill>
                  <a:srgbClr val="FFFF00"/>
                </a:solidFill>
              </a:rPr>
              <a:t>Snow Leopard</a:t>
            </a:r>
            <a:endParaRPr lang="en-US" sz="720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sz="4000">
                <a:solidFill>
                  <a:srgbClr val="FFFF00"/>
                </a:solidFill>
              </a:rPr>
              <a:t>Cuthbert</a:t>
            </a:r>
            <a:endParaRPr lang="en-US" sz="4000">
              <a:solidFill>
                <a:srgbClr val="FFFF00"/>
              </a:solidFill>
            </a:endParaRPr>
          </a:p>
          <a:p>
            <a:r>
              <a:rPr lang="en-US" sz="4000">
                <a:solidFill>
                  <a:srgbClr val="FFFF00"/>
                </a:solidFill>
              </a:rPr>
              <a:t>1.2</a:t>
            </a:r>
            <a:endParaRPr lang="en-US" sz="4000">
              <a:solidFill>
                <a:srgbClr val="FFFF00"/>
              </a:solidFill>
            </a:endParaRPr>
          </a:p>
          <a:p>
            <a:r>
              <a:rPr lang="en-US" sz="4000">
                <a:solidFill>
                  <a:srgbClr val="FFFF00"/>
                </a:solidFill>
              </a:rPr>
              <a:t>HPCX73599</a:t>
            </a:r>
            <a:endParaRPr lang="en-US" sz="4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>
            <p:ph type="ctrTitle"/>
          </p:nvPr>
        </p:nvSpPr>
        <p:spPr>
          <a:xfrm>
            <a:off x="1524000" y="2743835"/>
            <a:ext cx="9144000" cy="1370965"/>
          </a:xfrm>
        </p:spPr>
        <p:txBody>
          <a:bodyPr>
            <a:noAutofit/>
          </a:bodyPr>
          <a:p>
            <a:r>
              <a:rPr lang="en-US" sz="9600">
                <a:solidFill>
                  <a:srgbClr val="FFFF00"/>
                </a:solidFill>
              </a:rPr>
              <a:t>Thank You!</a:t>
            </a:r>
            <a:endParaRPr lang="en-US" sz="9600">
              <a:solidFill>
                <a:srgbClr val="FFFF00"/>
              </a:solidFill>
            </a:endParaRPr>
          </a:p>
        </p:txBody>
      </p:sp>
      <p:sp>
        <p:nvSpPr>
          <p:cNvPr id="5" name="Subtitle 4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660"/>
            <a:ext cx="6440170" cy="777875"/>
          </a:xfrm>
        </p:spPr>
        <p:txBody>
          <a:bodyPr>
            <a:normAutofit fontScale="90000"/>
          </a:bodyPr>
          <a:lstStyle/>
          <a:p>
            <a:pPr algn="l"/>
            <a:r>
              <a:rPr lang="en-US" b="1">
                <a:solidFill>
                  <a:srgbClr val="FFFF00"/>
                </a:solidFill>
              </a:rPr>
              <a:t>——</a:t>
            </a:r>
            <a:r>
              <a:rPr lang="en-US">
                <a:solidFill>
                  <a:srgbClr val="FFFF00"/>
                </a:solidFill>
                <a:latin typeface="Calibri" panose="020F0502020204030204" charset="0"/>
                <a:cs typeface="Calibri" panose="020F0502020204030204" charset="0"/>
              </a:rPr>
              <a:t>References</a:t>
            </a:r>
            <a:endParaRPr lang="en-US">
              <a:solidFill>
                <a:srgbClr val="FFFF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978535"/>
            <a:ext cx="11811635" cy="551180"/>
          </a:xfrm>
        </p:spPr>
        <p:txBody>
          <a:bodyPr>
            <a:noAutofit/>
          </a:bodyPr>
          <a:lstStyle/>
          <a:p>
            <a:pPr algn="l"/>
            <a:r>
              <a:rPr lang="en-US" sz="2000">
                <a:solidFill>
                  <a:srgbClr val="FFFF00"/>
                </a:solidFill>
                <a:latin typeface="+mj-lt"/>
                <a:ea typeface="+mj-ea"/>
              </a:rPr>
              <a:t>11 Ways to Help Snow Leopards, https://www.takeactionforwildlifeconservation.com/11-ways-to-help-snow-leopards.html. </a:t>
            </a:r>
            <a:endParaRPr lang="en-US" sz="20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r>
              <a:rPr lang="en-US" sz="2000">
                <a:solidFill>
                  <a:srgbClr val="FFFF00"/>
                </a:solidFill>
                <a:latin typeface="+mj-lt"/>
                <a:ea typeface="+mj-ea"/>
              </a:rPr>
              <a:t>Molotnikova, Mariya. “Save – Sustainable Wildlife and Environmental Conservation.” SAVE Wildlife, 15 Feb. 2022,       https://save-wildlife.org/en/?gclid=CjwKCAjwtIaVBhBkEiwAsr7- cwq_KfKCaEKm3BCKcrPVXcnoCRv2r8LFYE39gz1CKmTuRj2dSRbZ9RoCO30QAvD_BwE. </a:t>
            </a:r>
            <a:endParaRPr lang="en-US" sz="20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r>
              <a:rPr lang="en-US" sz="2000">
                <a:solidFill>
                  <a:srgbClr val="FFFF00"/>
                </a:solidFill>
                <a:latin typeface="+mj-lt"/>
                <a:ea typeface="+mj-ea"/>
              </a:rPr>
              <a:t>“Care for Us.” Wild Welfare, https://wildwelfare.org/care-for-us/?gclid=CjwKCAjwtIaVBhBkEiwAsr7-cz9CwGhVbr7O-SFTZlCCwBMgsZwz6bMl2BduJF_h2eFQuKHBoRcG6RoCQc4QAvD_BwE. </a:t>
            </a:r>
            <a:endParaRPr lang="en-US" sz="20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r>
              <a:rPr lang="en-US" sz="2000">
                <a:solidFill>
                  <a:srgbClr val="FFFF00"/>
                </a:solidFill>
                <a:latin typeface="+mj-lt"/>
                <a:ea typeface="+mj-ea"/>
              </a:rPr>
              <a:t>“Snow Leopard.” WWF, World Wildlife Fund, https://www.worldwildlife.org/species/snow-leopard. Accessed 27 May, 2022.</a:t>
            </a:r>
            <a:endParaRPr lang="en-US" sz="20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r>
              <a:rPr lang="en-US" sz="2000">
                <a:solidFill>
                  <a:srgbClr val="FFFF00"/>
                </a:solidFill>
                <a:latin typeface="+mj-lt"/>
                <a:ea typeface="+mj-ea"/>
              </a:rPr>
              <a:t>“Snow Leopard, Facts and Photos.” Animals, https://www.nationalgeographic.com/animals/mammals/facts/snow-leopard. Accessed 27 May, 2022.</a:t>
            </a:r>
            <a:endParaRPr lang="en-US" sz="20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r>
              <a:rPr lang="en-US" sz="2000">
                <a:solidFill>
                  <a:srgbClr val="FFFF00"/>
                </a:solidFill>
                <a:latin typeface="+mj-lt"/>
                <a:ea typeface="+mj-ea"/>
              </a:rPr>
              <a:t>Snow Leopard Trust. “7 Essential Facts about Snow Leopard Cubs.” Snow Leopard Trust, 13 Oct. 2016, https://snowleopard.org/7-essential-facts-about-snow-leopard-cubs/. Accessed 27 May, 2022.</a:t>
            </a:r>
            <a:endParaRPr lang="en-US" sz="2000">
              <a:solidFill>
                <a:srgbClr val="FFFF0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660"/>
            <a:ext cx="6595745" cy="777875"/>
          </a:xfrm>
        </p:spPr>
        <p:txBody>
          <a:bodyPr>
            <a:normAutofit fontScale="90000"/>
          </a:bodyPr>
          <a:lstStyle/>
          <a:p>
            <a:pPr algn="l"/>
            <a:r>
              <a:rPr lang="en-US" b="1">
                <a:solidFill>
                  <a:srgbClr val="FFFF00"/>
                </a:solidFill>
              </a:rPr>
              <a:t>——</a:t>
            </a:r>
            <a:r>
              <a:rPr lang="en-US">
                <a:solidFill>
                  <a:srgbClr val="FFFF00"/>
                </a:solidFill>
                <a:latin typeface="Calibri" panose="020F0502020204030204" charset="0"/>
                <a:cs typeface="Calibri" panose="020F0502020204030204" charset="0"/>
              </a:rPr>
              <a:t>Table of Contents</a:t>
            </a:r>
            <a:endParaRPr lang="en-US">
              <a:solidFill>
                <a:srgbClr val="FFFF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475" y="978535"/>
            <a:ext cx="5234305" cy="551180"/>
          </a:xfrm>
        </p:spPr>
        <p:txBody>
          <a:bodyPr>
            <a:noAutofit/>
          </a:bodyPr>
          <a:lstStyle/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·General Features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752475" y="3871595"/>
            <a:ext cx="598487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·Conservation Mearsures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752475" y="1701800"/>
            <a:ext cx="523430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·Diet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752475" y="2425065"/>
            <a:ext cx="523430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·Females and Pups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8" name="Subtitle 2"/>
          <p:cNvSpPr>
            <a:spLocks noGrp="1"/>
          </p:cNvSpPr>
          <p:nvPr/>
        </p:nvSpPr>
        <p:spPr>
          <a:xfrm>
            <a:off x="752475" y="4594860"/>
            <a:ext cx="523430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·What can WE Do?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9" name="Subtitle 2"/>
          <p:cNvSpPr>
            <a:spLocks noGrp="1"/>
          </p:cNvSpPr>
          <p:nvPr/>
        </p:nvSpPr>
        <p:spPr>
          <a:xfrm>
            <a:off x="752475" y="3148330"/>
            <a:ext cx="523430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·Threat to Survival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752475" y="5318125"/>
            <a:ext cx="523430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·References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  <p:bldP spid="7" grpId="1"/>
      <p:bldP spid="9" grpId="0"/>
      <p:bldP spid="9" grpId="1"/>
      <p:bldP spid="5" grpId="0"/>
      <p:bldP spid="5" grpId="1"/>
      <p:bldP spid="8" grpId="0"/>
      <p:bldP spid="8" grpId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660"/>
            <a:ext cx="6174740" cy="777875"/>
          </a:xfrm>
        </p:spPr>
        <p:txBody>
          <a:bodyPr>
            <a:normAutofit fontScale="90000"/>
          </a:bodyPr>
          <a:lstStyle/>
          <a:p>
            <a:pPr algn="l"/>
            <a:r>
              <a:rPr lang="en-US" b="1">
                <a:solidFill>
                  <a:srgbClr val="FFFF00"/>
                </a:solidFill>
              </a:rPr>
              <a:t>——</a:t>
            </a:r>
            <a:r>
              <a:rPr lang="en-US">
                <a:solidFill>
                  <a:srgbClr val="FFFF00"/>
                </a:solidFill>
                <a:latin typeface="Calibri" panose="020F0502020204030204" charset="0"/>
                <a:cs typeface="Calibri" panose="020F0502020204030204" charset="0"/>
              </a:rPr>
              <a:t>General Features</a:t>
            </a:r>
            <a:endParaRPr lang="en-US">
              <a:solidFill>
                <a:srgbClr val="FFFF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475" y="978535"/>
            <a:ext cx="5234305" cy="551180"/>
          </a:xfrm>
        </p:spPr>
        <p:txBody>
          <a:bodyPr>
            <a:noAutofit/>
          </a:bodyPr>
          <a:lstStyle/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·Pathera uncia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752475" y="3871595"/>
            <a:ext cx="523430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·2-5 ft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752475" y="1701800"/>
            <a:ext cx="523430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·Estimated 4000-6500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752475" y="2425065"/>
            <a:ext cx="523430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0000"/>
                </a:solidFill>
                <a:latin typeface="+mj-lt"/>
                <a:ea typeface="+mj-ea"/>
              </a:rPr>
              <a:t>	·Vulnerable</a:t>
            </a:r>
            <a:endParaRPr lang="en-US" sz="440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8" name="Subtitle 2"/>
          <p:cNvSpPr>
            <a:spLocks noGrp="1"/>
          </p:cNvSpPr>
          <p:nvPr/>
        </p:nvSpPr>
        <p:spPr>
          <a:xfrm>
            <a:off x="752475" y="4594860"/>
            <a:ext cx="523430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</a:t>
            </a:r>
            <a:r>
              <a:rPr lang="en-US" sz="4400">
                <a:solidFill>
                  <a:srgbClr val="FFFF00"/>
                </a:solidFill>
                <a:latin typeface="+mj-lt"/>
                <a:ea typeface="+mj-ea"/>
                <a:sym typeface="+mn-ea"/>
              </a:rPr>
              <a:t>60-120 lbs (30-60 kg)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9" name="Subtitle 2"/>
          <p:cNvSpPr>
            <a:spLocks noGrp="1"/>
          </p:cNvSpPr>
          <p:nvPr/>
        </p:nvSpPr>
        <p:spPr>
          <a:xfrm>
            <a:off x="752475" y="3148330"/>
            <a:ext cx="523430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·H</a:t>
            </a:r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igh mountains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752475" y="5318125"/>
            <a:ext cx="523430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·Shy and reclusive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6174740" y="3153410"/>
            <a:ext cx="523430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>
                <a:solidFill>
                  <a:srgbClr val="FFFF00"/>
                </a:solidFill>
                <a:latin typeface="+mj-lt"/>
                <a:ea typeface="+mj-ea"/>
              </a:rPr>
              <a:t>2 million km²≈800000 square miles</a:t>
            </a:r>
            <a:endParaRPr lang="en-US" sz="36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6174740" y="4235450"/>
            <a:ext cx="523430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>
                <a:solidFill>
                  <a:srgbClr val="FFFF00"/>
                </a:solidFill>
                <a:latin typeface="+mj-lt"/>
                <a:ea typeface="+mj-ea"/>
              </a:rPr>
              <a:t>1 per 40 square miles</a:t>
            </a:r>
            <a:endParaRPr lang="en-US" sz="36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12" name="Subtitle 2"/>
          <p:cNvSpPr>
            <a:spLocks noGrp="1"/>
          </p:cNvSpPr>
          <p:nvPr/>
        </p:nvSpPr>
        <p:spPr>
          <a:xfrm>
            <a:off x="6174740" y="4786630"/>
            <a:ext cx="523430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>
                <a:solidFill>
                  <a:srgbClr val="FFFF00"/>
                </a:solidFill>
                <a:latin typeface="+mj-lt"/>
                <a:ea typeface="+mj-ea"/>
              </a:rPr>
              <a:t>20000 snow leopards</a:t>
            </a:r>
            <a:endParaRPr lang="en-US" sz="36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  <p:bldP spid="7" grpId="1"/>
      <p:bldP spid="9" grpId="0"/>
      <p:bldP spid="9" grpId="1"/>
      <p:bldP spid="5" grpId="0"/>
      <p:bldP spid="5" grpId="1"/>
      <p:bldP spid="8" grpId="0"/>
      <p:bldP spid="8" grpId="1"/>
      <p:bldP spid="4" grpId="0"/>
      <p:bldP spid="4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now-leopard--panthera-uncia--157528589-5c473a9ec9e77c00016ec6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562860" y="802640"/>
            <a:ext cx="1703705" cy="6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3218815" y="434340"/>
            <a:ext cx="693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rgbClr val="7030A0"/>
                </a:solidFill>
              </a:rPr>
              <a:t>Very strong jaws, able to tear through skin and flesh of prey easily</a:t>
            </a:r>
            <a:endParaRPr lang="en-US" sz="2000">
              <a:solidFill>
                <a:srgbClr val="7030A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892040" y="5398135"/>
            <a:ext cx="3407410" cy="718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265555" y="48507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734945" y="6116955"/>
            <a:ext cx="60331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rgbClr val="7030A0"/>
                </a:solidFill>
              </a:rPr>
              <a:t>Strong hind leg let’s it leap 5 times the length of it’s body</a:t>
            </a:r>
            <a:endParaRPr lang="en-US" sz="2000">
              <a:solidFill>
                <a:srgbClr val="7030A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8517890" y="1849755"/>
            <a:ext cx="1259205" cy="2659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451985" y="1443355"/>
            <a:ext cx="56965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rgbClr val="7030A0"/>
                </a:solidFill>
              </a:rPr>
              <a:t>Long tail enable balance and agility, provides warmth</a:t>
            </a:r>
            <a:r>
              <a:rPr lang="en-US" sz="2000"/>
              <a:t> </a:t>
            </a:r>
            <a:endParaRPr lang="en-US" sz="20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970270" y="3211830"/>
            <a:ext cx="0" cy="1560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517140" y="4754245"/>
            <a:ext cx="6905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rgbClr val="7030A0"/>
                </a:solidFill>
              </a:rPr>
              <a:t>Black and yellow camouflage helps it blend into the environment </a:t>
            </a:r>
            <a:endParaRPr lang="en-US" sz="200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1" grpId="0"/>
      <p:bldP spid="21" grpId="1"/>
      <p:bldP spid="17" grpId="0"/>
      <p:bldP spid="17" grpId="1"/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660"/>
            <a:ext cx="6174740" cy="777875"/>
          </a:xfrm>
        </p:spPr>
        <p:txBody>
          <a:bodyPr>
            <a:normAutofit fontScale="90000"/>
          </a:bodyPr>
          <a:lstStyle/>
          <a:p>
            <a:pPr algn="l"/>
            <a:r>
              <a:rPr lang="en-US" b="1">
                <a:solidFill>
                  <a:srgbClr val="FFFF00"/>
                </a:solidFill>
              </a:rPr>
              <a:t>——</a:t>
            </a:r>
            <a:r>
              <a:rPr lang="en-US">
                <a:solidFill>
                  <a:srgbClr val="FFFF00"/>
                </a:solidFill>
                <a:latin typeface="Calibri" panose="020F0502020204030204" charset="0"/>
                <a:cs typeface="Calibri" panose="020F0502020204030204" charset="0"/>
              </a:rPr>
              <a:t>Diet</a:t>
            </a:r>
            <a:endParaRPr lang="en-US">
              <a:solidFill>
                <a:srgbClr val="FFFF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910" y="978535"/>
            <a:ext cx="3187065" cy="551180"/>
          </a:xfrm>
        </p:spPr>
        <p:txBody>
          <a:bodyPr>
            <a:noAutofit/>
          </a:bodyPr>
          <a:lstStyle/>
          <a:p>
            <a:pPr algn="l"/>
            <a:r>
              <a:rPr lang="en-US" sz="3200">
                <a:solidFill>
                  <a:srgbClr val="FFFF00"/>
                </a:solidFill>
                <a:uFillTx/>
                <a:latin typeface="+mj-lt"/>
                <a:ea typeface="+mj-ea"/>
              </a:rPr>
              <a:t>·Blue sheep</a:t>
            </a:r>
            <a:endParaRPr lang="en-US" sz="3200">
              <a:solidFill>
                <a:srgbClr val="FFFF00"/>
              </a:solidFill>
              <a:uFillTx/>
              <a:latin typeface="+mj-lt"/>
              <a:ea typeface="+mj-ea"/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4109085" y="978535"/>
            <a:ext cx="318706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>
                <a:solidFill>
                  <a:srgbClr val="FFFF00"/>
                </a:solidFill>
                <a:uFillTx/>
                <a:latin typeface="+mj-lt"/>
                <a:ea typeface="+mj-ea"/>
              </a:rPr>
              <a:t>·Hare</a:t>
            </a:r>
            <a:endParaRPr lang="en-US" sz="3200">
              <a:solidFill>
                <a:srgbClr val="FFFF00"/>
              </a:solidFill>
              <a:uFillTx/>
              <a:latin typeface="+mj-lt"/>
              <a:ea typeface="+mj-ea"/>
            </a:endParaRPr>
          </a:p>
          <a:p>
            <a:pPr algn="l"/>
            <a:endParaRPr lang="en-US" sz="3200">
              <a:solidFill>
                <a:srgbClr val="FFFF00"/>
              </a:solidFill>
              <a:uFillTx/>
              <a:latin typeface="+mj-lt"/>
              <a:ea typeface="+mj-ea"/>
            </a:endParaRPr>
          </a:p>
          <a:p>
            <a:pPr algn="l"/>
            <a:endParaRPr lang="en-US" sz="3200">
              <a:solidFill>
                <a:srgbClr val="FFFF00"/>
              </a:solidFill>
              <a:uFillTx/>
              <a:latin typeface="+mj-lt"/>
              <a:ea typeface="+mj-ea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6475730" y="978535"/>
            <a:ext cx="318706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>
                <a:solidFill>
                  <a:srgbClr val="FFFF00"/>
                </a:solidFill>
                <a:uFillTx/>
                <a:latin typeface="+mj-lt"/>
                <a:ea typeface="+mj-ea"/>
              </a:rPr>
              <a:t>·Marmot</a:t>
            </a:r>
            <a:endParaRPr lang="en-US" sz="3200">
              <a:solidFill>
                <a:srgbClr val="FFFF00"/>
              </a:solidFill>
              <a:uFillTx/>
              <a:latin typeface="+mj-lt"/>
              <a:ea typeface="+mj-ea"/>
            </a:endParaRPr>
          </a:p>
          <a:p>
            <a:pPr algn="l"/>
            <a:endParaRPr lang="en-US" sz="3200">
              <a:solidFill>
                <a:srgbClr val="FFFF00"/>
              </a:solidFill>
              <a:uFillTx/>
              <a:latin typeface="+mj-lt"/>
              <a:ea typeface="+mj-ea"/>
            </a:endParaRPr>
          </a:p>
          <a:p>
            <a:pPr algn="l"/>
            <a:endParaRPr lang="en-US" sz="3200">
              <a:solidFill>
                <a:srgbClr val="FFFF00"/>
              </a:solidFill>
              <a:uFillTx/>
              <a:latin typeface="+mj-lt"/>
              <a:ea typeface="+mj-ea"/>
            </a:endParaRPr>
          </a:p>
        </p:txBody>
      </p:sp>
      <p:sp>
        <p:nvSpPr>
          <p:cNvPr id="9" name="Subtitle 2"/>
          <p:cNvSpPr>
            <a:spLocks noGrp="1"/>
          </p:cNvSpPr>
          <p:nvPr/>
        </p:nvSpPr>
        <p:spPr>
          <a:xfrm>
            <a:off x="9305925" y="978535"/>
            <a:ext cx="2368550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>
                <a:solidFill>
                  <a:srgbClr val="FFFF00"/>
                </a:solidFill>
                <a:uFillTx/>
                <a:latin typeface="+mj-lt"/>
                <a:ea typeface="+mj-ea"/>
              </a:rPr>
              <a:t>·Bird</a:t>
            </a:r>
            <a:endParaRPr lang="en-US" sz="3200">
              <a:solidFill>
                <a:srgbClr val="FFFF00"/>
              </a:solidFill>
              <a:uFillTx/>
              <a:latin typeface="+mj-lt"/>
              <a:ea typeface="+mj-ea"/>
            </a:endParaRPr>
          </a:p>
          <a:p>
            <a:pPr algn="l"/>
            <a:endParaRPr lang="en-US" sz="3200">
              <a:solidFill>
                <a:srgbClr val="FFFF00"/>
              </a:solidFill>
              <a:uFillTx/>
              <a:latin typeface="+mj-lt"/>
              <a:ea typeface="+mj-ea"/>
            </a:endParaRPr>
          </a:p>
          <a:p>
            <a:pPr algn="l"/>
            <a:endParaRPr lang="en-US" sz="3200">
              <a:solidFill>
                <a:srgbClr val="FFFF00"/>
              </a:solidFill>
              <a:uFillTx/>
              <a:latin typeface="+mj-lt"/>
              <a:ea typeface="+mj-ea"/>
            </a:endParaRPr>
          </a:p>
        </p:txBody>
      </p:sp>
      <p:pic>
        <p:nvPicPr>
          <p:cNvPr id="12" name="Picture 11" descr="Blue shee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810" y="1687195"/>
            <a:ext cx="2133600" cy="2133600"/>
          </a:xfrm>
          <a:prstGeom prst="rect">
            <a:avLst/>
          </a:prstGeom>
        </p:spPr>
      </p:pic>
      <p:pic>
        <p:nvPicPr>
          <p:cNvPr id="13" name="Picture 12" descr="ha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1677670"/>
            <a:ext cx="1606550" cy="2143125"/>
          </a:xfrm>
          <a:prstGeom prst="rect">
            <a:avLst/>
          </a:prstGeom>
        </p:spPr>
      </p:pic>
      <p:pic>
        <p:nvPicPr>
          <p:cNvPr id="14" name="Picture 13" descr="marm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740" y="1687195"/>
            <a:ext cx="2143125" cy="2143125"/>
          </a:xfrm>
          <a:prstGeom prst="rect">
            <a:avLst/>
          </a:prstGeom>
        </p:spPr>
      </p:pic>
      <p:pic>
        <p:nvPicPr>
          <p:cNvPr id="15" name="Picture 14" descr="gamebir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755" y="1687195"/>
            <a:ext cx="1632585" cy="217932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697990" y="4416425"/>
            <a:ext cx="87960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>
                <a:solidFill>
                  <a:srgbClr val="FFFF00"/>
                </a:solidFill>
                <a:latin typeface="+mj-lt"/>
                <a:cs typeface="+mj-lt"/>
              </a:rPr>
              <a:t>Can kill animals </a:t>
            </a:r>
            <a:r>
              <a:rPr lang="en-US" sz="4400">
                <a:solidFill>
                  <a:srgbClr val="FF0000"/>
                </a:solidFill>
                <a:latin typeface="+mj-lt"/>
                <a:cs typeface="+mj-lt"/>
              </a:rPr>
              <a:t>3</a:t>
            </a:r>
            <a:r>
              <a:rPr lang="en-US" sz="4400">
                <a:solidFill>
                  <a:srgbClr val="FFFF00"/>
                </a:solidFill>
                <a:latin typeface="+mj-lt"/>
                <a:cs typeface="+mj-lt"/>
              </a:rPr>
              <a:t> times their wight</a:t>
            </a:r>
            <a:endParaRPr lang="en-US" sz="4400">
              <a:solidFill>
                <a:srgbClr val="FFFF00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  <p:bldP spid="7" grpId="1"/>
      <p:bldP spid="9" grpId="0"/>
      <p:bldP spid="9" grpId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660"/>
            <a:ext cx="6452870" cy="777875"/>
          </a:xfrm>
        </p:spPr>
        <p:txBody>
          <a:bodyPr>
            <a:normAutofit fontScale="90000"/>
          </a:bodyPr>
          <a:lstStyle/>
          <a:p>
            <a:pPr algn="l"/>
            <a:r>
              <a:rPr lang="en-US" b="1">
                <a:solidFill>
                  <a:srgbClr val="FFFF00"/>
                </a:solidFill>
              </a:rPr>
              <a:t>——</a:t>
            </a:r>
            <a:r>
              <a:rPr lang="en-US">
                <a:solidFill>
                  <a:srgbClr val="FFFF00"/>
                </a:solidFill>
                <a:latin typeface="Calibri" panose="020F0502020204030204" charset="0"/>
                <a:cs typeface="Calibri" panose="020F0502020204030204" charset="0"/>
              </a:rPr>
              <a:t>Females and Pups</a:t>
            </a:r>
            <a:endParaRPr lang="en-US">
              <a:solidFill>
                <a:srgbClr val="FFFF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475" y="978535"/>
            <a:ext cx="3187065" cy="55118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00"/>
                </a:solidFill>
              </a:rPr>
              <a:t>·2 or 3 years</a:t>
            </a:r>
            <a:endParaRPr lang="en-US">
              <a:solidFill>
                <a:srgbClr val="FFFF00"/>
              </a:solidFill>
            </a:endParaRPr>
          </a:p>
          <a:p>
            <a:pPr algn="l"/>
            <a:endParaRPr lang="en-US">
              <a:solidFill>
                <a:srgbClr val="FFFF00"/>
              </a:solidFill>
            </a:endParaRPr>
          </a:p>
          <a:p>
            <a:pPr algn="l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752475" y="1529715"/>
            <a:ext cx="3187065" cy="5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rgbClr val="FFFF00"/>
                </a:solidFill>
              </a:rPr>
              <a:t>·1-5 pups each litter</a:t>
            </a:r>
            <a:endParaRPr lang="en-US">
              <a:solidFill>
                <a:srgbClr val="FFFF00"/>
              </a:solidFill>
            </a:endParaRPr>
          </a:p>
          <a:p>
            <a:pPr algn="l"/>
            <a:endParaRPr lang="en-US">
              <a:solidFill>
                <a:srgbClr val="FFFF00"/>
              </a:solidFill>
            </a:endParaRPr>
          </a:p>
          <a:p>
            <a:pPr algn="l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752475" y="2080895"/>
            <a:ext cx="3187065" cy="5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rgbClr val="FFFF00"/>
                </a:solidFill>
              </a:rPr>
              <a:t>·2-3 pups</a:t>
            </a:r>
            <a:endParaRPr lang="en-US">
              <a:solidFill>
                <a:srgbClr val="FFFF00"/>
              </a:solidFill>
            </a:endParaRPr>
          </a:p>
          <a:p>
            <a:pPr algn="l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/>
        </p:nvSpPr>
        <p:spPr>
          <a:xfrm>
            <a:off x="3828415" y="2732405"/>
            <a:ext cx="977900" cy="5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rgbClr val="FFFF00"/>
                </a:solidFill>
              </a:rPr>
              <a:t>7 days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37160" y="3234055"/>
            <a:ext cx="2458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rgbClr val="FFFF00"/>
                </a:solidFill>
              </a:rPr>
              <a:t>Small and helpless</a:t>
            </a:r>
            <a:endParaRPr lang="en-US" sz="240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98675" y="2900045"/>
            <a:ext cx="166624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/>
        </p:nvSpPr>
        <p:spPr>
          <a:xfrm>
            <a:off x="879475" y="2732405"/>
            <a:ext cx="1258570" cy="5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rgbClr val="FFFF00"/>
                </a:solidFill>
              </a:rPr>
              <a:t>At birth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247390" y="3237230"/>
            <a:ext cx="2139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rgbClr val="FFFF00"/>
                </a:solidFill>
              </a:rPr>
              <a:t>Open their eyes</a:t>
            </a:r>
            <a:endParaRPr lang="en-US" sz="2400">
              <a:solidFill>
                <a:srgbClr val="FFFF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86630" y="2900045"/>
            <a:ext cx="166624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>
            <a:spLocks noGrp="1"/>
          </p:cNvSpPr>
          <p:nvPr/>
        </p:nvSpPr>
        <p:spPr>
          <a:xfrm>
            <a:off x="6496685" y="2732405"/>
            <a:ext cx="1394460" cy="5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rgbClr val="FFFF00"/>
                </a:solidFill>
              </a:rPr>
              <a:t>2 months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583680" y="3237230"/>
            <a:ext cx="1220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rgbClr val="FFFF00"/>
                </a:solidFill>
              </a:rPr>
              <a:t>Eat solid</a:t>
            </a:r>
            <a:endParaRPr lang="en-US" sz="2400">
              <a:solidFill>
                <a:srgbClr val="FFFF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892415" y="2915285"/>
            <a:ext cx="166624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/>
          <p:cNvSpPr>
            <a:spLocks noGrp="1"/>
          </p:cNvSpPr>
          <p:nvPr/>
        </p:nvSpPr>
        <p:spPr>
          <a:xfrm>
            <a:off x="9645015" y="2732405"/>
            <a:ext cx="1394460" cy="5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rgbClr val="FFFF00"/>
                </a:solidFill>
              </a:rPr>
              <a:t>3 months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9001125" y="3237230"/>
            <a:ext cx="2669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rgbClr val="FFFF00"/>
                </a:solidFill>
              </a:rPr>
              <a:t>Follow mom around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28" name="Subtitle 2"/>
          <p:cNvSpPr>
            <a:spLocks noGrp="1"/>
          </p:cNvSpPr>
          <p:nvPr/>
        </p:nvSpPr>
        <p:spPr>
          <a:xfrm>
            <a:off x="5140325" y="4116070"/>
            <a:ext cx="1911350" cy="5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rgbClr val="FFFF00"/>
                </a:solidFill>
              </a:rPr>
              <a:t>19-24 months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709795" y="4667250"/>
            <a:ext cx="2771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rgbClr val="FFFF00"/>
                </a:solidFill>
              </a:rPr>
              <a:t>Reach Independence</a:t>
            </a:r>
            <a:endParaRPr 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  <p:bldP spid="7" grpId="1"/>
      <p:bldP spid="12" grpId="0"/>
      <p:bldP spid="14" grpId="0"/>
      <p:bldP spid="12" grpId="1"/>
      <p:bldP spid="14" grpId="1"/>
      <p:bldP spid="9" grpId="0"/>
      <p:bldP spid="9" grpId="1"/>
      <p:bldP spid="15" grpId="0"/>
      <p:bldP spid="15" grpId="1"/>
      <p:bldP spid="22" grpId="0"/>
      <p:bldP spid="22" grpId="1"/>
      <p:bldP spid="23" grpId="0"/>
      <p:bldP spid="23" grpId="1"/>
      <p:bldP spid="25" grpId="0"/>
      <p:bldP spid="25" grpId="1"/>
      <p:bldP spid="26" grpId="0"/>
      <p:bldP spid="26" grpId="1"/>
      <p:bldP spid="28" grpId="0"/>
      <p:bldP spid="29" grpId="0"/>
      <p:bldP spid="28" grpId="1"/>
      <p:bldP spid="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660"/>
            <a:ext cx="6440170" cy="777875"/>
          </a:xfrm>
        </p:spPr>
        <p:txBody>
          <a:bodyPr>
            <a:normAutofit fontScale="90000"/>
          </a:bodyPr>
          <a:lstStyle/>
          <a:p>
            <a:pPr algn="l"/>
            <a:r>
              <a:rPr lang="en-US" b="1">
                <a:solidFill>
                  <a:srgbClr val="FFFF00"/>
                </a:solidFill>
              </a:rPr>
              <a:t>——</a:t>
            </a:r>
            <a:r>
              <a:rPr lang="en-US">
                <a:solidFill>
                  <a:srgbClr val="FFFF00"/>
                </a:solidFill>
                <a:latin typeface="Calibri" panose="020F0502020204030204" charset="0"/>
                <a:cs typeface="Calibri" panose="020F0502020204030204" charset="0"/>
              </a:rPr>
              <a:t>Threat to Survival</a:t>
            </a:r>
            <a:endParaRPr lang="en-US">
              <a:solidFill>
                <a:srgbClr val="FFFF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475" y="978535"/>
            <a:ext cx="3187065" cy="551180"/>
          </a:xfrm>
        </p:spPr>
        <p:txBody>
          <a:bodyPr>
            <a:noAutofit/>
          </a:bodyPr>
          <a:lstStyle/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·Human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752475" y="1659890"/>
            <a:ext cx="4499610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	·Poaching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752475" y="2341245"/>
            <a:ext cx="6437630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0000"/>
                </a:solidFill>
                <a:latin typeface="+mj-lt"/>
                <a:ea typeface="+mj-ea"/>
              </a:rPr>
              <a:t>	</a:t>
            </a:r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·Retaliatory killing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752475" y="3153410"/>
            <a:ext cx="318706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·Habitat loss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  <p:bldP spid="7" grpId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660"/>
            <a:ext cx="8034020" cy="777875"/>
          </a:xfrm>
        </p:spPr>
        <p:txBody>
          <a:bodyPr>
            <a:normAutofit fontScale="90000"/>
          </a:bodyPr>
          <a:lstStyle/>
          <a:p>
            <a:pPr algn="l"/>
            <a:r>
              <a:rPr lang="en-US" b="1">
                <a:solidFill>
                  <a:srgbClr val="FFFF00"/>
                </a:solidFill>
              </a:rPr>
              <a:t>——</a:t>
            </a:r>
            <a:r>
              <a:rPr lang="en-US">
                <a:solidFill>
                  <a:srgbClr val="FFFF00"/>
                </a:solidFill>
                <a:latin typeface="Calibri" panose="020F0502020204030204" charset="0"/>
                <a:cs typeface="Calibri" panose="020F0502020204030204" charset="0"/>
              </a:rPr>
              <a:t>Conservation Measures</a:t>
            </a:r>
            <a:endParaRPr lang="en-US">
              <a:solidFill>
                <a:srgbClr val="FFFF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475" y="978535"/>
            <a:ext cx="6078855" cy="551180"/>
          </a:xfrm>
        </p:spPr>
        <p:txBody>
          <a:bodyPr>
            <a:noAutofit/>
          </a:bodyPr>
          <a:lstStyle/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·Better pens for livestock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752475" y="1659890"/>
            <a:ext cx="717105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	·Reduce retaliatory killing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752475" y="2341245"/>
            <a:ext cx="656272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·Better surveillance network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752475" y="3022600"/>
            <a:ext cx="10126980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	·Spot poachers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879475" y="4646930"/>
            <a:ext cx="656272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·Build protection zones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879475" y="3703955"/>
            <a:ext cx="656272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·Raise public awareness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  <p:bldP spid="7" grpId="1"/>
      <p:bldP spid="10" grpId="0"/>
      <p:bldP spid="10" grpId="1"/>
      <p:bldP spid="5" grpId="0"/>
      <p:bldP spid="5" grpId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660"/>
            <a:ext cx="6440170" cy="777875"/>
          </a:xfrm>
        </p:spPr>
        <p:txBody>
          <a:bodyPr>
            <a:normAutofit fontScale="90000"/>
          </a:bodyPr>
          <a:lstStyle/>
          <a:p>
            <a:pPr algn="l"/>
            <a:r>
              <a:rPr lang="en-US" b="1">
                <a:solidFill>
                  <a:srgbClr val="FFFF00"/>
                </a:solidFill>
              </a:rPr>
              <a:t>——</a:t>
            </a:r>
            <a:r>
              <a:rPr lang="en-US">
                <a:solidFill>
                  <a:srgbClr val="FFFF00"/>
                </a:solidFill>
                <a:latin typeface="Calibri" panose="020F0502020204030204" charset="0"/>
                <a:cs typeface="Calibri" panose="020F0502020204030204" charset="0"/>
              </a:rPr>
              <a:t>What can WE Do</a:t>
            </a:r>
            <a:endParaRPr lang="en-US">
              <a:solidFill>
                <a:srgbClr val="FFFF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475" y="978535"/>
            <a:ext cx="5420995" cy="551180"/>
          </a:xfrm>
        </p:spPr>
        <p:txBody>
          <a:bodyPr>
            <a:noAutofit/>
          </a:bodyPr>
          <a:lstStyle/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·Share what we know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752475" y="1659890"/>
            <a:ext cx="5843905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	</a:t>
            </a:r>
            <a:r>
              <a:rPr lang="en-US" sz="4400">
                <a:solidFill>
                  <a:srgbClr val="FF0000"/>
                </a:solidFill>
                <a:latin typeface="+mj-lt"/>
                <a:ea typeface="+mj-ea"/>
              </a:rPr>
              <a:t>·Public awareness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  <a:p>
            <a:pPr algn="l"/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752475" y="2341245"/>
            <a:ext cx="6437630" cy="55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>
                <a:solidFill>
                  <a:srgbClr val="FFFF00"/>
                </a:solidFill>
                <a:latin typeface="+mj-lt"/>
                <a:ea typeface="+mj-ea"/>
              </a:rPr>
              <a:t>·Adopt a snow leopard</a:t>
            </a:r>
            <a:endParaRPr lang="en-US" sz="4400">
              <a:solidFill>
                <a:srgbClr val="FFFF0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2159</Words>
  <Application>WPS Presentation</Application>
  <PresentationFormat>Widescreen</PresentationFormat>
  <Paragraphs>165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Theme</vt:lpstr>
      <vt:lpstr>Snow Leopard</vt:lpstr>
      <vt:lpstr>——Table of Contents</vt:lpstr>
      <vt:lpstr>——General Features</vt:lpstr>
      <vt:lpstr>PowerPoint 演示文稿</vt:lpstr>
      <vt:lpstr>——Diet</vt:lpstr>
      <vt:lpstr>——Females and Pups</vt:lpstr>
      <vt:lpstr>——Threat to Survival</vt:lpstr>
      <vt:lpstr>——Conservation Measures</vt:lpstr>
      <vt:lpstr>——What can WE Do</vt:lpstr>
      <vt:lpstr>Thank You!</vt:lpstr>
      <vt:lpstr>——References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Cuthbert Deschain</cp:lastModifiedBy>
  <cp:revision>11</cp:revision>
  <dcterms:created xsi:type="dcterms:W3CDTF">2022-05-31T12:35:00Z</dcterms:created>
  <dcterms:modified xsi:type="dcterms:W3CDTF">2022-06-10T02:53:57Z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DC1D977CEBAD4F42BF4D3026142B421D</vt:lpwstr>
  </property>
  <property fmtid="{D5CDD505-2E9C-101B-9397-08002B2CF9AE}" pid="3" name="KSOProductBuildVer">
    <vt:lpwstr>1033-11.2.0.11130</vt:lpwstr>
  </property>
</Properties>
</file>