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9" r:id="rId6"/>
    <p:sldId id="258" r:id="rId7"/>
    <p:sldId id="262" r:id="rId8"/>
    <p:sldId id="260" r:id="rId9"/>
    <p:sldId id="261" r:id="rId10"/>
    <p:sldId id="263"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50.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5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5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53.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5.xml"/></Relationships>
</file>

<file path=ppt/slides/_rels/slide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4" Type="http://schemas.openxmlformats.org/officeDocument/2006/relationships/slideLayout" Target="../slideLayouts/slideLayout18.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a:picLocks noChangeAspect="1"/>
          </p:cNvPicPr>
          <p:nvPr/>
        </p:nvPicPr>
        <p:blipFill>
          <a:blip r:embed="rId1"/>
          <a:srcRect r="12" b="12138"/>
          <a:stretch>
            <a:fillRect/>
          </a:stretch>
        </p:blipFill>
        <p:spPr>
          <a:xfrm>
            <a:off x="880110" y="414020"/>
            <a:ext cx="10428605" cy="6030595"/>
          </a:xfrm>
          <a:prstGeom prst="rect">
            <a:avLst/>
          </a:prstGeom>
          <a:noFill/>
          <a:ln w="9525">
            <a:noFill/>
          </a:ln>
        </p:spPr>
      </p:pic>
      <p:sp>
        <p:nvSpPr>
          <p:cNvPr id="2" name="标题 1"/>
          <p:cNvSpPr>
            <a:spLocks noGrp="1"/>
          </p:cNvSpPr>
          <p:nvPr>
            <p:ph type="ctrTitle"/>
            <p:custDataLst>
              <p:tags r:id="rId2"/>
            </p:custDataLst>
          </p:nvPr>
        </p:nvSpPr>
        <p:spPr>
          <a:xfrm>
            <a:off x="1194355" y="1075690"/>
            <a:ext cx="9799200" cy="2570400"/>
          </a:xfrm>
        </p:spPr>
        <p:txBody>
          <a:bodyPr/>
          <a:p>
            <a:r>
              <a:rPr lang="en-US" altLang="zh-CN"/>
              <a:t>UNICEF</a:t>
            </a:r>
            <a:endParaRPr lang="en-US" altLang="zh-CN"/>
          </a:p>
        </p:txBody>
      </p:sp>
      <p:sp>
        <p:nvSpPr>
          <p:cNvPr id="3" name="副标题 2"/>
          <p:cNvSpPr>
            <a:spLocks noGrp="1"/>
          </p:cNvSpPr>
          <p:nvPr>
            <p:ph type="subTitle" idx="1"/>
            <p:custDataLst>
              <p:tags r:id="rId3"/>
            </p:custDataLst>
          </p:nvPr>
        </p:nvSpPr>
        <p:spPr>
          <a:xfrm>
            <a:off x="1194355" y="4033475"/>
            <a:ext cx="9799200" cy="1472400"/>
          </a:xfrm>
        </p:spPr>
        <p:txBody>
          <a:bodyPr/>
          <a:p>
            <a:r>
              <a:rPr lang="en-US" altLang="zh-CN"/>
              <a:t>D</a:t>
            </a:r>
            <a:r>
              <a:rPr lang="en-US" altLang="zh-CN"/>
              <a:t>o you know?</a:t>
            </a:r>
            <a:endParaRPr lang="en-US" altLang="zh-CN"/>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5330" y="920750"/>
            <a:ext cx="10721340" cy="5015865"/>
          </a:xfrm>
          <a:prstGeom prst="rect">
            <a:avLst/>
          </a:prstGeom>
          <a:noFill/>
        </p:spPr>
        <p:txBody>
          <a:bodyPr wrap="square" rtlCol="0">
            <a:spAutoFit/>
          </a:bodyPr>
          <a:p>
            <a:r>
              <a:rPr lang="zh-CN" altLang="en-US" sz="3200"/>
              <a:t>I started my first donation on December 8, 2021 and I was really moved when I saw the poor looks of those children, and I firmly believed that this fundraising project was real, so I did my best to carry out this project.</a:t>
            </a:r>
            <a:endParaRPr lang="zh-CN" altLang="en-US" sz="3200"/>
          </a:p>
          <a:p>
            <a:endParaRPr lang="zh-CN" altLang="en-US" sz="3200"/>
          </a:p>
          <a:p>
            <a:r>
              <a:rPr lang="zh-CN" altLang="en-US" sz="3200"/>
              <a:t> It is worth mentioning that if you donate more than or equal to 50 per month, in the third month, UNICEF will mail you a ring and a certificate made of discarded cans, which represent environmental protection and great commemorative significance.</a:t>
            </a:r>
            <a:endParaRPr lang="zh-CN" altLang="en-US" sz="32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86865" y="2275840"/>
            <a:ext cx="9017635" cy="2306955"/>
          </a:xfrm>
          <a:prstGeom prst="rect">
            <a:avLst/>
          </a:prstGeom>
          <a:noFill/>
        </p:spPr>
        <p:txBody>
          <a:bodyPr wrap="square" rtlCol="0">
            <a:spAutoFit/>
          </a:bodyPr>
          <a:p>
            <a:pPr algn="ctr"/>
            <a:r>
              <a:rPr lang="en-US" altLang="zh-CN" sz="72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72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Their fundraising project</a:t>
            </a:r>
            <a:endParaRPr lang="zh-CN" altLang="en-US" sz="72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mp_6f6bee1fa8c837a891d9a6947ef9cbbe"/>
          <p:cNvPicPr>
            <a:picLocks noChangeAspect="1"/>
          </p:cNvPicPr>
          <p:nvPr/>
        </p:nvPicPr>
        <p:blipFill>
          <a:blip r:embed="rId1"/>
          <a:stretch>
            <a:fillRect/>
          </a:stretch>
        </p:blipFill>
        <p:spPr>
          <a:xfrm>
            <a:off x="3458210" y="0"/>
            <a:ext cx="5274945" cy="6858000"/>
          </a:xfrm>
          <a:prstGeom prst="rect">
            <a:avLst/>
          </a:prstGeom>
        </p:spPr>
      </p:pic>
      <p:sp>
        <p:nvSpPr>
          <p:cNvPr id="3" name="文本框 2"/>
          <p:cNvSpPr txBox="1"/>
          <p:nvPr/>
        </p:nvSpPr>
        <p:spPr>
          <a:xfrm>
            <a:off x="212090" y="441325"/>
            <a:ext cx="3022600" cy="6185535"/>
          </a:xfrm>
          <a:prstGeom prst="rect">
            <a:avLst/>
          </a:prstGeom>
          <a:noFill/>
        </p:spPr>
        <p:txBody>
          <a:bodyPr wrap="square" rtlCol="0">
            <a:spAutoFit/>
          </a:bodyPr>
          <a:p>
            <a:r>
              <a:rPr lang="zh-CN" altLang="en-US" sz="4400"/>
              <a:t>This is one of their four projects, and you can make a single donation to the best of your ability.</a:t>
            </a:r>
            <a:endParaRPr lang="zh-CN" altLang="en-US" sz="44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mp_69d712db2ed4a458bdbc75a030fc9ef2"/>
          <p:cNvPicPr>
            <a:picLocks noChangeAspect="1"/>
          </p:cNvPicPr>
          <p:nvPr/>
        </p:nvPicPr>
        <p:blipFill>
          <a:blip r:embed="rId1"/>
          <a:stretch>
            <a:fillRect/>
          </a:stretch>
        </p:blipFill>
        <p:spPr>
          <a:xfrm>
            <a:off x="2966720" y="0"/>
            <a:ext cx="6258560" cy="6858000"/>
          </a:xfrm>
          <a:prstGeom prst="rect">
            <a:avLst/>
          </a:prstGeom>
        </p:spPr>
      </p:pic>
      <p:sp>
        <p:nvSpPr>
          <p:cNvPr id="3" name="文本框 2"/>
          <p:cNvSpPr txBox="1"/>
          <p:nvPr/>
        </p:nvSpPr>
        <p:spPr>
          <a:xfrm>
            <a:off x="191770" y="798195"/>
            <a:ext cx="2495550" cy="5262245"/>
          </a:xfrm>
          <a:prstGeom prst="rect">
            <a:avLst/>
          </a:prstGeom>
          <a:noFill/>
        </p:spPr>
        <p:txBody>
          <a:bodyPr wrap="square" rtlCol="0">
            <a:spAutoFit/>
          </a:bodyPr>
          <a:p>
            <a:r>
              <a:rPr lang="zh-CN" altLang="en-US" sz="2400"/>
              <a:t>This is one of their four projects, you need to make a donation every month, of course the amount you can decide for yourself, they will charge a fee on a fixed day of the month, you can also cancel at any time.</a:t>
            </a:r>
            <a:endParaRPr lang="zh-CN" altLang="en-US" sz="24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mp_89485b843b4f0008e43c38dd6ac08478"/>
          <p:cNvPicPr>
            <a:picLocks noChangeAspect="1"/>
          </p:cNvPicPr>
          <p:nvPr/>
        </p:nvPicPr>
        <p:blipFill>
          <a:blip r:embed="rId1"/>
          <a:stretch>
            <a:fillRect/>
          </a:stretch>
        </p:blipFill>
        <p:spPr>
          <a:xfrm>
            <a:off x="3016885" y="0"/>
            <a:ext cx="6157595" cy="6858000"/>
          </a:xfrm>
          <a:prstGeom prst="rect">
            <a:avLst/>
          </a:prstGeom>
        </p:spPr>
      </p:pic>
      <p:sp>
        <p:nvSpPr>
          <p:cNvPr id="3" name="文本框 2"/>
          <p:cNvSpPr txBox="1"/>
          <p:nvPr/>
        </p:nvSpPr>
        <p:spPr>
          <a:xfrm>
            <a:off x="262890" y="339725"/>
            <a:ext cx="2546350" cy="6123940"/>
          </a:xfrm>
          <a:prstGeom prst="rect">
            <a:avLst/>
          </a:prstGeom>
          <a:noFill/>
        </p:spPr>
        <p:txBody>
          <a:bodyPr wrap="square" rtlCol="0">
            <a:spAutoFit/>
          </a:bodyPr>
          <a:p>
            <a:r>
              <a:rPr lang="zh-CN" altLang="en-US" sz="2800"/>
              <a:t>It's a shop and one of four projects where you can buy some supplies and have UNICEF deliver them to these children who have been affected by war and the environment to save them.</a:t>
            </a:r>
            <a:endParaRPr lang="zh-CN" altLang="en-US" sz="28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mp_bc05b74cb1e6ce405ab36e459703fd48"/>
          <p:cNvPicPr>
            <a:picLocks noChangeAspect="1"/>
          </p:cNvPicPr>
          <p:nvPr/>
        </p:nvPicPr>
        <p:blipFill>
          <a:blip r:embed="rId1"/>
          <a:stretch>
            <a:fillRect/>
          </a:stretch>
        </p:blipFill>
        <p:spPr>
          <a:xfrm>
            <a:off x="3042920" y="0"/>
            <a:ext cx="6106160" cy="6858000"/>
          </a:xfrm>
          <a:prstGeom prst="rect">
            <a:avLst/>
          </a:prstGeom>
        </p:spPr>
      </p:pic>
      <p:sp>
        <p:nvSpPr>
          <p:cNvPr id="3" name="文本框 2"/>
          <p:cNvSpPr txBox="1"/>
          <p:nvPr/>
        </p:nvSpPr>
        <p:spPr>
          <a:xfrm>
            <a:off x="191770" y="299085"/>
            <a:ext cx="2597150" cy="6554470"/>
          </a:xfrm>
          <a:prstGeom prst="rect">
            <a:avLst/>
          </a:prstGeom>
          <a:noFill/>
        </p:spPr>
        <p:txBody>
          <a:bodyPr wrap="square" rtlCol="0">
            <a:spAutoFit/>
          </a:bodyPr>
          <a:p>
            <a:r>
              <a:rPr lang="zh-CN" altLang="en-US" sz="2800"/>
              <a:t>This project, which is probably the biggest of the four, will allow you to work with some philanthropic entrepreneurs to make a bigger impact on your support and help more children.</a:t>
            </a:r>
            <a:endParaRPr lang="zh-CN" altLang="en-US" sz="28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1765" y="187960"/>
            <a:ext cx="2992120" cy="645160"/>
          </a:xfrm>
          <a:prstGeom prst="rect">
            <a:avLst/>
          </a:prstGeom>
          <a:noFill/>
        </p:spPr>
        <p:txBody>
          <a:bodyPr wrap="square" rtlCol="0">
            <a:spAutoFit/>
          </a:bodyPr>
          <a:p>
            <a:r>
              <a:rPr lang="zh-CN" altLang="en-US">
                <a:gradFill>
                  <a:gsLst>
                    <a:gs pos="0">
                      <a:srgbClr val="012D86"/>
                    </a:gs>
                    <a:gs pos="100000">
                      <a:srgbClr val="0E2557"/>
                    </a:gs>
                  </a:gsLst>
                  <a:lin scaled="0"/>
                </a:gradFill>
                <a:sym typeface="+mn-ea"/>
              </a:rPr>
              <a:t>Branch 01 source</a:t>
            </a:r>
            <a:r>
              <a:rPr lang="en-US" altLang="zh-CN">
                <a:gradFill>
                  <a:gsLst>
                    <a:gs pos="0">
                      <a:srgbClr val="012D86"/>
                    </a:gs>
                    <a:gs pos="100000">
                      <a:srgbClr val="0E2557"/>
                    </a:gs>
                  </a:gsLst>
                  <a:lin scaled="0"/>
                </a:gradFill>
                <a:sym typeface="+mn-ea"/>
              </a:rPr>
              <a:t>:</a:t>
            </a:r>
            <a:endParaRPr lang="en-US" altLang="zh-CN">
              <a:gradFill>
                <a:gsLst>
                  <a:gs pos="0">
                    <a:srgbClr val="012D86"/>
                  </a:gs>
                  <a:gs pos="100000">
                    <a:srgbClr val="0E2557"/>
                  </a:gs>
                </a:gsLst>
                <a:lin scaled="0"/>
              </a:gradFill>
            </a:endParaRPr>
          </a:p>
          <a:p>
            <a:endParaRPr lang="zh-CN" altLang="en-US"/>
          </a:p>
        </p:txBody>
      </p:sp>
      <p:sp>
        <p:nvSpPr>
          <p:cNvPr id="3" name="文本框 2"/>
          <p:cNvSpPr txBox="1"/>
          <p:nvPr/>
        </p:nvSpPr>
        <p:spPr>
          <a:xfrm>
            <a:off x="356870" y="2644775"/>
            <a:ext cx="11389360" cy="2306955"/>
          </a:xfrm>
          <a:prstGeom prst="rect">
            <a:avLst/>
          </a:prstGeom>
          <a:noFill/>
        </p:spPr>
        <p:txBody>
          <a:bodyPr wrap="square" rtlCol="0">
            <a:spAutoFit/>
          </a:bodyPr>
          <a:p>
            <a:pPr marL="934085" indent="-921385"/>
            <a:r>
              <a:rPr lang="zh-CN" altLang="en-US" sz="4800">
                <a:solidFill>
                  <a:srgbClr val="002060"/>
                </a:solidFill>
              </a:rPr>
              <a:t>UNICEF, </a:t>
            </a:r>
            <a:r>
              <a:rPr lang="en-US" altLang="zh-CN" sz="4800">
                <a:solidFill>
                  <a:srgbClr val="002060"/>
                </a:solidFill>
              </a:rPr>
              <a:t>“S</a:t>
            </a:r>
            <a:r>
              <a:rPr lang="zh-CN" altLang="en-US" sz="4800">
                <a:solidFill>
                  <a:srgbClr val="002060"/>
                </a:solidFill>
              </a:rPr>
              <a:t>upport us,</a:t>
            </a:r>
            <a:r>
              <a:rPr lang="en-US" altLang="zh-CN" sz="4800">
                <a:solidFill>
                  <a:srgbClr val="002060"/>
                </a:solidFill>
              </a:rPr>
              <a:t>”</a:t>
            </a:r>
            <a:r>
              <a:rPr lang="zh-CN" altLang="en-US" sz="4800">
                <a:solidFill>
                  <a:srgbClr val="002060"/>
                </a:solidFill>
              </a:rPr>
              <a:t> </a:t>
            </a:r>
            <a:r>
              <a:rPr lang="zh-CN" altLang="en-US" sz="4800" i="1">
                <a:solidFill>
                  <a:srgbClr val="002060"/>
                </a:solidFill>
              </a:rPr>
              <a:t>UNICEF China</a:t>
            </a:r>
            <a:r>
              <a:rPr lang="zh-CN" altLang="en-US" sz="4800">
                <a:solidFill>
                  <a:srgbClr val="002060"/>
                </a:solidFill>
              </a:rPr>
              <a:t>.</a:t>
            </a:r>
            <a:r>
              <a:rPr lang="en-US" altLang="zh-CN" sz="4800">
                <a:solidFill>
                  <a:srgbClr val="002060"/>
                </a:solidFill>
              </a:rPr>
              <a:t> 2022. </a:t>
            </a:r>
            <a:r>
              <a:rPr lang="zh-CN" altLang="en-US" sz="4800">
                <a:solidFill>
                  <a:srgbClr val="002060"/>
                </a:solidFill>
              </a:rPr>
              <a:t>https://www.unicef.cn/support-us</a:t>
            </a:r>
            <a:r>
              <a:rPr lang="en-US" altLang="zh-CN" sz="4800">
                <a:solidFill>
                  <a:srgbClr val="002060"/>
                </a:solidFill>
              </a:rPr>
              <a:t>. Date accessed: May 20, 2022.</a:t>
            </a:r>
            <a:endParaRPr lang="en-US" altLang="zh-CN" sz="4800">
              <a:solidFill>
                <a:srgbClr val="002060"/>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1970" y="2767965"/>
            <a:ext cx="11147425" cy="1322070"/>
          </a:xfrm>
          <a:prstGeom prst="rect">
            <a:avLst/>
          </a:prstGeom>
          <a:noFill/>
        </p:spPr>
        <p:txBody>
          <a:bodyPr wrap="square" rtlCol="0">
            <a:spAutoFit/>
          </a:bodyPr>
          <a:p>
            <a:pPr algn="ctr"/>
            <a:r>
              <a:rPr lang="zh-CN" altLang="en-US" sz="8000"/>
              <a:t>Thank you for listening</a:t>
            </a:r>
            <a:endParaRPr lang="zh-CN" altLang="en-US" sz="8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Background</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6" name="文本框 25"/>
          <p:cNvSpPr txBox="1"/>
          <p:nvPr>
            <p:custDataLst>
              <p:tags r:id="rId3"/>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768975" y="3960494"/>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2" name="文本框 31"/>
          <p:cNvSpPr txBox="1"/>
          <p:nvPr>
            <p:custDataLst>
              <p:tags r:id="rId5"/>
            </p:custDataLst>
          </p:nvPr>
        </p:nvSpPr>
        <p:spPr>
          <a:xfrm>
            <a:off x="5768975" y="4972685"/>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cxnSp>
        <p:nvCxnSpPr>
          <p:cNvPr id="38" name="直接连接符 37"/>
          <p:cNvCxnSpPr/>
          <p:nvPr>
            <p:custDataLst>
              <p:tags r:id="rId6"/>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10"/>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Purpose of the institution</a:t>
            </a:r>
            <a:endPar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0" name="文本框 19"/>
          <p:cNvSpPr txBox="1"/>
          <p:nvPr>
            <p:custDataLst>
              <p:tags r:id="rId11"/>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My personal experience</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1" name="文本框 20"/>
          <p:cNvSpPr txBox="1"/>
          <p:nvPr>
            <p:custDataLst>
              <p:tags r:id="rId12"/>
            </p:custDataLst>
          </p:nvPr>
        </p:nvSpPr>
        <p:spPr>
          <a:xfrm>
            <a:off x="6878955" y="4972685"/>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Their fundraising project</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3350" y="2829560"/>
            <a:ext cx="9385300" cy="1198880"/>
          </a:xfrm>
          <a:prstGeom prst="rect">
            <a:avLst/>
          </a:prstGeom>
          <a:noFill/>
        </p:spPr>
        <p:txBody>
          <a:bodyPr wrap="square" rtlCol="0">
            <a:spAutoFit/>
          </a:bodyPr>
          <a:p>
            <a:pPr algn="ctr"/>
            <a:r>
              <a:rPr lang="en-US" altLang="zh-CN" sz="7200"/>
              <a:t>      01:Background</a:t>
            </a:r>
            <a:endParaRPr lang="en-US" altLang="zh-CN" sz="7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49250" y="372110"/>
            <a:ext cx="11111865" cy="521970"/>
          </a:xfrm>
          <a:prstGeom prst="rect">
            <a:avLst/>
          </a:prstGeom>
          <a:noFill/>
        </p:spPr>
        <p:txBody>
          <a:bodyPr wrap="square" rtlCol="0">
            <a:spAutoFit/>
          </a:bodyPr>
          <a:p>
            <a:r>
              <a:rPr lang="zh-CN" altLang="en-US" sz="2800"/>
              <a:t>United Nations International Children's Emergency Fund</a:t>
            </a:r>
            <a:r>
              <a:rPr lang="en-US" altLang="zh-CN" sz="2800"/>
              <a:t>=</a:t>
            </a:r>
            <a:r>
              <a:rPr lang="zh-CN" altLang="en-US" sz="2800"/>
              <a:t>UNICEF</a:t>
            </a:r>
            <a:endParaRPr lang="zh-CN" altLang="en-US" sz="2800"/>
          </a:p>
        </p:txBody>
      </p:sp>
      <p:sp>
        <p:nvSpPr>
          <p:cNvPr id="4" name="文本框 3"/>
          <p:cNvSpPr txBox="1"/>
          <p:nvPr/>
        </p:nvSpPr>
        <p:spPr>
          <a:xfrm>
            <a:off x="328295" y="1463040"/>
            <a:ext cx="3028950" cy="4523105"/>
          </a:xfrm>
          <a:prstGeom prst="rect">
            <a:avLst/>
          </a:prstGeom>
          <a:noFill/>
        </p:spPr>
        <p:txBody>
          <a:bodyPr wrap="square" rtlCol="0">
            <a:spAutoFit/>
          </a:bodyPr>
          <a:p>
            <a:r>
              <a:rPr lang="zh-CN" altLang="en-US" sz="3600"/>
              <a:t>Its original name was the United Nations International Children's Emergency Relief Fund</a:t>
            </a:r>
            <a:endParaRPr lang="zh-CN" altLang="en-US" sz="3600"/>
          </a:p>
        </p:txBody>
      </p:sp>
      <p:sp>
        <p:nvSpPr>
          <p:cNvPr id="6" name="文本框 5"/>
          <p:cNvSpPr txBox="1"/>
          <p:nvPr/>
        </p:nvSpPr>
        <p:spPr>
          <a:xfrm>
            <a:off x="3474085" y="1039495"/>
            <a:ext cx="7987030" cy="5077460"/>
          </a:xfrm>
          <a:prstGeom prst="rect">
            <a:avLst/>
          </a:prstGeom>
          <a:noFill/>
        </p:spPr>
        <p:txBody>
          <a:bodyPr wrap="square" rtlCol="0">
            <a:spAutoFit/>
          </a:bodyPr>
          <a:p>
            <a:r>
              <a:rPr lang="zh-CN" altLang="en-US" sz="3600">
                <a:solidFill>
                  <a:schemeClr val="accent3">
                    <a:lumMod val="75000"/>
                  </a:schemeClr>
                </a:solidFill>
              </a:rPr>
              <a:t>And their cultural philosophy is that UNICEF is the main driving force behind a world of children's rights. Our influence on global policymakers and grassroots partners can turn creative ideas into reality. This characteristic sets us apart from other world organizations and organizations working with children.</a:t>
            </a:r>
            <a:endParaRPr lang="zh-CN" altLang="en-US" sz="3600">
              <a:solidFill>
                <a:schemeClr val="accent3">
                  <a:lumMod val="75000"/>
                </a:schemeClr>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756535" y="3244850"/>
            <a:ext cx="6679565" cy="645160"/>
          </a:xfrm>
          <a:prstGeom prst="rect">
            <a:avLst/>
          </a:prstGeom>
          <a:noFill/>
        </p:spPr>
        <p:txBody>
          <a:bodyPr wrap="square" rtlCol="0">
            <a:spAutoFit/>
          </a:bodyPr>
          <a:p>
            <a:pPr algn="ctr"/>
            <a:r>
              <a:rPr lang="zh-CN" altLang="en-US" sz="3600"/>
              <a:t>Created on December 11, 1946</a:t>
            </a:r>
            <a:endParaRPr lang="zh-CN" altLang="en-US" sz="3600"/>
          </a:p>
        </p:txBody>
      </p:sp>
      <p:sp>
        <p:nvSpPr>
          <p:cNvPr id="4" name="文本框 3"/>
          <p:cNvSpPr txBox="1"/>
          <p:nvPr/>
        </p:nvSpPr>
        <p:spPr>
          <a:xfrm>
            <a:off x="567690" y="511175"/>
            <a:ext cx="6711315" cy="645160"/>
          </a:xfrm>
          <a:prstGeom prst="rect">
            <a:avLst/>
          </a:prstGeom>
          <a:noFill/>
        </p:spPr>
        <p:txBody>
          <a:bodyPr wrap="square" rtlCol="0">
            <a:spAutoFit/>
          </a:bodyPr>
          <a:p>
            <a:r>
              <a:rPr lang="zh-CN" altLang="en-US" sz="3600"/>
              <a:t>Establishment time</a:t>
            </a:r>
            <a:r>
              <a:rPr lang="en-US" altLang="zh-CN" sz="3600"/>
              <a:t>:</a:t>
            </a:r>
            <a:endParaRPr lang="en-US" altLang="zh-CN" sz="3600"/>
          </a:p>
        </p:txBody>
      </p:sp>
      <p:sp>
        <p:nvSpPr>
          <p:cNvPr id="5" name="文本框 4"/>
          <p:cNvSpPr txBox="1"/>
          <p:nvPr/>
        </p:nvSpPr>
        <p:spPr>
          <a:xfrm>
            <a:off x="181610" y="4621530"/>
            <a:ext cx="9419590" cy="368300"/>
          </a:xfrm>
          <a:prstGeom prst="rect">
            <a:avLst/>
          </a:prstGeom>
          <a:noFill/>
        </p:spPr>
        <p:txBody>
          <a:bodyPr wrap="square" rtlCol="0">
            <a:spAutoFit/>
          </a:bodyPr>
          <a:p>
            <a:r>
              <a:rPr lang="zh-CN" altLang="en-US">
                <a:gradFill>
                  <a:gsLst>
                    <a:gs pos="0">
                      <a:srgbClr val="012D86"/>
                    </a:gs>
                    <a:gs pos="100000">
                      <a:srgbClr val="0E2557"/>
                    </a:gs>
                  </a:gsLst>
                  <a:lin scaled="0"/>
                </a:gradFill>
              </a:rPr>
              <a:t>Branch 01 source</a:t>
            </a:r>
            <a:r>
              <a:rPr lang="en-US" altLang="zh-CN">
                <a:gradFill>
                  <a:gsLst>
                    <a:gs pos="0">
                      <a:srgbClr val="012D86"/>
                    </a:gs>
                    <a:gs pos="100000">
                      <a:srgbClr val="0E2557"/>
                    </a:gs>
                  </a:gsLst>
                  <a:lin scaled="0"/>
                </a:gradFill>
              </a:rPr>
              <a:t>:</a:t>
            </a:r>
            <a:endParaRPr lang="en-US" altLang="zh-CN">
              <a:gradFill>
                <a:gsLst>
                  <a:gs pos="0">
                    <a:srgbClr val="012D86"/>
                  </a:gs>
                  <a:gs pos="100000">
                    <a:srgbClr val="0E2557"/>
                  </a:gs>
                </a:gsLst>
                <a:lin scaled="0"/>
              </a:gradFill>
            </a:endParaRPr>
          </a:p>
        </p:txBody>
      </p:sp>
      <p:sp>
        <p:nvSpPr>
          <p:cNvPr id="6" name="文本框 5"/>
          <p:cNvSpPr txBox="1"/>
          <p:nvPr/>
        </p:nvSpPr>
        <p:spPr>
          <a:xfrm>
            <a:off x="181610" y="5135245"/>
            <a:ext cx="9419590" cy="1476375"/>
          </a:xfrm>
          <a:prstGeom prst="rect">
            <a:avLst/>
          </a:prstGeom>
          <a:noFill/>
        </p:spPr>
        <p:txBody>
          <a:bodyPr wrap="square" rtlCol="0">
            <a:spAutoFit/>
          </a:bodyPr>
          <a:p>
            <a:r>
              <a:rPr lang="zh-CN" altLang="en-US">
                <a:gradFill>
                  <a:gsLst>
                    <a:gs pos="0">
                      <a:srgbClr val="012D86"/>
                    </a:gs>
                    <a:gs pos="100000">
                      <a:srgbClr val="0E2557"/>
                    </a:gs>
                  </a:gsLst>
                  <a:lin scaled="0"/>
                </a:gradFill>
              </a:rPr>
              <a:t>Editor of Baidu, UNICEF, Baidu Encyclopedia, December 11, 2021</a:t>
            </a:r>
            <a:r>
              <a:rPr lang="en-US" altLang="zh-CN">
                <a:gradFill>
                  <a:gsLst>
                    <a:gs pos="0">
                      <a:srgbClr val="012D86"/>
                    </a:gs>
                    <a:gs pos="100000">
                      <a:srgbClr val="0E2557"/>
                    </a:gs>
                  </a:gsLst>
                  <a:lin scaled="0"/>
                </a:gradFill>
              </a:rPr>
              <a:t>.</a:t>
            </a:r>
            <a:endParaRPr lang="en-US" altLang="zh-CN">
              <a:gradFill>
                <a:gsLst>
                  <a:gs pos="0">
                    <a:srgbClr val="012D86"/>
                  </a:gs>
                  <a:gs pos="100000">
                    <a:srgbClr val="0E2557"/>
                  </a:gs>
                </a:gsLst>
                <a:lin scaled="0"/>
              </a:gradFill>
            </a:endParaRPr>
          </a:p>
          <a:p>
            <a:r>
              <a:rPr lang="zh-CN" altLang="en-US">
                <a:gradFill>
                  <a:gsLst>
                    <a:gs pos="0">
                      <a:srgbClr val="012D86"/>
                    </a:gs>
                    <a:gs pos="100000">
                      <a:srgbClr val="0E2557"/>
                    </a:gs>
                  </a:gsLst>
                  <a:lin scaled="0"/>
                </a:gradFill>
              </a:rPr>
              <a:t>https://cn.bing.com/search?q=%E7%99%BE%E5%BA%A6%E7%BF%BB%E8%AF%91&amp;cvid=ce7233a8643948788a784a0504e717fc&amp;aqs=edge.0.69i59j0l8.3111j0j1&amp;pglt=41&amp;FORM=ANNTA1&amp;PC=U531</a:t>
            </a:r>
            <a:endParaRPr lang="zh-CN" altLang="en-US">
              <a:gradFill>
                <a:gsLst>
                  <a:gs pos="0">
                    <a:srgbClr val="012D86"/>
                  </a:gs>
                  <a:gs pos="100000">
                    <a:srgbClr val="0E2557"/>
                  </a:gs>
                </a:gsLst>
                <a:lin scaled="0"/>
              </a:gradFill>
            </a:endParaRPr>
          </a:p>
          <a:p>
            <a:endParaRPr lang="zh-CN" altLang="en-US">
              <a:gradFill>
                <a:gsLst>
                  <a:gs pos="0">
                    <a:srgbClr val="012D86"/>
                  </a:gs>
                  <a:gs pos="100000">
                    <a:srgbClr val="0E2557"/>
                  </a:gs>
                </a:gsLst>
                <a:lin scaled="0"/>
              </a:gra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63725" y="2098675"/>
            <a:ext cx="8261985" cy="2306955"/>
          </a:xfrm>
          <a:prstGeom prst="rect">
            <a:avLst/>
          </a:prstGeom>
          <a:noFill/>
        </p:spPr>
        <p:txBody>
          <a:bodyPr wrap="square" rtlCol="0">
            <a:spAutoFit/>
          </a:bodyPr>
          <a:p>
            <a:pPr algn="ctr"/>
            <a:r>
              <a:rPr lang="en-US" altLang="zh-CN" sz="72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02.Purpose of the institution</a:t>
            </a:r>
            <a:endParaRPr lang="en-US" altLang="zh-CN" sz="72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4790" y="1167130"/>
            <a:ext cx="11742420" cy="4523105"/>
          </a:xfrm>
          <a:prstGeom prst="rect">
            <a:avLst/>
          </a:prstGeom>
          <a:noFill/>
        </p:spPr>
        <p:txBody>
          <a:bodyPr wrap="square" rtlCol="0">
            <a:spAutoFit/>
          </a:bodyPr>
          <a:p>
            <a:pPr algn="l"/>
            <a:r>
              <a:rPr lang="zh-CN" altLang="en-US" sz="3200"/>
              <a:t>The original purpose was to meet the urgent needs of children in Europe and China after the Second World War.</a:t>
            </a:r>
            <a:endParaRPr lang="zh-CN" altLang="en-US" sz="3200"/>
          </a:p>
          <a:p>
            <a:pPr algn="l"/>
            <a:r>
              <a:rPr lang="zh-CN" altLang="en-US" sz="3200"/>
              <a:t>Since 1950, its work has expanded to meet the long-term needs of children and mothers in all developing countries around the world. In 1953, UNICEF became a permanent member of the United Nations system and was commissioned by the United Nations General Assembly to realize the rights of mothers, children and children to survival, development, protection and participation in all countries of the world.</a:t>
            </a:r>
            <a:endParaRPr lang="zh-CN" altLang="en-US" sz="32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2265" y="318770"/>
            <a:ext cx="3660775" cy="368300"/>
          </a:xfrm>
          <a:prstGeom prst="rect">
            <a:avLst/>
          </a:prstGeom>
          <a:noFill/>
        </p:spPr>
        <p:txBody>
          <a:bodyPr wrap="square" rtlCol="0">
            <a:spAutoFit/>
          </a:bodyPr>
          <a:p>
            <a:r>
              <a:rPr lang="zh-CN" altLang="en-US">
                <a:gradFill>
                  <a:gsLst>
                    <a:gs pos="0">
                      <a:srgbClr val="012D86"/>
                    </a:gs>
                    <a:gs pos="100000">
                      <a:srgbClr val="0E2557"/>
                    </a:gs>
                  </a:gsLst>
                  <a:lin scaled="0"/>
                </a:gradFill>
                <a:sym typeface="+mn-ea"/>
              </a:rPr>
              <a:t>Branch 0</a:t>
            </a:r>
            <a:r>
              <a:rPr lang="en-US" altLang="zh-CN">
                <a:gradFill>
                  <a:gsLst>
                    <a:gs pos="0">
                      <a:srgbClr val="012D86"/>
                    </a:gs>
                    <a:gs pos="100000">
                      <a:srgbClr val="0E2557"/>
                    </a:gs>
                  </a:gsLst>
                  <a:lin scaled="0"/>
                </a:gradFill>
                <a:sym typeface="+mn-ea"/>
              </a:rPr>
              <a:t>2</a:t>
            </a:r>
            <a:r>
              <a:rPr lang="zh-CN" altLang="en-US">
                <a:gradFill>
                  <a:gsLst>
                    <a:gs pos="0">
                      <a:srgbClr val="012D86"/>
                    </a:gs>
                    <a:gs pos="100000">
                      <a:srgbClr val="0E2557"/>
                    </a:gs>
                  </a:gsLst>
                  <a:lin scaled="0"/>
                </a:gradFill>
                <a:sym typeface="+mn-ea"/>
              </a:rPr>
              <a:t> source</a:t>
            </a:r>
            <a:r>
              <a:rPr lang="en-US" altLang="zh-CN">
                <a:gradFill>
                  <a:gsLst>
                    <a:gs pos="0">
                      <a:srgbClr val="012D86"/>
                    </a:gs>
                    <a:gs pos="100000">
                      <a:srgbClr val="0E2557"/>
                    </a:gs>
                  </a:gsLst>
                  <a:lin scaled="0"/>
                </a:gradFill>
                <a:sym typeface="+mn-ea"/>
              </a:rPr>
              <a:t>:</a:t>
            </a:r>
            <a:endParaRPr lang="zh-CN" altLang="en-US"/>
          </a:p>
        </p:txBody>
      </p:sp>
      <p:sp>
        <p:nvSpPr>
          <p:cNvPr id="3" name="文本框 2"/>
          <p:cNvSpPr txBox="1"/>
          <p:nvPr/>
        </p:nvSpPr>
        <p:spPr>
          <a:xfrm>
            <a:off x="395605" y="1014095"/>
            <a:ext cx="11421110" cy="2122805"/>
          </a:xfrm>
          <a:prstGeom prst="rect">
            <a:avLst/>
          </a:prstGeom>
          <a:noFill/>
        </p:spPr>
        <p:txBody>
          <a:bodyPr wrap="square" rtlCol="0">
            <a:spAutoFit/>
          </a:bodyPr>
          <a:p>
            <a:r>
              <a:rPr lang="zh-CN" altLang="en-US" sz="4400">
                <a:gradFill>
                  <a:gsLst>
                    <a:gs pos="0">
                      <a:srgbClr val="012D86"/>
                    </a:gs>
                    <a:gs pos="100000">
                      <a:srgbClr val="0E2557"/>
                    </a:gs>
                  </a:gsLst>
                  <a:lin scaled="0"/>
                </a:gradFill>
              </a:rPr>
              <a:t>UNICEF Editor, About UNICEF, UNICEF China website, 10 December 2010</a:t>
            </a:r>
            <a:endParaRPr lang="zh-CN" altLang="en-US" sz="4400">
              <a:gradFill>
                <a:gsLst>
                  <a:gs pos="0">
                    <a:srgbClr val="012D86"/>
                  </a:gs>
                  <a:gs pos="100000">
                    <a:srgbClr val="0E2557"/>
                  </a:gs>
                </a:gsLst>
                <a:lin scaled="0"/>
              </a:gradFill>
            </a:endParaRPr>
          </a:p>
          <a:p>
            <a:r>
              <a:rPr lang="zh-CN" altLang="en-US" sz="4400">
                <a:gradFill>
                  <a:gsLst>
                    <a:gs pos="0">
                      <a:srgbClr val="012D86"/>
                    </a:gs>
                    <a:gs pos="100000">
                      <a:srgbClr val="0E2557"/>
                    </a:gs>
                  </a:gsLst>
                  <a:lin scaled="0"/>
                </a:gradFill>
              </a:rPr>
              <a:t>https://www.unicef.cn/about-unicef</a:t>
            </a:r>
            <a:endParaRPr lang="zh-CN" altLang="en-US" sz="4400">
              <a:gradFill>
                <a:gsLst>
                  <a:gs pos="0">
                    <a:srgbClr val="012D86"/>
                  </a:gs>
                  <a:gs pos="100000">
                    <a:srgbClr val="0E2557"/>
                  </a:gs>
                </a:gsLst>
                <a:lin scaled="0"/>
              </a:gra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22375" y="2275840"/>
            <a:ext cx="9747250" cy="2306955"/>
          </a:xfrm>
          <a:prstGeom prst="rect">
            <a:avLst/>
          </a:prstGeom>
          <a:noFill/>
        </p:spPr>
        <p:txBody>
          <a:bodyPr wrap="square" rtlCol="0">
            <a:spAutoFit/>
          </a:bodyPr>
          <a:p>
            <a:pPr algn="ctr"/>
            <a:r>
              <a:rPr lang="en-US" altLang="zh-CN" sz="7200">
                <a:latin typeface="+mj-lt"/>
                <a:cs typeface="+mj-lt"/>
              </a:rPr>
              <a:t>03.</a:t>
            </a:r>
            <a:r>
              <a:rPr lang="zh-CN" altLang="en-US" sz="7200" dirty="0">
                <a:solidFill>
                  <a:schemeClr val="tx1">
                    <a:lumMod val="65000"/>
                    <a:lumOff val="35000"/>
                  </a:schemeClr>
                </a:solidFill>
                <a:latin typeface="+mj-lt"/>
                <a:ea typeface="微软雅黑" panose="020B0503020204020204" charset="-122"/>
                <a:cs typeface="+mj-lt"/>
                <a:sym typeface="Arial" panose="020B0604020202020204" pitchFamily="34" charset="0"/>
              </a:rPr>
              <a:t>My personal experience</a:t>
            </a:r>
            <a:endParaRPr lang="en-US" altLang="zh-CN" sz="7200">
              <a:latin typeface="+mj-lt"/>
              <a:cs typeface="+mj-lt"/>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2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5176_4*l_h_i*1_4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34.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37.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141.xml><?xml version="1.0" encoding="utf-8"?>
<p:tagLst xmlns:p="http://schemas.openxmlformats.org/presentationml/2006/main">
  <p:tag name="KSO_WM_BEAUTIFY_FLAG" val="#wm#"/>
  <p:tag name="KSO_WM_TEMPLATE_CATEGORY" val="custom"/>
  <p:tag name="KSO_WM_TEMPLATE_INDEX" val="20205176"/>
</p:tagLst>
</file>

<file path=ppt/tags/tag142.xml><?xml version="1.0" encoding="utf-8"?>
<p:tagLst xmlns:p="http://schemas.openxmlformats.org/presentationml/2006/main">
  <p:tag name="KSO_WM_BEAUTIFY_FLAG" val="#wm#"/>
  <p:tag name="KSO_WM_TEMPLATE_CATEGORY" val="custom"/>
  <p:tag name="KSO_WM_TEMPLATE_INDEX" val="20205176"/>
</p:tagLst>
</file>

<file path=ppt/tags/tag143.xml><?xml version="1.0" encoding="utf-8"?>
<p:tagLst xmlns:p="http://schemas.openxmlformats.org/presentationml/2006/main">
  <p:tag name="KSO_WM_BEAUTIFY_FLAG" val="#wm#"/>
  <p:tag name="KSO_WM_TEMPLATE_CATEGORY" val="custom"/>
  <p:tag name="KSO_WM_TEMPLATE_INDEX" val="20205176"/>
</p:tagLst>
</file>

<file path=ppt/tags/tag144.xml><?xml version="1.0" encoding="utf-8"?>
<p:tagLst xmlns:p="http://schemas.openxmlformats.org/presentationml/2006/main">
  <p:tag name="KSO_WM_BEAUTIFY_FLAG" val="#wm#"/>
  <p:tag name="KSO_WM_TEMPLATE_CATEGORY" val="custom"/>
  <p:tag name="KSO_WM_TEMPLATE_INDEX" val="20205176"/>
</p:tagLst>
</file>

<file path=ppt/tags/tag145.xml><?xml version="1.0" encoding="utf-8"?>
<p:tagLst xmlns:p="http://schemas.openxmlformats.org/presentationml/2006/main">
  <p:tag name="KSO_WM_BEAUTIFY_FLAG" val="#wm#"/>
  <p:tag name="KSO_WM_TEMPLATE_CATEGORY" val="custom"/>
  <p:tag name="KSO_WM_TEMPLATE_INDEX" val="20205176"/>
</p:tagLst>
</file>

<file path=ppt/tags/tag146.xml><?xml version="1.0" encoding="utf-8"?>
<p:tagLst xmlns:p="http://schemas.openxmlformats.org/presentationml/2006/main">
  <p:tag name="KSO_WM_BEAUTIFY_FLAG" val="#wm#"/>
  <p:tag name="KSO_WM_TEMPLATE_CATEGORY" val="custom"/>
  <p:tag name="KSO_WM_TEMPLATE_INDEX" val="20205176"/>
</p:tagLst>
</file>

<file path=ppt/tags/tag147.xml><?xml version="1.0" encoding="utf-8"?>
<p:tagLst xmlns:p="http://schemas.openxmlformats.org/presentationml/2006/main">
  <p:tag name="KSO_WM_BEAUTIFY_FLAG" val="#wm#"/>
  <p:tag name="KSO_WM_TEMPLATE_CATEGORY" val="custom"/>
  <p:tag name="KSO_WM_TEMPLATE_INDEX" val="20205176"/>
</p:tagLst>
</file>

<file path=ppt/tags/tag148.xml><?xml version="1.0" encoding="utf-8"?>
<p:tagLst xmlns:p="http://schemas.openxmlformats.org/presentationml/2006/main">
  <p:tag name="KSO_WM_BEAUTIFY_FLAG" val="#wm#"/>
  <p:tag name="KSO_WM_TEMPLATE_CATEGORY" val="custom"/>
  <p:tag name="KSO_WM_TEMPLATE_INDEX" val="20205176"/>
</p:tagLst>
</file>

<file path=ppt/tags/tag149.xml><?xml version="1.0" encoding="utf-8"?>
<p:tagLst xmlns:p="http://schemas.openxmlformats.org/presentationml/2006/main">
  <p:tag name="KSO_WM_BEAUTIFY_FLAG" val="#wm#"/>
  <p:tag name="KSO_WM_TEMPLATE_CATEGORY" val="custom"/>
  <p:tag name="KSO_WM_TEMPLATE_INDEX" val="20205176"/>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176"/>
</p:tagLst>
</file>

<file path=ppt/tags/tag151.xml><?xml version="1.0" encoding="utf-8"?>
<p:tagLst xmlns:p="http://schemas.openxmlformats.org/presentationml/2006/main">
  <p:tag name="KSO_WM_BEAUTIFY_FLAG" val="#wm#"/>
  <p:tag name="KSO_WM_TEMPLATE_CATEGORY" val="custom"/>
  <p:tag name="KSO_WM_TEMPLATE_INDEX" val="20205176"/>
</p:tagLst>
</file>

<file path=ppt/tags/tag152.xml><?xml version="1.0" encoding="utf-8"?>
<p:tagLst xmlns:p="http://schemas.openxmlformats.org/presentationml/2006/main">
  <p:tag name="KSO_WM_BEAUTIFY_FLAG" val="#wm#"/>
  <p:tag name="KSO_WM_TEMPLATE_CATEGORY" val="custom"/>
  <p:tag name="KSO_WM_TEMPLATE_INDEX" val="20205176"/>
</p:tagLst>
</file>

<file path=ppt/tags/tag153.xml><?xml version="1.0" encoding="utf-8"?>
<p:tagLst xmlns:p="http://schemas.openxmlformats.org/presentationml/2006/main">
  <p:tag name="KSO_WM_BEAUTIFY_FLAG" val="#wm#"/>
  <p:tag name="KSO_WM_TEMPLATE_CATEGORY" val="custom"/>
  <p:tag name="KSO_WM_TEMPLATE_INDEX" val="20205176"/>
</p:tagLst>
</file>

<file path=ppt/tags/tag154.xml><?xml version="1.0" encoding="utf-8"?>
<p:tagLst xmlns:p="http://schemas.openxmlformats.org/presentationml/2006/main">
  <p:tag name="KSO_WM_BEAUTIFY_FLAG" val="#wm#"/>
  <p:tag name="KSO_WM_TEMPLATE_CATEGORY" val="custom"/>
  <p:tag name="KSO_WM_TEMPLATE_INDEX" val="20205176"/>
</p:tagLst>
</file>

<file path=ppt/tags/tag155.xml><?xml version="1.0" encoding="utf-8"?>
<p:tagLst xmlns:p="http://schemas.openxmlformats.org/presentationml/2006/main">
  <p:tag name="KSO_WM_BEAUTIFY_FLAG" val="#wm#"/>
  <p:tag name="KSO_WM_TEMPLATE_CATEGORY" val="custom"/>
  <p:tag name="KSO_WM_TEMPLATE_INDEX" val="20205176"/>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2885</Words>
  <Application>WPS Presentation</Application>
  <PresentationFormat>宽屏</PresentationFormat>
  <Paragraphs>75</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Arial</vt:lpstr>
      <vt:lpstr>SimSun</vt:lpstr>
      <vt:lpstr>Wingdings</vt:lpstr>
      <vt:lpstr>Wingdings</vt:lpstr>
      <vt:lpstr>微软雅黑</vt:lpstr>
      <vt:lpstr>Arial Unicode MS</vt:lpstr>
      <vt:lpstr>Calibri</vt:lpstr>
      <vt:lpstr>Office 主题​​</vt:lpstr>
      <vt:lpstr>1_Office 主题​​</vt:lpstr>
      <vt:lpstr>UNICEF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Grant Montoya</cp:lastModifiedBy>
  <cp:revision>175</cp:revision>
  <dcterms:created xsi:type="dcterms:W3CDTF">2022-06-09T05:37:42Z</dcterms:created>
  <dcterms:modified xsi:type="dcterms:W3CDTF">2022-06-09T05:37:42Z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y fmtid="{D5CDD505-2E9C-101B-9397-08002B2CF9AE}" pid="3" name="ICV">
    <vt:lpwstr>9D78356786584279B0D3AB7D366A3EE0</vt:lpwstr>
  </property>
</Properties>
</file>