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3" r:id="rId7"/>
    <p:sldId id="262" r:id="rId8"/>
    <p:sldId id="266" r:id="rId9"/>
    <p:sldId id="267" r:id="rId10"/>
    <p:sldId id="268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5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340" y="2866390"/>
            <a:ext cx="9799320" cy="1124585"/>
          </a:xfrm>
        </p:spPr>
        <p:txBody>
          <a:bodyPr/>
          <a:p>
            <a:r>
              <a:rPr lang="en-US" altLang="zh-CN" i="1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Eras Bold ITC" panose="020B0907030504020204" charset="0"/>
                <a:ea typeface="汉仪铸字超然体W" panose="00020600040101010101" charset="-122"/>
                <a:cs typeface="Eras Bold ITC" panose="020B0907030504020204" charset="0"/>
              </a:rPr>
              <a:t>World Wildlife Fund</a:t>
            </a:r>
            <a:endParaRPr lang="en-US" altLang="zh-CN" i="1">
              <a:ln w="9525">
                <a:solidFill>
                  <a:schemeClr val="bg2"/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Eras Bold ITC" panose="020B0907030504020204" charset="0"/>
              <a:ea typeface="汉仪铸字超然体W" panose="00020600040101010101" charset="-122"/>
              <a:cs typeface="Eras Bold ITC" panose="020B090703050402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598760"/>
            <a:ext cx="9799200" cy="1472400"/>
          </a:xfrm>
        </p:spPr>
        <p:txBody>
          <a:bodyPr/>
          <a:p>
            <a:pPr algn="l"/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Biliography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6340" y="1586865"/>
            <a:ext cx="13707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[1]   2022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InfluenceWatch. “World Wildlife Fund” </a:t>
            </a:r>
            <a:r>
              <a:rPr lang="en-US" altLang="zh-CN" sz="20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influencewatch. </a:t>
            </a:r>
            <a:endParaRPr lang="en-US" altLang="zh-CN" sz="20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https://www.influencewatch.org/non-profit/world-wildlife-fund/?msclkid=1cbc3f5cc49311ecb070b96f85c946c8. Accessed: 27 April, 2022.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6340" y="2785745"/>
            <a:ext cx="91046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[2]   2022 World Wildlife Fund. WWF. “History | WWF”</a:t>
            </a:r>
            <a:r>
              <a:rPr lang="en-US" altLang="zh-CN" sz="20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worldwildlife.</a:t>
            </a:r>
            <a:endParaRPr lang="en-US" altLang="zh-CN" sz="20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https://www.worldwildlife.org/about/history. Accessed: 27 April, 2022.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6340" y="3615690"/>
            <a:ext cx="99161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[3]   2022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World Wildlife Fund. WWF. “Our Value | Pages | WWF”</a:t>
            </a:r>
            <a:r>
              <a:rPr lang="en-US" altLang="zh-CN" sz="20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worldwildlife. </a:t>
            </a:r>
            <a:endParaRPr lang="en-US" altLang="zh-CN" sz="20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https://www.worldwildlife.org/pages/our-values. Accessed: 27 April, 2022.</a:t>
            </a:r>
            <a:endParaRPr lang="en-US" altLang="zh-CN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6340" y="4445635"/>
            <a:ext cx="101504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[4]   2020  WWF - World Wide Fund For Nature. “How does WWF work? | WWF”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https://wwf.panda.org/_/how_we_work/. Accessed: 27 April, 2022.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340" y="5275580"/>
            <a:ext cx="84582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[5]  WWF-UK. “What Can I Do? | WWF” </a:t>
            </a:r>
            <a:r>
              <a:rPr lang="en-US" altLang="zh-CN" sz="20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wwf.org.uk.</a:t>
            </a:r>
            <a:endParaRPr lang="en-US" altLang="zh-CN" sz="20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2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https://www.wwf.org.uk/what-can-i-do. Accessed: 27 April, 2022.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5175" y="478155"/>
            <a:ext cx="8876030" cy="1472565"/>
          </a:xfrm>
        </p:spPr>
        <p:txBody>
          <a:bodyPr/>
          <a:p>
            <a:pPr algn="l"/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  <a:cs typeface="+mn-lt"/>
              </a:rPr>
              <a:t> About WWF(World Wildlife Fund)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5175" y="1950720"/>
            <a:ext cx="4021455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80000"/>
              </a:lnSpc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Name of organization?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4437" y="1950720"/>
            <a:ext cx="1993265" cy="295656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205855" y="4907280"/>
            <a:ext cx="5379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Logo for the World </a:t>
            </a:r>
            <a:r>
              <a:rPr lang="zh-CN" altLang="en-US">
                <a:solidFill>
                  <a:schemeClr val="bg2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Wide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Fund for Nature or WWF</a:t>
            </a:r>
            <a:endParaRPr lang="zh-CN" altLang="en-US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5175" y="2706370"/>
            <a:ext cx="307975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80000"/>
              </a:lnSpc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Founder? When?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5175" y="3462020"/>
            <a:ext cx="3251200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80000"/>
              </a:lnSpc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What do they do?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5175" y="4211955"/>
            <a:ext cx="3398520" cy="755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80000"/>
              </a:lnSpc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How do they help?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5175" y="4967605"/>
            <a:ext cx="2953385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lnSpc>
                <a:spcPct val="180000"/>
              </a:lnSpc>
              <a:buFont typeface="Arial" panose="020B060402020209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How can I help?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66150" y="1950720"/>
            <a:ext cx="670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bg2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[1]</a:t>
            </a:r>
            <a:endParaRPr lang="en-US" altLang="zh-CN" sz="1600">
              <a:solidFill>
                <a:schemeClr val="bg2">
                  <a:lumMod val="8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10" grpId="0"/>
      <p:bldP spid="13" grpId="0"/>
      <p:bldP spid="14" grpId="0"/>
      <p:bldP spid="15" grpId="0"/>
      <p:bldP spid="8" grpId="0"/>
      <p:bldP spid="8" grpId="2"/>
      <p:bldP spid="10" grpId="1"/>
      <p:bldP spid="13" grpId="1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8755" y="903605"/>
            <a:ext cx="7470775" cy="1472565"/>
          </a:xfrm>
        </p:spPr>
        <p:txBody>
          <a:bodyPr/>
          <a:p>
            <a:pPr algn="l"/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  <a:cs typeface="+mj-lt"/>
                <a:sym typeface="+mn-ea"/>
              </a:rPr>
              <a:t>N</a:t>
            </a:r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  <a:cs typeface="+mn-lt"/>
                <a:sym typeface="+mn-ea"/>
              </a:rPr>
              <a:t>ame of organizati</a:t>
            </a:r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  <a:cs typeface="+mj-lt"/>
                <a:sym typeface="+mn-ea"/>
              </a:rPr>
              <a:t>on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+mj-ea"/>
              <a:ea typeface="+mj-ea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755" y="3013710"/>
            <a:ext cx="81203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</a:rPr>
              <a:t>The World Wildlife Fund </a:t>
            </a:r>
            <a:endParaRPr lang="zh-CN" altLang="en-US" sz="2400">
              <a:solidFill>
                <a:schemeClr val="bg1"/>
              </a:solidFill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</a:rPr>
              <a:t>(WWF, also known abroad as World Wide Fund for Nature)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0545" y="3260725"/>
            <a:ext cx="3854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8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[1]</a:t>
            </a:r>
            <a:endParaRPr lang="en-US" altLang="zh-CN" sz="1600">
              <a:solidFill>
                <a:schemeClr val="bg2">
                  <a:lumMod val="8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658450"/>
            <a:ext cx="9799200" cy="1472400"/>
          </a:xfrm>
        </p:spPr>
        <p:txBody>
          <a:bodyPr/>
          <a:p>
            <a:pPr algn="l">
              <a:lnSpc>
                <a:spcPct val="180000"/>
              </a:lnSpc>
              <a:buFont typeface="Arial" panose="020B0604020202090204" pitchFamily="34" charset="0"/>
            </a:pPr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Founder? When?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6340" y="3131185"/>
            <a:ext cx="93630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WWF was established in </a:t>
            </a:r>
            <a:r>
              <a:rPr lang="zh-CN" altLang="en-US" sz="2000">
                <a:solidFill>
                  <a:schemeClr val="accent3"/>
                </a:solidFill>
                <a:latin typeface="+mn-ea"/>
              </a:rPr>
              <a:t>1961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by </a:t>
            </a:r>
            <a:r>
              <a:rPr lang="zh-CN" altLang="en-US" sz="2000">
                <a:solidFill>
                  <a:schemeClr val="accent3"/>
                </a:solidFill>
                <a:latin typeface="+mn-ea"/>
              </a:rPr>
              <a:t>a group of passionate and </a:t>
            </a:r>
            <a:endParaRPr lang="zh-CN" altLang="en-US" sz="2000">
              <a:solidFill>
                <a:schemeClr val="accent3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accent3"/>
                </a:solidFill>
                <a:latin typeface="+mn-ea"/>
              </a:rPr>
              <a:t>committed individuals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who sought to secure the funding necessary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to protect places and species that were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threatened by human development.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21925" y="4045585"/>
            <a:ext cx="420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[2]</a:t>
            </a:r>
            <a:endParaRPr lang="en-US" altLang="zh-CN" sz="1600">
              <a:solidFill>
                <a:schemeClr val="bg2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794340"/>
            <a:ext cx="9799200" cy="1472400"/>
          </a:xfrm>
        </p:spPr>
        <p:txBody>
          <a:bodyPr/>
          <a:p>
            <a:pPr algn="l"/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Founder? When?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890" y="2174875"/>
            <a:ext cx="1127887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The World Wildlife Fund is an international non-governmental organization working in 100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countries around the world in the field of wilderness preservation, and the reduction of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humani</a:t>
            </a:r>
            <a:r>
              <a:rPr lang="zh-CN" altLang="en-US" sz="2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ty</a:t>
            </a:r>
            <a:r>
              <a:rPr lang="en-US" altLang="zh-CN" sz="20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’s</a:t>
            </a:r>
            <a:r>
              <a:rPr lang="en-US" altLang="zh-CN" sz="2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f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ootprint on the environment. </a:t>
            </a:r>
            <a:r>
              <a:rPr lang="zh-CN" altLang="en-US" sz="2000">
                <a:solidFill>
                  <a:schemeClr val="accent3"/>
                </a:solidFill>
                <a:latin typeface="+mn-ea"/>
                <a:sym typeface="+mn-ea"/>
              </a:rPr>
              <a:t>Victor Stolan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, reportedly inspired by newspaper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articles written by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2000">
                <a:solidFill>
                  <a:schemeClr val="accent3"/>
                </a:solidFill>
                <a:latin typeface="+mn-ea"/>
                <a:sym typeface="+mn-ea"/>
              </a:rPr>
              <a:t>Julian Huxley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in the United Kingdom, claimed there was a need for the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creation of an international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organization to raise money for conservation efforts. The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director-general of British government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agency Nature Conservancy, </a:t>
            </a:r>
            <a:r>
              <a:rPr lang="zh-CN" altLang="en-US" sz="2000">
                <a:solidFill>
                  <a:schemeClr val="accent3"/>
                </a:solidFill>
                <a:latin typeface="+mn-ea"/>
                <a:sym typeface="+mn-ea"/>
              </a:rPr>
              <a:t>Max Nicholson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, drafted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a plan in 1961 to assist the International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Union for Conservation of Nature (IUCN) with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funding initiatives. The plan became the basis of the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WWF. 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1145" y="5396230"/>
            <a:ext cx="420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bg2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[2]</a:t>
            </a:r>
            <a:endParaRPr lang="en-US" altLang="zh-CN" sz="1600">
              <a:solidFill>
                <a:schemeClr val="bg2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2255" y="666705"/>
            <a:ext cx="9799200" cy="1472400"/>
          </a:xfrm>
        </p:spPr>
        <p:txBody>
          <a:bodyPr/>
          <a:p>
            <a:pPr algn="l">
              <a:lnSpc>
                <a:spcPct val="180000"/>
              </a:lnSpc>
              <a:buFont typeface="Arial" panose="020B0604020202090204" pitchFamily="34" charset="0"/>
            </a:pPr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  <a:sym typeface="+mn-ea"/>
              </a:rPr>
              <a:t>What do they do?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algn="l"/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2335" y="2327275"/>
            <a:ext cx="10990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Our vision is to build a future in which people live in harmony with nature.</a:t>
            </a:r>
            <a:endParaRPr lang="zh-CN" altLang="en-US" sz="240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2335" y="3392805"/>
            <a:ext cx="1091057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 deliver this mission, </a:t>
            </a:r>
            <a:r>
              <a:rPr lang="zh-CN" altLang="en-US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we work to conserve and restore biodiversity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web that supports all life on Earth; 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to reduce humanity</a:t>
            </a:r>
            <a:r>
              <a:rPr lang="en-US" altLang="zh-CN" sz="2400">
                <a:solidFill>
                  <a:schemeClr val="accent3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’</a:t>
            </a:r>
            <a:r>
              <a:rPr lang="zh-CN" altLang="en-US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s environmental footprint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; 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and </a:t>
            </a:r>
            <a:r>
              <a:rPr lang="zh-CN" altLang="en-US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to ensure the sustainable use of natural resources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to support current 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and future generations.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47170" y="2139315"/>
            <a:ext cx="438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[3]</a:t>
            </a:r>
            <a:endParaRPr lang="en-US" altLang="zh-CN" sz="160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9740" y="483743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[3]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0495" y="732745"/>
            <a:ext cx="9799200" cy="1472400"/>
          </a:xfrm>
        </p:spPr>
        <p:txBody>
          <a:bodyPr/>
          <a:p>
            <a:pPr algn="l"/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How do they do help</a:t>
            </a:r>
            <a:r>
              <a:rPr lang="zh-CN" altLang="en-US" sz="32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？</a:t>
            </a:r>
            <a:endParaRPr lang="zh-CN" altLang="en-US" sz="3200" b="1" i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75" y="2205355"/>
            <a:ext cx="1093216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</a:rPr>
              <a:t>WWF </a:t>
            </a:r>
            <a:r>
              <a:rPr lang="zh-CN" altLang="en-US" sz="2400">
                <a:solidFill>
                  <a:schemeClr val="accent3"/>
                </a:solidFill>
              </a:rPr>
              <a:t>takes an innovative, collaborative, science-based approach</a:t>
            </a:r>
            <a:r>
              <a:rPr lang="zh-CN" altLang="en-US" sz="2400">
                <a:solidFill>
                  <a:schemeClr val="bg1"/>
                </a:solidFill>
              </a:rPr>
              <a:t> to achieve </a:t>
            </a:r>
            <a:endParaRPr lang="zh-CN" altLang="en-US" sz="24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</a:rPr>
              <a:t>its twin goals of saving biodiversity and reducing humanity's ecological footprint.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0575" y="3621405"/>
            <a:ext cx="762317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 focus our efforts.</a:t>
            </a:r>
            <a:endParaRPr lang="en-US" altLang="zh-CN" sz="240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 tackle the causes.</a:t>
            </a:r>
            <a:endParaRPr lang="en-US" altLang="zh-CN" sz="240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 capitalize on our expertise.</a:t>
            </a:r>
            <a:endParaRPr lang="en-US" altLang="zh-CN" sz="240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 build strong partnerships.</a:t>
            </a:r>
            <a:endParaRPr lang="en-US" altLang="zh-CN" sz="240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95" y="5193030"/>
            <a:ext cx="423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[4]</a:t>
            </a:r>
            <a:endParaRPr lang="en-US" altLang="zh-CN" sz="1600">
              <a:solidFill>
                <a:schemeClr val="bg1">
                  <a:lumMod val="9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4175" y="669880"/>
            <a:ext cx="9799200" cy="1472400"/>
          </a:xfrm>
        </p:spPr>
        <p:txBody>
          <a:bodyPr/>
          <a:p>
            <a:pPr algn="l"/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</a:rPr>
              <a:t>How can I help?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4255" y="1597660"/>
            <a:ext cx="10892790" cy="4829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easure your footprint</a:t>
            </a:r>
            <a:endParaRPr lang="zh-CN" altLang="en-US" sz="240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Climate change is one of the biggest threats to people and nature. 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Find out how to reduce your impact.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 Donate to WWF</a:t>
            </a:r>
            <a:endParaRPr lang="en-US" altLang="zh-CN" sz="240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Every day, all around the world, we're working to protect our amazing world. </a:t>
            </a:r>
            <a:endParaRPr lang="en-US" altLang="zh-CN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Make a donation today.</a:t>
            </a:r>
            <a:endParaRPr lang="en-US" altLang="zh-CN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 Give to the climate crisis fund</a:t>
            </a:r>
            <a:endParaRPr lang="en-US" altLang="zh-CN" sz="240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Climate change has left our world in crisis, and our natural habitats under threat like </a:t>
            </a:r>
            <a:endParaRPr lang="en-US" altLang="zh-CN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never before. We know what we need to do to change this – but we need your help.</a:t>
            </a:r>
            <a:endParaRPr lang="en-US" altLang="zh-CN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endParaRPr lang="en-US" altLang="zh-CN" sz="240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85270" y="4757420"/>
            <a:ext cx="420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[5]</a:t>
            </a:r>
            <a:endParaRPr lang="en-US" altLang="zh-CN" sz="1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720045"/>
            <a:ext cx="9799200" cy="1472400"/>
          </a:xfrm>
        </p:spPr>
        <p:txBody>
          <a:bodyPr/>
          <a:p>
            <a:pPr algn="l"/>
            <a:r>
              <a:rPr lang="en-US" altLang="zh-CN" sz="3200" b="1" i="1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How can I help?</a:t>
            </a:r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 b="1" i="1">
              <a:solidFill>
                <a:schemeClr val="accent3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340" y="1732280"/>
            <a:ext cx="10708640" cy="33655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 Call of the Wild Podcast</a:t>
            </a:r>
            <a:endParaRPr lang="en-US" altLang="zh-CN" sz="240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Listen now to Series 2 of our podcast with WWF ambassador, Cel Spellman, with a 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new episode available every two weeks. In each episode, Cel meets a special guest 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and a top nature expert to dig deeper into the threats we</a:t>
            </a:r>
            <a:r>
              <a:rPr lang="en-US" altLang="zh-CN" sz="20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’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 facing and what each 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of us can do to help.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 Sustainable recipes</a:t>
            </a:r>
            <a:endParaRPr lang="en-US" altLang="zh-CN" sz="240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 algn="l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240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endParaRPr lang="en-US" altLang="zh-CN" sz="240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5170" y="4016375"/>
            <a:ext cx="420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>
                    <a:lumMod val="9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[5]</a:t>
            </a:r>
            <a:endParaRPr lang="en-US" altLang="zh-CN" sz="1600">
              <a:solidFill>
                <a:schemeClr val="bg1">
                  <a:lumMod val="9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COMMONDATA" val="eyJoZGlkIjoiMDBjNGYzOTI3YTMyNzdlOWY4ZDJiMmYxMDgzY2I2ZG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文字</Application>
  <PresentationFormat>宽屏</PresentationFormat>
  <Paragraphs>122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Wingdings</vt:lpstr>
      <vt:lpstr>Eras Bold ITC</vt:lpstr>
      <vt:lpstr>苹方-简</vt:lpstr>
      <vt:lpstr>汉仪铸字超然体W</vt:lpstr>
      <vt:lpstr>微软雅黑</vt:lpstr>
      <vt:lpstr>汉仪旗黑</vt:lpstr>
      <vt:lpstr>微软雅黑 Light</vt:lpstr>
      <vt:lpstr>宋体</vt:lpstr>
      <vt:lpstr>Arial Unicode MS</vt:lpstr>
      <vt:lpstr>Calibri</vt:lpstr>
      <vt:lpstr>Helvetica Neue</vt:lpstr>
      <vt:lpstr>汉仪书宋二KW</vt:lpstr>
      <vt:lpstr>Office 主题​​</vt:lpstr>
      <vt:lpstr>World Wildlife Fund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pzy</cp:lastModifiedBy>
  <cp:revision>180</cp:revision>
  <dcterms:created xsi:type="dcterms:W3CDTF">2022-04-27T13:11:28Z</dcterms:created>
  <dcterms:modified xsi:type="dcterms:W3CDTF">2022-04-27T13:11:28Z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  <property fmtid="{D5CDD505-2E9C-101B-9397-08002B2CF9AE}" pid="3" name="ICV">
    <vt:lpwstr>9163A47F52AC4B3C80F396F865832C47</vt:lpwstr>
  </property>
</Properties>
</file>