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42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70.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indent="-228600">
              <a:spcAft>
                <a:spcPts val="1000"/>
              </a:spcAft>
              <a:defRPr spc="300"/>
            </a:lvl1pPr>
            <a:lvl2pPr indent="-228600">
              <a:defRPr spc="300"/>
            </a:lvl2pPr>
            <a:lvl3pPr indent="-228600">
              <a:defRPr spc="300"/>
            </a:lvl3pPr>
            <a:lvl4pPr indent="-228600">
              <a:defRPr spc="300"/>
            </a:lvl4pPr>
            <a:lvl5pPr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8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Lst>
        <a:defRPr sz="1600" u="none" strike="noStrike" kern="1200" cap="none" spc="150" normalizeH="0" baseline="0">
          <a:solidFill>
            <a:schemeClr val="tx1">
              <a:lumMod val="8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8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8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8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5.xml"/><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252980" y="2301240"/>
            <a:ext cx="9799320" cy="2114550"/>
          </a:xfrm>
        </p:spPr>
        <p:txBody>
          <a:bodyPr/>
          <a:p>
            <a:r>
              <a:rPr lang="en-US" altLang="zh-CN" sz="4000" b="1"/>
              <a:t>CONSUMER PROTECTION AGENCY</a:t>
            </a:r>
            <a:endParaRPr lang="en-US" altLang="zh-CN" sz="4000" b="1"/>
          </a:p>
        </p:txBody>
      </p:sp>
      <p:sp>
        <p:nvSpPr>
          <p:cNvPr id="2" name="标题 1"/>
          <p:cNvSpPr>
            <a:spLocks noGrp="1"/>
          </p:cNvSpPr>
          <p:nvPr>
            <p:ph type="ctrTitle"/>
            <p:custDataLst>
              <p:tags r:id="rId2"/>
            </p:custDataLst>
          </p:nvPr>
        </p:nvSpPr>
        <p:spPr>
          <a:xfrm flipV="1">
            <a:off x="3799840" y="7487285"/>
            <a:ext cx="1494155" cy="711835"/>
          </a:xfrm>
        </p:spPr>
        <p:txBody>
          <a:bodyPr>
            <a:normAutofit fontScale="90000"/>
          </a:bodyPr>
          <a:p>
            <a:r>
              <a:rPr lang="zh-CN" altLang="zh-CN"/>
              <a:t>空白演示</a:t>
            </a:r>
            <a:endParaRPr lang="zh-CN" altLang="zh-CN"/>
          </a:p>
        </p:txBody>
      </p:sp>
      <p:pic>
        <p:nvPicPr>
          <p:cNvPr id="4" name="图片 3" descr="1"/>
          <p:cNvPicPr>
            <a:picLocks noChangeAspect="1"/>
          </p:cNvPicPr>
          <p:nvPr/>
        </p:nvPicPr>
        <p:blipFill>
          <a:blip r:embed="rId3"/>
          <a:stretch>
            <a:fillRect/>
          </a:stretch>
        </p:blipFill>
        <p:spPr>
          <a:xfrm>
            <a:off x="7506335" y="3560445"/>
            <a:ext cx="3475990" cy="2421255"/>
          </a:xfrm>
          <a:prstGeom prst="rect">
            <a:avLst/>
          </a:prstGeom>
        </p:spPr>
      </p:pic>
      <p:pic>
        <p:nvPicPr>
          <p:cNvPr id="5" name="图片 4" descr="2"/>
          <p:cNvPicPr>
            <a:picLocks noChangeAspect="1"/>
          </p:cNvPicPr>
          <p:nvPr/>
        </p:nvPicPr>
        <p:blipFill>
          <a:blip r:embed="rId4"/>
          <a:stretch>
            <a:fillRect/>
          </a:stretch>
        </p:blipFill>
        <p:spPr>
          <a:xfrm>
            <a:off x="610870" y="2059305"/>
            <a:ext cx="1531620" cy="171450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b="0"/>
              <a:t>Originally</a:t>
            </a:r>
            <a:br>
              <a:rPr lang="en-US" altLang="zh-CN" b="0"/>
            </a:br>
            <a:r>
              <a:rPr lang="en-US" altLang="zh-CN" sz="2700" b="0">
                <a:solidFill>
                  <a:srgbClr val="C00000"/>
                </a:solidFill>
              </a:rPr>
              <a:t>What’s that?</a:t>
            </a:r>
            <a:endParaRPr lang="en-US" altLang="zh-CN" sz="2700" b="0">
              <a:solidFill>
                <a:srgbClr val="C00000"/>
              </a:solidFill>
            </a:endParaRPr>
          </a:p>
        </p:txBody>
      </p:sp>
      <p:sp>
        <p:nvSpPr>
          <p:cNvPr id="3" name="内容占位符 2"/>
          <p:cNvSpPr>
            <a:spLocks noGrp="1"/>
          </p:cNvSpPr>
          <p:nvPr>
            <p:ph idx="1"/>
          </p:nvPr>
        </p:nvSpPr>
        <p:spPr/>
        <p:txBody>
          <a:bodyPr/>
          <a:p>
            <a:r>
              <a:rPr lang="en-US" altLang="zh-CN" sz="1600" b="1">
                <a:latin typeface="Times New Roman" panose="02020603050405020304" charset="0"/>
                <a:cs typeface="Times New Roman" panose="02020603050405020304" charset="0"/>
              </a:rPr>
              <a:t>·</a:t>
            </a:r>
            <a:r>
              <a:rPr lang="zh-CN" altLang="en-US" sz="1600">
                <a:latin typeface="Times New Roman" panose="02020603050405020304" charset="0"/>
                <a:cs typeface="Times New Roman" panose="02020603050405020304" charset="0"/>
              </a:rPr>
              <a:t>The  organizational structure of the China Consumer Association</a:t>
            </a:r>
            <a:r>
              <a:rPr lang="en-US" altLang="zh-CN" sz="1600">
                <a:latin typeface="Times New Roman" panose="02020603050405020304" charset="0"/>
                <a:cs typeface="Times New Roman" panose="02020603050405020304" charset="0"/>
              </a:rPr>
              <a:t> is a Council</a:t>
            </a:r>
            <a:r>
              <a:rPr lang="zh-CN" altLang="en-US" sz="1600">
                <a:latin typeface="Times New Roman" panose="02020603050405020304" charset="0"/>
                <a:cs typeface="Times New Roman" panose="02020603050405020304" charset="0"/>
              </a:rPr>
              <a:t>. The directors shall be elected through </a:t>
            </a:r>
            <a:r>
              <a:rPr lang="en-US" altLang="zh-CN" sz="1600">
                <a:latin typeface="Times New Roman" panose="02020603050405020304" charset="0"/>
                <a:cs typeface="Times New Roman" panose="02020603050405020304" charset="0"/>
              </a:rPr>
              <a:t>     </a:t>
            </a:r>
            <a:r>
              <a:rPr lang="zh-CN" altLang="en-US" sz="1600">
                <a:latin typeface="Times New Roman" panose="02020603050405020304" charset="0"/>
                <a:cs typeface="Times New Roman" panose="02020603050405020304" charset="0"/>
              </a:rPr>
              <a:t>consultation by the relevant government departments, people's organizations, news media, consumer associations (committees) of all provinces, autonomous regions, municipalities directly under the central government and cities specifically designated in the state plan, as well as consumer representatives of all relevant parties. The plenary meeting of the Council shall be held once a year. When it is not in session, the Standing Council shall exercise the functions and powers of the Council. The daily work of the association is undertaken by the permanent office, and the Secretary General and deputy secretary general are in full-time management and responsible to the president. The fund of China Consumer Association is supported by the government and society.</a:t>
            </a:r>
            <a:endParaRPr lang="zh-CN" altLang="en-US" sz="1600">
              <a:latin typeface="Times New Roman" panose="02020603050405020304" charset="0"/>
              <a:cs typeface="Times New Roman" panose="02020603050405020304" charset="0"/>
            </a:endParaRPr>
          </a:p>
          <a:p>
            <a:r>
              <a:rPr lang="en-US" altLang="zh-CN" sz="1600" b="1">
                <a:latin typeface="Times New Roman" panose="02020603050405020304" charset="0"/>
                <a:cs typeface="Times New Roman" panose="02020603050405020304" charset="0"/>
              </a:rPr>
              <a:t>·</a:t>
            </a:r>
            <a:r>
              <a:rPr lang="en-US" altLang="zh-CN" sz="1600">
                <a:latin typeface="Times New Roman" panose="02020603050405020304" charset="0"/>
                <a:cs typeface="Times New Roman" panose="02020603050405020304" charset="0"/>
              </a:rPr>
              <a:t>The China Consumer Association, established with the approval of the State Council in December 1984, is a national social organization that conducts social supervision over goods and services and protects the legitimate rights and interests of consumers. Consumer associations and other consumer organizations are legally established social organizations that exercise social supervision over goods and services and protect the legitimate rights and interests of consumers.</a:t>
            </a:r>
            <a:endParaRPr lang="en-US" altLang="zh-CN" sz="1600">
              <a:latin typeface="Times New Roman" panose="02020603050405020304" charset="0"/>
              <a:cs typeface="Times New Roman" panose="02020603050405020304" charset="0"/>
            </a:endParaRPr>
          </a:p>
        </p:txBody>
      </p:sp>
      <p:pic>
        <p:nvPicPr>
          <p:cNvPr id="5" name="图片 4" descr="3"/>
          <p:cNvPicPr>
            <a:picLocks noChangeAspect="1"/>
          </p:cNvPicPr>
          <p:nvPr/>
        </p:nvPicPr>
        <p:blipFill>
          <a:blip r:embed="rId1"/>
          <a:stretch>
            <a:fillRect/>
          </a:stretch>
        </p:blipFill>
        <p:spPr>
          <a:xfrm>
            <a:off x="2999105" y="73025"/>
            <a:ext cx="3200400" cy="141732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7910" y="407740"/>
            <a:ext cx="10969200" cy="705600"/>
          </a:xfrm>
        </p:spPr>
        <p:txBody>
          <a:bodyPr>
            <a:normAutofit fontScale="90000"/>
          </a:bodyPr>
          <a:p>
            <a:r>
              <a:rPr lang="en-US" altLang="zh-CN" sz="3200" b="0"/>
              <a:t>Secondly</a:t>
            </a:r>
            <a:br>
              <a:rPr lang="en-US" altLang="zh-CN" sz="3200" b="0"/>
            </a:br>
            <a:r>
              <a:rPr lang="en-US" altLang="zh-CN" sz="2665" b="0">
                <a:solidFill>
                  <a:srgbClr val="FF0000"/>
                </a:solidFill>
              </a:rPr>
              <a:t>What do they do?</a:t>
            </a:r>
            <a:br>
              <a:rPr lang="en-US" altLang="zh-CN" sz="3200" b="0"/>
            </a:br>
            <a:endParaRPr lang="en-US" altLang="zh-CN" sz="3200" b="0"/>
          </a:p>
        </p:txBody>
      </p:sp>
      <p:sp>
        <p:nvSpPr>
          <p:cNvPr id="3" name="内容占位符 2"/>
          <p:cNvSpPr>
            <a:spLocks noGrp="1"/>
          </p:cNvSpPr>
          <p:nvPr>
            <p:ph idx="1"/>
          </p:nvPr>
        </p:nvSpPr>
        <p:spPr>
          <a:xfrm>
            <a:off x="608330" y="1179830"/>
            <a:ext cx="10968990" cy="5501640"/>
          </a:xfrm>
        </p:spPr>
        <p:txBody>
          <a:bodyPr>
            <a:noAutofit/>
          </a:bodyPr>
          <a:p>
            <a:r>
              <a:rPr lang="zh-CN" altLang="en-US" sz="1000">
                <a:latin typeface="Times New Roman" panose="02020603050405020304" charset="0"/>
                <a:cs typeface="Times New Roman" panose="02020603050405020304" charset="0"/>
              </a:rPr>
              <a:t>According to Article 37 of the law of the people's Republic of China on the protection of consumers' rights and interests, consumer associations shall perform the following public welfare duties:</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（1） Provide consumers with consumption information and consulting services, improve consumers' ability to safeguard their legitimate rights and interests, and guide civilized, healthy, resource-saving and environment-friendly consumption patterns;</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（2） Participate in the formulation of laws, regulations, rules and mandatory standards related to the rights and interests of consumers;</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（3） To participate in the supervision and inspection of commodities and services by relevant administrative departments;</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（4） Report, inquire and make suggestions to relevant departments on issues related to the legitimate rights and interests of consumers;</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（5） Accept complaints from consumers, investigate and mediate complaints;</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（6） If the complaint involves the quality of goods and services, it may entrust a qualified appraiser for appraisal, and the appraiser shall inform the appraiser of the appraisal opinions;</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（7） With respect to acts that harm the legitimate rights and interests of consumers, support the injured consumers to bring a lawsuit or bring a lawsuit in accordance with this law;</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（8） Expose and criticize acts that harm the legitimate rights and interests of consumers through the mass media.</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People's governments at all levels shall provide necessary funds and other support to consumer associations in performing their duties.</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Consumer associations shall conscientiously perform their duties of protecting the legitimate rights and interests of consumers, listen to consumers' opinions and suggestions, and accept social supervision.</a:t>
            </a:r>
            <a:endParaRPr lang="zh-CN" altLang="en-US" sz="1000">
              <a:latin typeface="Times New Roman" panose="02020603050405020304" charset="0"/>
              <a:cs typeface="Times New Roman" panose="02020603050405020304" charset="0"/>
            </a:endParaRPr>
          </a:p>
          <a:p>
            <a:r>
              <a:rPr lang="zh-CN" altLang="en-US" sz="1000">
                <a:latin typeface="Times New Roman" panose="02020603050405020304" charset="0"/>
                <a:cs typeface="Times New Roman" panose="02020603050405020304" charset="0"/>
              </a:rPr>
              <a:t>Other consumer organizations established according to law shall carry out activities to protect the legitimate rights and interests of consumers in accordance with the provisions of laws, regulations and their articles of association.</a:t>
            </a:r>
            <a:endParaRPr lang="zh-CN" altLang="en-US" sz="1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200" b="0"/>
              <a:t>Last</a:t>
            </a:r>
            <a:br>
              <a:rPr lang="en-US" altLang="zh-CN" sz="3200" b="0"/>
            </a:br>
            <a:r>
              <a:rPr lang="en-US" altLang="zh-CN" sz="2665" b="0">
                <a:solidFill>
                  <a:srgbClr val="FF0000"/>
                </a:solidFill>
              </a:rPr>
              <a:t>What can they bring into our lives?</a:t>
            </a:r>
            <a:endParaRPr lang="en-US" altLang="zh-CN" sz="2665" b="0">
              <a:solidFill>
                <a:srgbClr val="FF0000"/>
              </a:solidFill>
            </a:endParaRPr>
          </a:p>
        </p:txBody>
      </p:sp>
      <p:sp>
        <p:nvSpPr>
          <p:cNvPr id="3" name="内容占位符 2"/>
          <p:cNvSpPr>
            <a:spLocks noGrp="1"/>
          </p:cNvSpPr>
          <p:nvPr>
            <p:ph idx="1"/>
          </p:nvPr>
        </p:nvSpPr>
        <p:spPr/>
        <p:txBody>
          <a:bodyPr/>
          <a:p>
            <a:r>
              <a:rPr lang="zh-CN" altLang="en-US"/>
              <a:t>Improve the awareness and level of enterprises' consumption rights protection, urge them to produce safe products, provide safe services, prevent and reduce potential safety hazards, ensure that consumers' personal rights and property rights are not damaged in the process of consumption, enhance their awareness of resource conservation and environmental protection, ensure environmental safety, safeguard the long-term interests of consumers, pay attention to the protection of vulnerable groups such as the elderly, children and farmers, and take measures to protect their safety rights and interests. Fourth, establish a scientific and reasonable consumption concept, make the consumption behavior meet the requirements of safe consumption, promote the standardized development of the industry through the choice of consumers, and better protect the safety rights and interests of consumers.</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                        </a:t>
            </a:r>
            <a:r>
              <a:rPr lang="en-US" altLang="zh-CN" sz="4400" i="1" u="sng">
                <a:gradFill>
                  <a:gsLst>
                    <a:gs pos="0">
                      <a:srgbClr val="7B32B2"/>
                    </a:gs>
                    <a:gs pos="100000">
                      <a:srgbClr val="401A5D"/>
                    </a:gs>
                  </a:gsLst>
                  <a:lin scaled="0"/>
                </a:gradFill>
              </a:rPr>
              <a:t> Reference</a:t>
            </a:r>
            <a:endParaRPr lang="en-US" altLang="zh-CN" sz="4400" i="1" u="sng">
              <a:gradFill>
                <a:gsLst>
                  <a:gs pos="0">
                    <a:srgbClr val="7B32B2"/>
                  </a:gs>
                  <a:gs pos="100000">
                    <a:srgbClr val="401A5D"/>
                  </a:gs>
                </a:gsLst>
                <a:lin scaled="0"/>
              </a:gradFill>
            </a:endParaRPr>
          </a:p>
        </p:txBody>
      </p:sp>
      <p:sp>
        <p:nvSpPr>
          <p:cNvPr id="3" name="内容占位符 2"/>
          <p:cNvSpPr>
            <a:spLocks noGrp="1"/>
          </p:cNvSpPr>
          <p:nvPr>
            <p:ph idx="1"/>
          </p:nvPr>
        </p:nvSpPr>
        <p:spPr/>
        <p:txBody>
          <a:bodyPr/>
          <a:p>
            <a:r>
              <a:rPr lang="zh-CN" altLang="en-US" i="1" u="sng">
                <a:solidFill>
                  <a:srgbClr val="0070C0"/>
                </a:solidFill>
              </a:rPr>
              <a:t>https://baike.baidu.com</a:t>
            </a:r>
            <a:endParaRPr lang="zh-CN" altLang="en-US" i="1" u="sng">
              <a:solidFill>
                <a:srgbClr val="0070C0"/>
              </a:solidFill>
            </a:endParaRPr>
          </a:p>
          <a:p>
            <a:r>
              <a:rPr lang="zh-CN" altLang="en-US" i="1" u="sng">
                <a:solidFill>
                  <a:srgbClr val="0070C0"/>
                </a:solidFill>
              </a:rPr>
              <a:t>https://cca.org.cn</a:t>
            </a:r>
            <a:endParaRPr lang="zh-CN" altLang="en-US" i="1" u="sng">
              <a:solidFill>
                <a:srgbClr val="0070C0"/>
              </a:solidFill>
            </a:endParaRPr>
          </a:p>
          <a:p>
            <a:r>
              <a:rPr lang="zh-CN" altLang="en-US" i="1" u="sng">
                <a:solidFill>
                  <a:srgbClr val="0070C0"/>
                </a:solidFill>
              </a:rPr>
              <a:t>https://www.samr.gov.cn</a:t>
            </a:r>
            <a:endParaRPr lang="zh-CN" altLang="en-US" i="1" u="sng">
              <a:solidFill>
                <a:srgbClr val="0070C0"/>
              </a:solidFill>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5"/>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5_1*b*1"/>
  <p:tag name="KSO_WM_TEMPLATE_CATEGORY" val="custom"/>
  <p:tag name="KSO_WM_TEMPLATE_INDEX" val="20205175"/>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5_1*a*1"/>
  <p:tag name="KSO_WM_TEMPLATE_CATEGORY" val="custom"/>
  <p:tag name="KSO_WM_TEMPLATE_INDEX" val="20205175"/>
  <p:tag name="KSO_WM_UNIT_LAYERLEVEL" val="1"/>
  <p:tag name="KSO_WM_TAG_VERSION" val="1.0"/>
  <p:tag name="KSO_WM_BEAUTIFY_FLAG" val="#wm#"/>
</p:tagLst>
</file>

<file path=ppt/tags/tag65.xml><?xml version="1.0" encoding="utf-8"?>
<p:tagLst xmlns:p="http://schemas.openxmlformats.org/presentationml/2006/main">
  <p:tag name="KSO_WM_SLIDE_ID" val="custom20205175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5"/>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5"/>
</p:tagLst>
</file>

<file path=ppt/tags/tag67.xml><?xml version="1.0" encoding="utf-8"?>
<p:tagLst xmlns:p="http://schemas.openxmlformats.org/presentationml/2006/main">
  <p:tag name="KSO_WM_BEAUTIFY_FLAG" val="#wm#"/>
  <p:tag name="KSO_WM_TEMPLATE_CATEGORY" val="custom"/>
  <p:tag name="KSO_WM_TEMPLATE_INDEX" val="20205175"/>
</p:tagLst>
</file>

<file path=ppt/tags/tag68.xml><?xml version="1.0" encoding="utf-8"?>
<p:tagLst xmlns:p="http://schemas.openxmlformats.org/presentationml/2006/main">
  <p:tag name="KSO_WM_BEAUTIFY_FLAG" val="#wm#"/>
  <p:tag name="KSO_WM_TEMPLATE_CATEGORY" val="custom"/>
  <p:tag name="KSO_WM_TEMPLATE_INDEX" val="20205175"/>
</p:tagLst>
</file>

<file path=ppt/tags/tag69.xml><?xml version="1.0" encoding="utf-8"?>
<p:tagLst xmlns:p="http://schemas.openxmlformats.org/presentationml/2006/main">
  <p:tag name="KSO_WM_BEAUTIFY_FLAG" val="#wm#"/>
  <p:tag name="KSO_WM_TEMPLATE_CATEGORY" val="custom"/>
  <p:tag name="KSO_WM_TEMPLATE_INDEX" val="2020517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COMMONDATA" val="eyJoZGlkIjoiYjJjMzM0NjY2M2UzNmQ2OTYxYTc4YjhmZDA1YjgxYzc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FFFFFF"/>
      </a:dk1>
      <a:lt1>
        <a:srgbClr val="0F1423"/>
      </a:lt1>
      <a:dk2>
        <a:srgbClr val="FFFFFF"/>
      </a:dk2>
      <a:lt2>
        <a:srgbClr val="0F1423"/>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4439</Words>
  <Application>WPS 演示</Application>
  <PresentationFormat>宽屏</PresentationFormat>
  <Paragraphs>34</Paragraphs>
  <Slides>5</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宋体</vt:lpstr>
      <vt:lpstr>Wingdings</vt:lpstr>
      <vt:lpstr>Wingdings</vt:lpstr>
      <vt:lpstr>微软雅黑</vt:lpstr>
      <vt:lpstr>Arial Unicode MS</vt:lpstr>
      <vt:lpstr>Calibri</vt:lpstr>
      <vt:lpstr>Georgia</vt:lpstr>
      <vt:lpstr>华文行楷</vt:lpstr>
      <vt:lpstr>华文彩云</vt:lpstr>
      <vt:lpstr>Times New Roman</vt:lpstr>
      <vt:lpstr>Office 主题​​</vt:lpstr>
      <vt:lpstr>空白演示</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Herman</cp:lastModifiedBy>
  <cp:revision>214</cp:revision>
  <dcterms:created xsi:type="dcterms:W3CDTF">2019-06-19T02:08:00Z</dcterms:created>
  <dcterms:modified xsi:type="dcterms:W3CDTF">2022-05-29T14:52:33Z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AD0B49A7BF6F45E194B7484FBD83CEA8</vt:lpwstr>
  </property>
</Properties>
</file>