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notesSlides/notesSlide1.xml" ContentType="application/vnd.openxmlformats-officedocument.presentationml.notesSlide+xml"/>
  <Override PartName="/ppt/media/image4.jpeg" ContentType="image/jpeg"/>
  <Override PartName="/ppt/notesSlides/notesSlide2.xml" ContentType="application/vnd.openxmlformats-officedocument.presentationml.notesSlide+xml"/>
  <Override PartName="/ppt/media/image5.jpeg" ContentType="image/jpeg"/>
  <Override PartName="/ppt/notesSlides/notesSlide3.xml" ContentType="application/vnd.openxmlformats-officedocument.presentationml.notesSlide+xml"/>
  <Override PartName="/ppt/media/image6.jpeg" ContentType="image/jpeg"/>
  <Override PartName="/ppt/notesSlides/notesSlide4.xml" ContentType="application/vnd.openxmlformats-officedocument.presentationml.notesSlide+xml"/>
  <Override PartName="/ppt/media/image7.jpeg" ContentType="image/jpeg"/>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0000"/>
        </a:fontRef>
        <a:srgbClr val="FF0000"/>
      </a:tcTxStyle>
      <a:tcStyle>
        <a:tcBdr>
          <a:left>
            <a:ln w="12700" cap="flat">
              <a:noFill/>
              <a:miter lim="400000"/>
            </a:ln>
          </a:left>
          <a:right>
            <a:ln w="12700" cap="flat">
              <a:noFill/>
              <a:miter lim="400000"/>
            </a:ln>
          </a:right>
          <a:top>
            <a:ln w="508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0000"/>
              </a:solidFill>
              <a:prstDash val="solid"/>
              <a:round/>
            </a:ln>
          </a:top>
          <a:bottom>
            <a:ln w="25400" cap="flat">
              <a:solidFill>
                <a:srgbClr val="FF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FF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0000"/>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Let me introduce some appearance of Tibetan antelope to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I would like to introduce the characteristics of this animal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I'm going to tell you about the habitat of this animal。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Finally, I would like to introduce its diet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We can protect them through these methods, although we can not establish protection areas like the government, but we can use our own way to let more people know about them, to protect them together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2387600" y="2298700"/>
            <a:ext cx="19621500" cy="4648200"/>
          </a:xfrm>
          <a:prstGeom prst="rect">
            <a:avLst/>
          </a:prstGeom>
        </p:spPr>
        <p:txBody>
          <a:bodyPr anchor="b"/>
          <a:lstStyle/>
          <a:p>
            <a:pPr/>
            <a:r>
              <a:t>标题文本</a:t>
            </a:r>
          </a:p>
        </p:txBody>
      </p:sp>
      <p:sp>
        <p:nvSpPr>
          <p:cNvPr id="12" name="正文级别 1…"/>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正文级别 1…"/>
          <p:cNvSpPr txBox="1"/>
          <p:nvPr>
            <p:ph type="body" sz="quarter" idx="1"/>
          </p:nvPr>
        </p:nvSpPr>
        <p:spPr>
          <a:xfrm>
            <a:off x="2387600" y="8953500"/>
            <a:ext cx="19621500" cy="774700"/>
          </a:xfrm>
          <a:prstGeom prst="rect">
            <a:avLst/>
          </a:prstGeom>
        </p:spPr>
        <p:txBody>
          <a:bodyPr anchor="t"/>
          <a:lstStyle>
            <a:lvl1pPr marL="0" indent="0" algn="ctr">
              <a:spcBef>
                <a:spcPts val="0"/>
              </a:spcBef>
              <a:buSzTx/>
              <a:buNone/>
              <a:defRPr b="1" sz="3800">
                <a:latin typeface="+mn-lt"/>
                <a:ea typeface="+mn-ea"/>
                <a:cs typeface="+mn-cs"/>
                <a:sym typeface="Helvetica"/>
              </a:defRPr>
            </a:lvl1pPr>
            <a:lvl2pPr marL="1055076" indent="-445476" algn="ctr">
              <a:spcBef>
                <a:spcPts val="0"/>
              </a:spcBef>
              <a:defRPr b="1" sz="3800">
                <a:latin typeface="+mn-lt"/>
                <a:ea typeface="+mn-ea"/>
                <a:cs typeface="+mn-cs"/>
                <a:sym typeface="Helvetica"/>
              </a:defRPr>
            </a:lvl2pPr>
            <a:lvl3pPr marL="1664676" indent="-445476" algn="ctr">
              <a:spcBef>
                <a:spcPts val="0"/>
              </a:spcBef>
              <a:defRPr b="1" sz="3800">
                <a:latin typeface="+mn-lt"/>
                <a:ea typeface="+mn-ea"/>
                <a:cs typeface="+mn-cs"/>
                <a:sym typeface="Helvetica"/>
              </a:defRPr>
            </a:lvl3pPr>
            <a:lvl4pPr marL="2274276" indent="-445476" algn="ctr">
              <a:spcBef>
                <a:spcPts val="0"/>
              </a:spcBef>
              <a:defRPr b="1" sz="3800">
                <a:latin typeface="+mn-lt"/>
                <a:ea typeface="+mn-ea"/>
                <a:cs typeface="+mn-cs"/>
                <a:sym typeface="Helvetica"/>
              </a:defRPr>
            </a:lvl4pPr>
            <a:lvl5pPr marL="2883876" indent="-445476" algn="ctr">
              <a:spcBef>
                <a:spcPts val="0"/>
              </a:spcBef>
              <a:defRPr b="1" sz="3800">
                <a:latin typeface="+mn-lt"/>
                <a:ea typeface="+mn-ea"/>
                <a:cs typeface="+mn-cs"/>
                <a:sym typeface="Helvetica"/>
              </a:defRPr>
            </a:lvl5pPr>
          </a:lstStyle>
          <a:p>
            <a:pPr/>
            <a:r>
              <a:t>正文级别 1</a:t>
            </a:r>
          </a:p>
          <a:p>
            <a:pPr lvl="1"/>
            <a:r>
              <a:t>正文级别 2</a:t>
            </a:r>
          </a:p>
          <a:p>
            <a:pPr lvl="2"/>
            <a:r>
              <a:t>正文级别 3</a:t>
            </a:r>
          </a:p>
          <a:p>
            <a:pPr lvl="3"/>
            <a:r>
              <a:t>正文级别 4</a:t>
            </a:r>
          </a:p>
          <a:p>
            <a:pPr lvl="4"/>
            <a:r>
              <a:t>正文级别 5</a:t>
            </a:r>
          </a:p>
        </p:txBody>
      </p:sp>
      <p:sp>
        <p:nvSpPr>
          <p:cNvPr id="94" name="“在此键入引文。”"/>
          <p:cNvSpPr txBox="1"/>
          <p:nvPr>
            <p:ph type="body" sz="quarter" idx="21"/>
          </p:nvPr>
        </p:nvSpPr>
        <p:spPr>
          <a:xfrm>
            <a:off x="2387600" y="5937250"/>
            <a:ext cx="19621500" cy="1092201"/>
          </a:xfrm>
          <a:prstGeom prst="rect">
            <a:avLst/>
          </a:prstGeom>
        </p:spPr>
        <p:txBody>
          <a:bodyPr/>
          <a:lstStyle/>
          <a:p>
            <a:pPr marL="0" indent="0" algn="ctr">
              <a:spcBef>
                <a:spcPts val="3400"/>
              </a:spcBef>
              <a:buSzTx/>
              <a:buNone/>
              <a:defRPr sz="5600"/>
            </a:pP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宽阔河流上的两名独木舟手、背景是雪山的全景照片"/>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宽阔河流上的两名独木舟手、背景是雪山的全景照片"/>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标题文本"/>
          <p:cNvSpPr txBox="1"/>
          <p:nvPr>
            <p:ph type="title"/>
          </p:nvPr>
        </p:nvSpPr>
        <p:spPr>
          <a:xfrm>
            <a:off x="2387600" y="9448800"/>
            <a:ext cx="19621500" cy="2006600"/>
          </a:xfrm>
          <a:prstGeom prst="rect">
            <a:avLst/>
          </a:prstGeom>
        </p:spPr>
        <p:txBody>
          <a:bodyPr anchor="b"/>
          <a:lstStyle/>
          <a:p>
            <a:pPr/>
            <a:r>
              <a:t>标题文本</a:t>
            </a:r>
          </a:p>
        </p:txBody>
      </p:sp>
      <p:sp>
        <p:nvSpPr>
          <p:cNvPr id="22" name="正文级别 1…"/>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2387600" y="4533900"/>
            <a:ext cx="196215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停泊在河边码头的红船，背景是河岸上的树木和多云的蓝天"/>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标题文本"/>
          <p:cNvSpPr txBox="1"/>
          <p:nvPr>
            <p:ph type="title"/>
          </p:nvPr>
        </p:nvSpPr>
        <p:spPr>
          <a:xfrm>
            <a:off x="1790700" y="1066800"/>
            <a:ext cx="10007600" cy="5626100"/>
          </a:xfrm>
          <a:prstGeom prst="rect">
            <a:avLst/>
          </a:prstGeom>
        </p:spPr>
        <p:txBody>
          <a:bodyPr anchor="b"/>
          <a:lstStyle/>
          <a:p>
            <a:pPr/>
            <a:r>
              <a:t>标题文本</a:t>
            </a:r>
          </a:p>
        </p:txBody>
      </p:sp>
      <p:sp>
        <p:nvSpPr>
          <p:cNvPr id="40" name="正文级别 1…"/>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xfrm>
            <a:off x="11955253" y="13004799"/>
            <a:ext cx="453238" cy="4699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停泊在河边码头的红船，背景是河岸上的树木和多云的蓝天"/>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790700" y="1790700"/>
            <a:ext cx="208153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透过双筒望远镜看雪山景的小孩"/>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蓝天背景下被草地覆盖、大海环绕的小岩石岛"/>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停泊在河边码头的红船，背景是河岸上的树木和多云的蓝天"/>
          <p:cNvSpPr/>
          <p:nvPr>
            <p:ph type="pic" idx="23"/>
          </p:nvPr>
        </p:nvSpPr>
        <p:spPr>
          <a:xfrm>
            <a:off x="1583265" y="-1879600"/>
            <a:ext cx="10414002" cy="156210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5253" y="13004800"/>
            <a:ext cx="453238" cy="469900"/>
          </a:xfrm>
          <a:prstGeom prst="rect">
            <a:avLst/>
          </a:prstGeom>
          <a:ln w="12700">
            <a:miter lim="400000"/>
          </a:ln>
        </p:spPr>
        <p:txBody>
          <a:bodyPr wrap="none" lIns="50800" tIns="50800" rIns="50800" bIns="50800">
            <a:spAutoFit/>
          </a:bodyPr>
          <a:lstStyle>
            <a:lvl1pPr>
              <a:defRPr sz="24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Helvetica Light"/>
          <a:ea typeface="Helvetica Light"/>
          <a:cs typeface="Helvetica Light"/>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image" Target="../media/image6.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image" Target="../media/image7.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hyperlink" Target="https://baike.baidu.com/item/%E8%97%8F%E7%BE%9A%E7%BE%8A%E7%9A%84%E4%BB%8B%E7%BB%8D/14741310?fr=" TargetMode="External"/><Relationship Id="rId4" Type="http://schemas.openxmlformats.org/officeDocument/2006/relationships/hyperlink" Target="https://www.birdnet.cn/forum.php?mod=viewthread&amp;tid=4299881" TargetMode="External"/><Relationship Id="rId5" Type="http://schemas.openxmlformats.org/officeDocument/2006/relationships/hyperlink" Target="https://www.sohu.com/a/132375917_696845" TargetMode="External"/><Relationship Id="rId6" Type="http://schemas.openxmlformats.org/officeDocument/2006/relationships/hyperlink" Target="https://new.qq.com/rain/a/20210924a06ey300"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19" name="u=3853481848,1087466524&amp;fm=253&amp;fmt=auto&amp;app=138&amp;f=JPEG.jpeg" descr="u=3853481848,1087466524&amp;fm=253&amp;fmt=auto&amp;app=138&amp;f=JPEG.jpeg"/>
          <p:cNvPicPr>
            <a:picLocks noChangeAspect="1"/>
          </p:cNvPicPr>
          <p:nvPr>
            <p:ph type="pic" idx="21"/>
          </p:nvPr>
        </p:nvPicPr>
        <p:blipFill>
          <a:blip r:embed="rId3">
            <a:extLst/>
          </a:blip>
          <a:srcRect l="16935" t="0" r="16935" b="0"/>
          <a:stretch>
            <a:fillRect/>
          </a:stretch>
        </p:blipFill>
        <p:spPr>
          <a:xfrm>
            <a:off x="12496800" y="1068296"/>
            <a:ext cx="10223500" cy="11595101"/>
          </a:xfrm>
          <a:prstGeom prst="rect">
            <a:avLst/>
          </a:prstGeom>
        </p:spPr>
      </p:pic>
      <p:sp>
        <p:nvSpPr>
          <p:cNvPr id="120" name="The Tibetan antelope."/>
          <p:cNvSpPr txBox="1"/>
          <p:nvPr>
            <p:ph type="title"/>
          </p:nvPr>
        </p:nvSpPr>
        <p:spPr>
          <a:prstGeom prst="rect">
            <a:avLst/>
          </a:prstGeom>
        </p:spPr>
        <p:txBody>
          <a:bodyPr/>
          <a:lstStyle>
            <a:lvl1pPr>
              <a:defRPr sz="11200"/>
            </a:lvl1pPr>
          </a:lstStyle>
          <a:p>
            <a:pPr/>
            <a:r>
              <a:t>The Tibetan antelope.</a:t>
            </a:r>
          </a:p>
        </p:txBody>
      </p:sp>
      <p:sp>
        <p:nvSpPr>
          <p:cNvPr id="121" name="Author: Chris Young"/>
          <p:cNvSpPr txBox="1"/>
          <p:nvPr>
            <p:ph type="body" sz="quarter" idx="1"/>
          </p:nvPr>
        </p:nvSpPr>
        <p:spPr>
          <a:prstGeom prst="rect">
            <a:avLst/>
          </a:prstGeom>
        </p:spPr>
        <p:txBody>
          <a:bodyPr/>
          <a:lstStyle/>
          <a:p>
            <a:pPr/>
            <a:r>
              <a:t>Author: Chris Young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3" name="Description…"/>
          <p:cNvSpPr txBox="1"/>
          <p:nvPr>
            <p:ph type="body" idx="1"/>
          </p:nvPr>
        </p:nvSpPr>
        <p:spPr>
          <a:xfrm>
            <a:off x="1784350" y="2920204"/>
            <a:ext cx="20815300" cy="10147301"/>
          </a:xfrm>
          <a:prstGeom prst="rect">
            <a:avLst/>
          </a:prstGeom>
        </p:spPr>
        <p:txBody>
          <a:bodyPr/>
          <a:lstStyle/>
          <a:p>
            <a:pPr/>
            <a:r>
              <a:t>Description</a:t>
            </a:r>
          </a:p>
          <a:p>
            <a:pPr/>
            <a:r>
              <a:t>Physical Properties</a:t>
            </a:r>
          </a:p>
          <a:p>
            <a:pPr/>
            <a:r>
              <a:t>Habitat of Tibetan antelope</a:t>
            </a:r>
          </a:p>
          <a:p>
            <a:pPr/>
            <a:r>
              <a:t>Diet of Tibetan antelope</a:t>
            </a:r>
          </a:p>
          <a:p>
            <a:pPr/>
            <a:r>
              <a:t>How do we protect them</a:t>
            </a:r>
          </a:p>
        </p:txBody>
      </p:sp>
      <p:sp>
        <p:nvSpPr>
          <p:cNvPr id="124" name="Table of contents"/>
          <p:cNvSpPr txBox="1"/>
          <p:nvPr/>
        </p:nvSpPr>
        <p:spPr>
          <a:xfrm>
            <a:off x="7924190" y="1002106"/>
            <a:ext cx="8535620" cy="1384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400">
                <a:solidFill>
                  <a:srgbClr val="FFFFFF"/>
                </a:solidFill>
              </a:defRPr>
            </a:lvl1pPr>
          </a:lstStyle>
          <a:p>
            <a:pPr/>
            <a:r>
              <a:t>Table of contents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24"/>
                                        </p:tgtEl>
                                        <p:attrNameLst>
                                          <p:attrName>style.visibility</p:attrName>
                                        </p:attrNameLst>
                                      </p:cBhvr>
                                      <p:to>
                                        <p:strVal val="visible"/>
                                      </p:to>
                                    </p:set>
                                    <p:anim calcmode="lin" valueType="num">
                                      <p:cBhvr>
                                        <p:cTn id="7" dur="1000" fill="hold"/>
                                        <p:tgtEl>
                                          <p:spTgt spid="124"/>
                                        </p:tgtEl>
                                        <p:attrNameLst>
                                          <p:attrName>ppt_x</p:attrName>
                                        </p:attrNameLst>
                                      </p:cBhvr>
                                      <p:tavLst>
                                        <p:tav tm="0">
                                          <p:val>
                                            <p:strVal val="#ppt_x"/>
                                          </p:val>
                                        </p:tav>
                                        <p:tav tm="100000">
                                          <p:val>
                                            <p:strVal val="#ppt_x"/>
                                          </p:val>
                                        </p:tav>
                                      </p:tavLst>
                                    </p:anim>
                                    <p:anim calcmode="lin" valueType="num">
                                      <p:cBhvr>
                                        <p:cTn id="8" dur="1000" fill="hold"/>
                                        <p:tgtEl>
                                          <p:spTgt spid="1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2"/>
      <p:bldP build="whole" bldLvl="1" animBg="1" rev="0" advAuto="0" spid="124"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pic>
        <p:nvPicPr>
          <p:cNvPr id="126" name="src=http---pic.birdnet.cn-forum-202001-11-180302g1fd41h1amvyev1f.jpg&amp;refer=http---pic.birdnet.cn&amp;app=2002&amp;size=f9999,10000&amp;q=a80&amp;n=0&amp;g=0n&amp;fmt=auto.jpeg" descr="src=http---pic.birdnet.cn-forum-202001-11-180302g1fd41h1amvyev1f.jpg&amp;refer=http---pic.birdnet.cn&amp;app=2002&amp;size=f9999,10000&amp;q=a80&amp;n=0&amp;g=0n&amp;fmt=auto.jpeg"/>
          <p:cNvPicPr>
            <a:picLocks noChangeAspect="1"/>
          </p:cNvPicPr>
          <p:nvPr>
            <p:ph type="pic" idx="21"/>
          </p:nvPr>
        </p:nvPicPr>
        <p:blipFill>
          <a:blip r:embed="rId4">
            <a:extLst/>
          </a:blip>
          <a:srcRect l="16511" t="0" r="16511" b="0"/>
          <a:stretch>
            <a:fillRect/>
          </a:stretch>
        </p:blipFill>
        <p:spPr>
          <a:xfrm>
            <a:off x="12598400" y="3651250"/>
            <a:ext cx="10007600" cy="8851900"/>
          </a:xfrm>
          <a:prstGeom prst="rect">
            <a:avLst/>
          </a:prstGeom>
        </p:spPr>
      </p:pic>
      <p:sp>
        <p:nvSpPr>
          <p:cNvPr id="127" name="Description"/>
          <p:cNvSpPr txBox="1"/>
          <p:nvPr>
            <p:ph type="title"/>
          </p:nvPr>
        </p:nvSpPr>
        <p:spPr>
          <a:xfrm>
            <a:off x="1784350" y="577850"/>
            <a:ext cx="20815300" cy="2984500"/>
          </a:xfrm>
          <a:prstGeom prst="rect">
            <a:avLst/>
          </a:prstGeom>
        </p:spPr>
        <p:txBody>
          <a:bodyPr/>
          <a:lstStyle/>
          <a:p>
            <a:pPr/>
            <a:r>
              <a:t>Description</a:t>
            </a:r>
          </a:p>
        </p:txBody>
      </p:sp>
      <p:sp>
        <p:nvSpPr>
          <p:cNvPr id="128" name="The limbs are well-proportioned and strong. Caudal short, apex pointed. The whole body is thick and fluffy, straight hair shape."/>
          <p:cNvSpPr txBox="1"/>
          <p:nvPr>
            <p:ph type="body" sz="half" idx="1"/>
          </p:nvPr>
        </p:nvSpPr>
        <p:spPr>
          <a:xfrm>
            <a:off x="1305089" y="2438400"/>
            <a:ext cx="10007601" cy="8839200"/>
          </a:xfrm>
          <a:prstGeom prst="rect">
            <a:avLst/>
          </a:prstGeom>
        </p:spPr>
        <p:txBody>
          <a:bodyPr/>
          <a:lstStyle>
            <a:lvl1pPr marL="0" indent="0" defTabSz="355600">
              <a:spcBef>
                <a:spcPts val="0"/>
              </a:spcBef>
              <a:buSzTx/>
              <a:buNone/>
              <a:defRPr>
                <a:latin typeface="+mj-lt"/>
                <a:ea typeface="+mj-ea"/>
                <a:cs typeface="+mj-cs"/>
                <a:sym typeface="Helvetica Neue"/>
              </a:defRPr>
            </a:lvl1pPr>
          </a:lstStyle>
          <a:p>
            <a:pPr/>
            <a:r>
              <a:t>The limbs are well-proportioned and strong. Caudal short, apex pointed. The whole body is thick and fluffy, straight hair shape.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7"/>
                                        </p:tgtEl>
                                        <p:attrNameLst>
                                          <p:attrName>style.visibility</p:attrName>
                                        </p:attrNameLst>
                                      </p:cBhvr>
                                      <p:to>
                                        <p:strVal val="visible"/>
                                      </p:to>
                                    </p:set>
                                    <p:anim calcmode="lin" valueType="num">
                                      <p:cBhvr>
                                        <p:cTn id="7" dur="750" fill="hold"/>
                                        <p:tgtEl>
                                          <p:spTgt spid="127"/>
                                        </p:tgtEl>
                                        <p:attrNameLst>
                                          <p:attrName>ppt_w</p:attrName>
                                        </p:attrNameLst>
                                      </p:cBhvr>
                                      <p:tavLst>
                                        <p:tav tm="0">
                                          <p:val>
                                            <p:fltVal val="0"/>
                                          </p:val>
                                        </p:tav>
                                        <p:tav tm="100000">
                                          <p:val>
                                            <p:strVal val="#ppt_w"/>
                                          </p:val>
                                        </p:tav>
                                      </p:tavLst>
                                    </p:anim>
                                    <p:anim calcmode="lin" valueType="num">
                                      <p:cBhvr>
                                        <p:cTn id="8" dur="750" fill="hold"/>
                                        <p:tgtEl>
                                          <p:spTgt spid="12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26"/>
                                        </p:tgtEl>
                                        <p:attrNameLst>
                                          <p:attrName>style.visibility</p:attrName>
                                        </p:attrNameLst>
                                      </p:cBhvr>
                                      <p:to>
                                        <p:strVal val="visible"/>
                                      </p:to>
                                    </p:set>
                                    <p:anim calcmode="lin" valueType="num">
                                      <p:cBhvr>
                                        <p:cTn id="13" dur="750" fill="hold"/>
                                        <p:tgtEl>
                                          <p:spTgt spid="126"/>
                                        </p:tgtEl>
                                        <p:attrNameLst>
                                          <p:attrName>ppt_w</p:attrName>
                                        </p:attrNameLst>
                                      </p:cBhvr>
                                      <p:tavLst>
                                        <p:tav tm="0">
                                          <p:val>
                                            <p:fltVal val="0"/>
                                          </p:val>
                                        </p:tav>
                                        <p:tav tm="100000">
                                          <p:val>
                                            <p:strVal val="#ppt_w"/>
                                          </p:val>
                                        </p:tav>
                                      </p:tavLst>
                                    </p:anim>
                                    <p:anim calcmode="lin" valueType="num">
                                      <p:cBhvr>
                                        <p:cTn id="14" dur="750" fill="hold"/>
                                        <p:tgtEl>
                                          <p:spTgt spid="12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28"/>
                                        </p:tgtEl>
                                        <p:attrNameLst>
                                          <p:attrName>style.visibility</p:attrName>
                                        </p:attrNameLst>
                                      </p:cBhvr>
                                      <p:to>
                                        <p:strVal val="visible"/>
                                      </p:to>
                                    </p:set>
                                    <p:anim calcmode="lin" valueType="num">
                                      <p:cBhvr>
                                        <p:cTn id="19" dur="750" fill="hold"/>
                                        <p:tgtEl>
                                          <p:spTgt spid="128"/>
                                        </p:tgtEl>
                                        <p:attrNameLst>
                                          <p:attrName>ppt_w</p:attrName>
                                        </p:attrNameLst>
                                      </p:cBhvr>
                                      <p:tavLst>
                                        <p:tav tm="0">
                                          <p:val>
                                            <p:fltVal val="0"/>
                                          </p:val>
                                        </p:tav>
                                        <p:tav tm="100000">
                                          <p:val>
                                            <p:strVal val="#ppt_w"/>
                                          </p:val>
                                        </p:tav>
                                      </p:tavLst>
                                    </p:anim>
                                    <p:anim calcmode="lin" valueType="num">
                                      <p:cBhvr>
                                        <p:cTn id="20" dur="750" fill="hold"/>
                                        <p:tgtEl>
                                          <p:spTgt spid="1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 grpId="3"/>
      <p:bldP build="whole" bldLvl="1" animBg="1" rev="0" advAuto="0" spid="127" grpId="1"/>
      <p:bldP build="whole" bldLvl="1" animBg="1" rev="0" advAuto="0" spid="126"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pic>
        <p:nvPicPr>
          <p:cNvPr id="132" name="e25024385f264e609cdff41849ef537f_th.jpeg" descr="e25024385f264e609cdff41849ef537f_th.jpeg"/>
          <p:cNvPicPr>
            <a:picLocks noChangeAspect="1"/>
          </p:cNvPicPr>
          <p:nvPr>
            <p:ph type="pic" idx="21"/>
          </p:nvPr>
        </p:nvPicPr>
        <p:blipFill>
          <a:blip r:embed="rId4">
            <a:extLst/>
          </a:blip>
          <a:srcRect l="10253" t="0" r="10252" b="0"/>
          <a:stretch>
            <a:fillRect/>
          </a:stretch>
        </p:blipFill>
        <p:spPr>
          <a:xfrm>
            <a:off x="12598400" y="3651250"/>
            <a:ext cx="10007601" cy="8851900"/>
          </a:xfrm>
          <a:prstGeom prst="rect">
            <a:avLst/>
          </a:prstGeom>
        </p:spPr>
      </p:pic>
      <p:sp>
        <p:nvSpPr>
          <p:cNvPr id="133" name="Tibetan antelope."/>
          <p:cNvSpPr txBox="1"/>
          <p:nvPr>
            <p:ph type="title"/>
          </p:nvPr>
        </p:nvSpPr>
        <p:spPr>
          <a:xfrm>
            <a:off x="1784350" y="577850"/>
            <a:ext cx="20815300" cy="2984500"/>
          </a:xfrm>
          <a:prstGeom prst="rect">
            <a:avLst/>
          </a:prstGeom>
        </p:spPr>
        <p:txBody>
          <a:bodyPr/>
          <a:lstStyle/>
          <a:p>
            <a:pPr/>
            <a:r>
              <a:t>Tibetan antelope.</a:t>
            </a:r>
          </a:p>
        </p:txBody>
      </p:sp>
      <p:sp>
        <p:nvSpPr>
          <p:cNvPr id="134" name="The general color is brown, some face black…"/>
          <p:cNvSpPr txBox="1"/>
          <p:nvPr>
            <p:ph type="body" sz="half" idx="1"/>
          </p:nvPr>
        </p:nvSpPr>
        <p:spPr>
          <a:xfrm>
            <a:off x="1035078" y="4503727"/>
            <a:ext cx="10007601" cy="8454129"/>
          </a:xfrm>
          <a:prstGeom prst="rect">
            <a:avLst/>
          </a:prstGeom>
        </p:spPr>
        <p:txBody>
          <a:bodyPr/>
          <a:lstStyle/>
          <a:p>
            <a:pPr/>
            <a:r>
              <a:t>The general color is brown, some face black</a:t>
            </a:r>
          </a:p>
          <a:p>
            <a:pPr/>
            <a:r>
              <a:t>Length：80-85cm (male)70-75cm (female)</a:t>
            </a:r>
          </a:p>
          <a:p>
            <a:pPr/>
            <a:r>
              <a:t>Weight：35-40kg (male) 24-28kg (female)</a:t>
            </a:r>
          </a:p>
          <a:p>
            <a:pPr/>
            <a:r>
              <a:t>Lifespan：Usually no more than 8 years old</a:t>
            </a:r>
          </a:p>
        </p:txBody>
      </p:sp>
      <p:sp>
        <p:nvSpPr>
          <p:cNvPr id="135" name="Physical Properties"/>
          <p:cNvSpPr txBox="1"/>
          <p:nvPr/>
        </p:nvSpPr>
        <p:spPr>
          <a:xfrm>
            <a:off x="2328677" y="3645688"/>
            <a:ext cx="7420403"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400">
                <a:solidFill>
                  <a:srgbClr val="FFFFFF"/>
                </a:solidFill>
              </a:defRPr>
            </a:lvl1pPr>
          </a:lstStyle>
          <a:p>
            <a:pPr/>
            <a:r>
              <a:t>Physical Properties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pic>
        <p:nvPicPr>
          <p:cNvPr id="139" name="src=http---pic.birdnet.cn-forum-201907-11-181051np6pzjfs4450jhj5.jpg&amp;refer=http---pic.birdnet.cn&amp;app=2002&amp;size=f9999,10000&amp;q=a80&amp;n=0&amp;g=0n&amp;fmt=auto.jpeg" descr="src=http---pic.birdnet.cn-forum-201907-11-181051np6pzjfs4450jhj5.jpg&amp;refer=http---pic.birdnet.cn&amp;app=2002&amp;size=f9999,10000&amp;q=a80&amp;n=0&amp;g=0n&amp;fmt=auto.jpeg"/>
          <p:cNvPicPr>
            <a:picLocks noChangeAspect="1"/>
          </p:cNvPicPr>
          <p:nvPr>
            <p:ph type="pic" idx="21"/>
          </p:nvPr>
        </p:nvPicPr>
        <p:blipFill>
          <a:blip r:embed="rId4">
            <a:extLst/>
          </a:blip>
          <a:srcRect l="24162" t="0" r="7059" b="0"/>
          <a:stretch>
            <a:fillRect/>
          </a:stretch>
        </p:blipFill>
        <p:spPr>
          <a:xfrm>
            <a:off x="1444141" y="3651250"/>
            <a:ext cx="10007602" cy="8851900"/>
          </a:xfrm>
          <a:prstGeom prst="rect">
            <a:avLst/>
          </a:prstGeom>
        </p:spPr>
      </p:pic>
      <p:sp>
        <p:nvSpPr>
          <p:cNvPr id="140" name="Habitat of Tibetan antelope"/>
          <p:cNvSpPr txBox="1"/>
          <p:nvPr>
            <p:ph type="title"/>
          </p:nvPr>
        </p:nvSpPr>
        <p:spPr>
          <a:xfrm>
            <a:off x="1784350" y="577850"/>
            <a:ext cx="20815300" cy="2984500"/>
          </a:xfrm>
          <a:prstGeom prst="rect">
            <a:avLst/>
          </a:prstGeom>
        </p:spPr>
        <p:txBody>
          <a:bodyPr/>
          <a:lstStyle/>
          <a:p>
            <a:pPr/>
            <a:r>
              <a:t>Habitat of Tibetan antelope</a:t>
            </a:r>
          </a:p>
        </p:txBody>
      </p:sp>
      <p:sp>
        <p:nvSpPr>
          <p:cNvPr id="141" name="The Tibetan antelope lives on the Tibetan Plateau And there are a few in Africa"/>
          <p:cNvSpPr txBox="1"/>
          <p:nvPr>
            <p:ph type="body" sz="half" idx="1"/>
          </p:nvPr>
        </p:nvSpPr>
        <p:spPr>
          <a:xfrm>
            <a:off x="12598400" y="2609671"/>
            <a:ext cx="10007600" cy="10030111"/>
          </a:xfrm>
          <a:prstGeom prst="rect">
            <a:avLst/>
          </a:prstGeom>
        </p:spPr>
        <p:txBody>
          <a:bodyPr/>
          <a:lstStyle/>
          <a:p>
            <a:pPr/>
            <a:r>
              <a:t>The Tibetan antelope lives on the Tibetan Plateau And there are a few in Africa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40"/>
                                        </p:tgtEl>
                                        <p:attrNameLst>
                                          <p:attrName>style.visibility</p:attrName>
                                        </p:attrNameLst>
                                      </p:cBhvr>
                                      <p:to>
                                        <p:strVal val="visible"/>
                                      </p:to>
                                    </p:set>
                                    <p:anim calcmode="lin" valueType="num">
                                      <p:cBhvr>
                                        <p:cTn id="7" dur="1500" fill="hold"/>
                                        <p:tgtEl>
                                          <p:spTgt spid="140"/>
                                        </p:tgtEl>
                                        <p:attrNameLst>
                                          <p:attrName>ppt_x</p:attrName>
                                        </p:attrNameLst>
                                      </p:cBhvr>
                                      <p:tavLst>
                                        <p:tav tm="0">
                                          <p:val>
                                            <p:strVal val="#ppt_x"/>
                                          </p:val>
                                        </p:tav>
                                        <p:tav tm="100000">
                                          <p:val>
                                            <p:strVal val="#ppt_x"/>
                                          </p:val>
                                        </p:tav>
                                      </p:tavLst>
                                    </p:anim>
                                    <p:anim calcmode="lin" valueType="num">
                                      <p:cBhvr>
                                        <p:cTn id="8" dur="1500" fill="hold"/>
                                        <p:tgtEl>
                                          <p:spTgt spid="14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39"/>
                                        </p:tgtEl>
                                        <p:attrNameLst>
                                          <p:attrName>style.visibility</p:attrName>
                                        </p:attrNameLst>
                                      </p:cBhvr>
                                      <p:to>
                                        <p:strVal val="visible"/>
                                      </p:to>
                                    </p:set>
                                    <p:anim calcmode="lin" valueType="num">
                                      <p:cBhvr>
                                        <p:cTn id="13" dur="750" fill="hold"/>
                                        <p:tgtEl>
                                          <p:spTgt spid="139"/>
                                        </p:tgtEl>
                                        <p:attrNameLst>
                                          <p:attrName>ppt_w</p:attrName>
                                        </p:attrNameLst>
                                      </p:cBhvr>
                                      <p:tavLst>
                                        <p:tav tm="0">
                                          <p:val>
                                            <p:fltVal val="0"/>
                                          </p:val>
                                        </p:tav>
                                        <p:tav tm="100000">
                                          <p:val>
                                            <p:strVal val="#ppt_w"/>
                                          </p:val>
                                        </p:tav>
                                      </p:tavLst>
                                    </p:anim>
                                    <p:anim calcmode="lin" valueType="num">
                                      <p:cBhvr>
                                        <p:cTn id="14" dur="750" fill="hold"/>
                                        <p:tgtEl>
                                          <p:spTgt spid="13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41"/>
                                        </p:tgtEl>
                                        <p:attrNameLst>
                                          <p:attrName>style.visibility</p:attrName>
                                        </p:attrNameLst>
                                      </p:cBhvr>
                                      <p:to>
                                        <p:strVal val="visible"/>
                                      </p:to>
                                    </p:set>
                                    <p:anim calcmode="lin" valueType="num">
                                      <p:cBhvr>
                                        <p:cTn id="19" dur="750" fill="hold"/>
                                        <p:tgtEl>
                                          <p:spTgt spid="141"/>
                                        </p:tgtEl>
                                        <p:attrNameLst>
                                          <p:attrName>ppt_w</p:attrName>
                                        </p:attrNameLst>
                                      </p:cBhvr>
                                      <p:tavLst>
                                        <p:tav tm="0">
                                          <p:val>
                                            <p:fltVal val="0"/>
                                          </p:val>
                                        </p:tav>
                                        <p:tav tm="100000">
                                          <p:val>
                                            <p:strVal val="#ppt_w"/>
                                          </p:val>
                                        </p:tav>
                                      </p:tavLst>
                                    </p:anim>
                                    <p:anim calcmode="lin" valueType="num">
                                      <p:cBhvr>
                                        <p:cTn id="20" dur="750" fill="hold"/>
                                        <p:tgtEl>
                                          <p:spTgt spid="1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P build="whole" bldLvl="1" animBg="1" rev="0" advAuto="0" spid="141" grpId="3"/>
      <p:bldP build="whole" bldLvl="1" animBg="1" rev="0" advAuto="0" spid="139"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pic>
        <p:nvPicPr>
          <p:cNvPr id="145" name="00123f37b710060b791803.jpg" descr="00123f37b710060b791803.jpg"/>
          <p:cNvPicPr>
            <a:picLocks noChangeAspect="1"/>
          </p:cNvPicPr>
          <p:nvPr>
            <p:ph type="pic" idx="21"/>
          </p:nvPr>
        </p:nvPicPr>
        <p:blipFill>
          <a:blip r:embed="rId4">
            <a:extLst/>
          </a:blip>
          <a:srcRect l="14613" t="0" r="14613" b="0"/>
          <a:stretch>
            <a:fillRect/>
          </a:stretch>
        </p:blipFill>
        <p:spPr>
          <a:xfrm>
            <a:off x="12598399" y="3641950"/>
            <a:ext cx="10007602" cy="8851902"/>
          </a:xfrm>
          <a:prstGeom prst="rect">
            <a:avLst/>
          </a:prstGeom>
        </p:spPr>
      </p:pic>
      <p:sp>
        <p:nvSpPr>
          <p:cNvPr id="146" name="The diet of the Tibetan antelope"/>
          <p:cNvSpPr txBox="1"/>
          <p:nvPr>
            <p:ph type="title"/>
          </p:nvPr>
        </p:nvSpPr>
        <p:spPr>
          <a:prstGeom prst="rect">
            <a:avLst/>
          </a:prstGeom>
        </p:spPr>
        <p:txBody>
          <a:bodyPr/>
          <a:lstStyle/>
          <a:p>
            <a:pPr/>
            <a:r>
              <a:t>Diet of Tibetan antelope</a:t>
            </a:r>
          </a:p>
        </p:txBody>
      </p:sp>
      <p:sp>
        <p:nvSpPr>
          <p:cNvPr id="147" name="The food of Tibetan antelopes mainly includes gramineae food, legumes food"/>
          <p:cNvSpPr txBox="1"/>
          <p:nvPr>
            <p:ph type="body" sz="half" idx="1"/>
          </p:nvPr>
        </p:nvSpPr>
        <p:spPr>
          <a:prstGeom prst="rect">
            <a:avLst/>
          </a:prstGeom>
        </p:spPr>
        <p:txBody>
          <a:bodyPr/>
          <a:lstStyle/>
          <a:p>
            <a:pPr/>
            <a:r>
              <a:t>The food of Tibetan antelopes mainly includes gramineae food, legumes food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fltVal val="0"/>
                                          </p:val>
                                        </p:tav>
                                        <p:tav tm="100000">
                                          <p:val>
                                            <p:strVal val="#ppt_w"/>
                                          </p:val>
                                        </p:tav>
                                      </p:tavLst>
                                    </p:anim>
                                    <p:anim calcmode="lin" valueType="num">
                                      <p:cBhvr>
                                        <p:cTn id="8" dur="1000" fill="hold"/>
                                        <p:tgtEl>
                                          <p:spTgt spid="146"/>
                                        </p:tgtEl>
                                        <p:attrNameLst>
                                          <p:attrName>ppt_h</p:attrName>
                                        </p:attrNameLst>
                                      </p:cBhvr>
                                      <p:tavLst>
                                        <p:tav tm="0">
                                          <p:val>
                                            <p:fltVal val="0"/>
                                          </p:val>
                                        </p:tav>
                                        <p:tav tm="100000">
                                          <p:val>
                                            <p:strVal val="#ppt_h"/>
                                          </p:val>
                                        </p:tav>
                                      </p:tavLst>
                                    </p:anim>
                                    <p:anim calcmode="lin" valueType="num">
                                      <p:cBhvr>
                                        <p:cTn id="9" dur="1000" fill="hold"/>
                                        <p:tgtEl>
                                          <p:spTgt spid="1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0" presetID="19" grpId="2" fill="hold">
                                  <p:stCondLst>
                                    <p:cond delay="0"/>
                                  </p:stCondLst>
                                  <p:iterate type="el" backwards="0">
                                    <p:tmAbs val="0"/>
                                  </p:iterate>
                                  <p:childTnLst>
                                    <p:set>
                                      <p:cBhvr>
                                        <p:cTn id="14" fill="hold"/>
                                        <p:tgtEl>
                                          <p:spTgt spid="145"/>
                                        </p:tgtEl>
                                        <p:attrNameLst>
                                          <p:attrName>style.visibility</p:attrName>
                                        </p:attrNameLst>
                                      </p:cBhvr>
                                      <p:to>
                                        <p:strVal val="visible"/>
                                      </p:to>
                                    </p:set>
                                    <p:anim calcmode="lin" valueType="num">
                                      <p:cBhvr>
                                        <p:cTn id="15" dur="750" fill="hold"/>
                                        <p:tgtEl>
                                          <p:spTgt spid="145"/>
                                        </p:tgtEl>
                                        <p:attrNameLst>
                                          <p:attrName>ppt_w</p:attrName>
                                        </p:attrNameLst>
                                      </p:cBhvr>
                                      <p:tavLst>
                                        <p:tav tm="0" fmla="#ppt_w*sin(2.5*pi*$)">
                                          <p:val>
                                            <p:fltVal val="0"/>
                                          </p:val>
                                        </p:tav>
                                        <p:tav tm="100000">
                                          <p:val>
                                            <p:fltVal val="1"/>
                                          </p:val>
                                        </p:tav>
                                      </p:tavLst>
                                    </p:anim>
                                    <p:anim calcmode="lin" valueType="num">
                                      <p:cBhvr>
                                        <p:cTn id="16" dur="750" fill="hold"/>
                                        <p:tgtEl>
                                          <p:spTgt spid="14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9" presetID="15" grpId="3" fill="hold">
                                  <p:stCondLst>
                                    <p:cond delay="0"/>
                                  </p:stCondLst>
                                  <p:iterate type="el" backwards="0">
                                    <p:tmAbs val="0"/>
                                  </p:iterate>
                                  <p:childTnLst>
                                    <p:set>
                                      <p:cBhvr>
                                        <p:cTn id="20" fill="hold"/>
                                        <p:tgtEl>
                                          <p:spTgt spid="147"/>
                                        </p:tgtEl>
                                        <p:attrNameLst>
                                          <p:attrName>style.visibility</p:attrName>
                                        </p:attrNameLst>
                                      </p:cBhvr>
                                      <p:to>
                                        <p:strVal val="visible"/>
                                      </p:to>
                                    </p:set>
                                    <p:anim calcmode="lin" valueType="num">
                                      <p:cBhvr>
                                        <p:cTn id="21" dur="1000" fill="hold"/>
                                        <p:tgtEl>
                                          <p:spTgt spid="147"/>
                                        </p:tgtEl>
                                        <p:attrNameLst>
                                          <p:attrName>ppt_w</p:attrName>
                                        </p:attrNameLst>
                                      </p:cBhvr>
                                      <p:tavLst>
                                        <p:tav tm="0">
                                          <p:val>
                                            <p:fltVal val="0"/>
                                          </p:val>
                                        </p:tav>
                                        <p:tav tm="100000">
                                          <p:val>
                                            <p:strVal val="#ppt_w"/>
                                          </p:val>
                                        </p:tav>
                                      </p:tavLst>
                                    </p:anim>
                                    <p:anim calcmode="lin" valueType="num">
                                      <p:cBhvr>
                                        <p:cTn id="22" dur="1000" fill="hold"/>
                                        <p:tgtEl>
                                          <p:spTgt spid="147"/>
                                        </p:tgtEl>
                                        <p:attrNameLst>
                                          <p:attrName>ppt_h</p:attrName>
                                        </p:attrNameLst>
                                      </p:cBhvr>
                                      <p:tavLst>
                                        <p:tav tm="0">
                                          <p:val>
                                            <p:fltVal val="0"/>
                                          </p:val>
                                        </p:tav>
                                        <p:tav tm="100000">
                                          <p:val>
                                            <p:strVal val="#ppt_h"/>
                                          </p:val>
                                        </p:tav>
                                      </p:tavLst>
                                    </p:anim>
                                    <p:anim calcmode="lin" valueType="num">
                                      <p:cBhvr>
                                        <p:cTn id="23" dur="1000" fill="hold"/>
                                        <p:tgtEl>
                                          <p:spTgt spid="14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1"/>
      <p:bldP build="whole" bldLvl="1" animBg="1" rev="0" advAuto="0" spid="145" grpId="2"/>
      <p:bldP build="whole" bldLvl="1" animBg="1" rev="0" advAuto="0" spid="147"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tile tx="0" ty="0" sx="100000" sy="100000" flip="none" algn="tl"/>
        </a:blipFill>
      </p:bgPr>
    </p:bg>
    <p:spTree>
      <p:nvGrpSpPr>
        <p:cNvPr id="1" name=""/>
        <p:cNvGrpSpPr/>
        <p:nvPr/>
      </p:nvGrpSpPr>
      <p:grpSpPr>
        <a:xfrm>
          <a:off x="0" y="0"/>
          <a:ext cx="0" cy="0"/>
          <a:chOff x="0" y="0"/>
          <a:chExt cx="0" cy="0"/>
        </a:xfrm>
      </p:grpSpPr>
      <p:sp>
        <p:nvSpPr>
          <p:cNvPr id="151" name="Don't interfere with their lives…"/>
          <p:cNvSpPr txBox="1"/>
          <p:nvPr>
            <p:ph type="body" idx="1"/>
          </p:nvPr>
        </p:nvSpPr>
        <p:spPr>
          <a:xfrm>
            <a:off x="1075641" y="1099392"/>
            <a:ext cx="20815303" cy="10147302"/>
          </a:xfrm>
          <a:prstGeom prst="rect">
            <a:avLst/>
          </a:prstGeom>
        </p:spPr>
        <p:txBody>
          <a:bodyPr/>
          <a:lstStyle/>
          <a:p>
            <a:pPr/>
            <a:r>
              <a:t>Don't interfere with their lives</a:t>
            </a:r>
          </a:p>
          <a:p>
            <a:pPr/>
          </a:p>
          <a:p>
            <a:pPr/>
            <a:r>
              <a:t>Don't buy products made from them</a:t>
            </a:r>
          </a:p>
          <a:p>
            <a:pPr/>
          </a:p>
          <a:p>
            <a:pPr/>
            <a:r>
              <a:t>We could volunteer to join a conservation group,</a:t>
            </a:r>
          </a:p>
        </p:txBody>
      </p:sp>
      <p:sp>
        <p:nvSpPr>
          <p:cNvPr id="152" name="How do we protect them"/>
          <p:cNvSpPr txBox="1"/>
          <p:nvPr/>
        </p:nvSpPr>
        <p:spPr>
          <a:xfrm>
            <a:off x="4675909" y="247347"/>
            <a:ext cx="15661133" cy="180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1200">
                <a:solidFill>
                  <a:srgbClr val="FFFFFF"/>
                </a:solidFill>
              </a:defRPr>
            </a:lvl1pPr>
          </a:lstStyle>
          <a:p>
            <a:pPr/>
            <a:r>
              <a:t>How do we protect them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2"/>
                                        </p:tgtEl>
                                        <p:attrNameLst>
                                          <p:attrName>style.visibility</p:attrName>
                                        </p:attrNameLst>
                                      </p:cBhvr>
                                      <p:to>
                                        <p:strVal val="visible"/>
                                      </p:to>
                                    </p:set>
                                    <p:animEffect filter="fade" transition="in">
                                      <p:cBhvr>
                                        <p:cTn id="7" dur="10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151"/>
                                        </p:tgtEl>
                                        <p:attrNameLst>
                                          <p:attrName>style.visibility</p:attrName>
                                        </p:attrNameLst>
                                      </p:cBhvr>
                                      <p:to>
                                        <p:strVal val="visible"/>
                                      </p:to>
                                    </p:set>
                                    <p:animEffect filter="fade" transition="in">
                                      <p:cBhvr>
                                        <p:cTn id="12" dur="1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2"/>
      <p:bldP build="whole" bldLvl="1" animBg="1" rev="0" advAuto="0" spid="15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6" name="Reference"/>
          <p:cNvSpPr txBox="1"/>
          <p:nvPr>
            <p:ph type="title"/>
          </p:nvPr>
        </p:nvSpPr>
        <p:spPr>
          <a:prstGeom prst="rect">
            <a:avLst/>
          </a:prstGeom>
        </p:spPr>
        <p:txBody>
          <a:bodyPr/>
          <a:lstStyle/>
          <a:p>
            <a:pPr/>
            <a:r>
              <a:t>Reference</a:t>
            </a:r>
          </a:p>
        </p:txBody>
      </p:sp>
      <p:sp>
        <p:nvSpPr>
          <p:cNvPr id="157" name="https://baike.baidu.com/item/藏羚羊的介绍/14741310?fr=  Author：Baidu encyclopedia…"/>
          <p:cNvSpPr txBox="1"/>
          <p:nvPr>
            <p:ph type="body" idx="1"/>
          </p:nvPr>
        </p:nvSpPr>
        <p:spPr>
          <a:xfrm>
            <a:off x="2398062" y="3120814"/>
            <a:ext cx="19587876" cy="6967420"/>
          </a:xfrm>
          <a:prstGeom prst="rect">
            <a:avLst/>
          </a:prstGeom>
        </p:spPr>
        <p:txBody>
          <a:bodyPr/>
          <a:lstStyle/>
          <a:p>
            <a:pPr marL="0" indent="0" defTabSz="355600">
              <a:spcBef>
                <a:spcPts val="0"/>
              </a:spcBef>
              <a:buSzTx/>
              <a:buNone/>
              <a:defRPr sz="3000">
                <a:latin typeface="+mj-lt"/>
                <a:ea typeface="+mj-ea"/>
                <a:cs typeface="+mj-cs"/>
                <a:sym typeface="Helvetica Neue"/>
              </a:defRPr>
            </a:pPr>
            <a:r>
              <a:t> </a:t>
            </a:r>
            <a:r>
              <a:rPr u="sng">
                <a:solidFill>
                  <a:srgbClr val="0000FF"/>
                </a:solidFill>
                <a:uFill>
                  <a:solidFill>
                    <a:srgbClr val="0000FF"/>
                  </a:solidFill>
                </a:uFill>
                <a:hlinkClick r:id="rId3" invalidUrl="" action="" tgtFrame="" tooltip="" history="1" highlightClick="0" endSnd="0"/>
              </a:rPr>
              <a:t>https://baike.baidu.com/item/藏羚羊的介绍/14741310?fr=</a:t>
            </a:r>
            <a:r>
              <a:t>  Author：Baidu encyclopedia</a:t>
            </a:r>
          </a:p>
          <a:p>
            <a:pPr marL="0" indent="0" defTabSz="355600">
              <a:spcBef>
                <a:spcPts val="0"/>
              </a:spcBef>
              <a:buSzTx/>
              <a:buNone/>
              <a:defRPr sz="3000">
                <a:latin typeface="+mj-lt"/>
                <a:ea typeface="+mj-ea"/>
                <a:cs typeface="+mj-cs"/>
                <a:sym typeface="Helvetica Neue"/>
              </a:defRPr>
            </a:pPr>
            <a:r>
              <a:t> </a:t>
            </a:r>
            <a:r>
              <a:rPr u="sng"/>
              <a:t>Photos  </a:t>
            </a:r>
            <a:r>
              <a:rPr u="sng">
                <a:solidFill>
                  <a:srgbClr val="0000FF"/>
                </a:solidFill>
                <a:uFill>
                  <a:solidFill>
                    <a:srgbClr val="0000FF"/>
                  </a:solidFill>
                </a:uFill>
                <a:hlinkClick r:id="rId4" invalidUrl="" action="" tgtFrame="" tooltip="" history="1" highlightClick="0" endSnd="0"/>
              </a:rPr>
              <a:t>https://www.birdnet.cn/forum.php?mod=viewthread&amp;tid=4299881</a:t>
            </a:r>
            <a:r>
              <a:t> </a:t>
            </a:r>
          </a:p>
          <a:p>
            <a:pPr marL="0" indent="0" defTabSz="355600">
              <a:spcBef>
                <a:spcPts val="0"/>
              </a:spcBef>
              <a:buSzTx/>
              <a:buNone/>
              <a:defRPr sz="3000" u="sng">
                <a:latin typeface="+mj-lt"/>
                <a:ea typeface="+mj-ea"/>
                <a:cs typeface="+mj-cs"/>
                <a:sym typeface="Helvetica Neue"/>
              </a:defRPr>
            </a:pPr>
            <a:r>
              <a:rPr>
                <a:solidFill>
                  <a:srgbClr val="0000FF"/>
                </a:solidFill>
                <a:uFill>
                  <a:solidFill>
                    <a:srgbClr val="0000FF"/>
                  </a:solidFill>
                </a:uFill>
                <a:hlinkClick r:id="rId5" invalidUrl="" action="" tgtFrame="" tooltip="" history="1" highlightClick="0" endSnd="0"/>
              </a:rPr>
              <a:t>https://www.sohu.com/a/132375917_696845</a:t>
            </a:r>
          </a:p>
          <a:p>
            <a:pPr marL="0" indent="0" defTabSz="355600">
              <a:spcBef>
                <a:spcPts val="0"/>
              </a:spcBef>
              <a:buSzTx/>
              <a:buNone/>
              <a:defRPr sz="3000">
                <a:latin typeface="+mj-lt"/>
                <a:ea typeface="+mj-ea"/>
                <a:cs typeface="+mj-cs"/>
                <a:sym typeface="Helvetica Neue"/>
              </a:defRPr>
            </a:pPr>
            <a:r>
              <a:rPr u="sng">
                <a:solidFill>
                  <a:srgbClr val="0000FF"/>
                </a:solidFill>
                <a:uFill>
                  <a:solidFill>
                    <a:srgbClr val="0000FF"/>
                  </a:solidFill>
                </a:uFill>
                <a:hlinkClick r:id="rId6" invalidUrl="" action="" tgtFrame="" tooltip="" history="1" highlightClick="0" endSnd="0"/>
              </a:rPr>
              <a:t>https://new.qq.com/rain/a/20210924a06ey300</a:t>
            </a:r>
          </a:p>
          <a:p>
            <a:pPr marL="0" indent="0" defTabSz="355600">
              <a:spcBef>
                <a:spcPts val="0"/>
              </a:spcBef>
              <a:buSzTx/>
              <a:buNone/>
              <a:defRPr sz="3000">
                <a:latin typeface="+mj-lt"/>
                <a:ea typeface="+mj-ea"/>
                <a:cs typeface="+mj-cs"/>
                <a:sym typeface="Helvetica Neue"/>
              </a:defRPr>
            </a:pPr>
            <a:r>
              <a:t>20210924a06ey300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1"/>
      <p:bldP build="whole" bldLvl="1" animBg="1" rev="0" advAuto="0" spid="157"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9" name="Thank you for listening😄"/>
          <p:cNvSpPr txBox="1"/>
          <p:nvPr/>
        </p:nvSpPr>
        <p:spPr>
          <a:xfrm>
            <a:off x="4268978" y="5873750"/>
            <a:ext cx="15846045"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1200">
                <a:solidFill>
                  <a:srgbClr val="FFFFFF"/>
                </a:solidFill>
              </a:defRPr>
            </a:lvl1pPr>
          </a:lstStyle>
          <a:p>
            <a:pPr/>
            <a:r>
              <a:t>Thank you for listening😄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9"/>
                                        </p:tgtEl>
                                        <p:attrNameLst>
                                          <p:attrName>style.visibility</p:attrName>
                                        </p:attrNameLst>
                                      </p:cBhvr>
                                      <p:to>
                                        <p:strVal val="visible"/>
                                      </p:to>
                                    </p:set>
                                    <p:animEffect filter="fade" transition="in">
                                      <p:cBhvr>
                                        <p:cTn id="7" dur="1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 grpId="1"/>
    </p:bldLst>
  </p:timing>
</p:sld>
</file>

<file path=ppt/theme/theme1.xml><?xml version="1.0" encoding="utf-8"?>
<a:theme xmlns:a="http://schemas.openxmlformats.org/drawingml/2006/main" xmlns:r="http://schemas.openxmlformats.org/officeDocument/2006/relationships" name="Gradient">
  <a:themeElements>
    <a:clrScheme name="Gradient">
      <a:dk1>
        <a:srgbClr val="FFFFFF"/>
      </a:dk1>
      <a:lt1>
        <a:srgbClr val="FF0000"/>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