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7" r:id="rId8"/>
    <p:sldId id="263" r:id="rId9"/>
    <p:sldId id="261" r:id="rId10"/>
    <p:sldId id="303" r:id="rId11"/>
    <p:sldId id="264" r:id="rId12"/>
    <p:sldId id="337" r:id="rId13"/>
    <p:sldId id="338" r:id="rId14"/>
    <p:sldId id="339" r:id="rId15"/>
    <p:sldId id="265" r:id="rId16"/>
    <p:sldId id="262" r:id="rId17"/>
    <p:sldId id="340" r:id="rId18"/>
    <p:sldId id="345" r:id="rId19"/>
    <p:sldId id="341" r:id="rId20"/>
    <p:sldId id="343" r:id="rId21"/>
  </p:sldIdLst>
  <p:sldSz cx="9144000" cy="5143500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Lora" charset="0"/>
      <p:regular r:id="rId29"/>
      <p:bold r:id="rId30"/>
      <p:italic r:id="rId31"/>
      <p:boldItalic r:id="rId32"/>
    </p:embeddedFont>
    <p:embeddedFont>
      <p:font typeface="Quattrocento Sans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Protege tus </a:t>
            </a:r>
            <a:r>
              <a:rPr lang="es-ES_tradnl" altLang="en-GB">
                <a:highlight>
                  <a:schemeClr val="accent1"/>
                </a:highlight>
              </a:rPr>
              <a:t>contraseñas</a:t>
            </a:r>
            <a:endParaRPr lang="en-GB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71;p12"/>
          <p:cNvSpPr txBox="1"/>
          <p:nvPr/>
        </p:nvSpPr>
        <p:spPr>
          <a:xfrm>
            <a:off x="2352990" y="2294083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600"/>
              <a:t>Sobre asegurarlas y cómo romperlas</a:t>
            </a:r>
            <a:endParaRPr lang="es-ES_tradnl" altLang="en-GB" sz="1600"/>
          </a:p>
        </p:txBody>
      </p:sp>
      <p:pic>
        <p:nvPicPr>
          <p:cNvPr id="7" name="Picture 6" descr="Recurso 2@20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070" y="195580"/>
            <a:ext cx="1791970" cy="1344295"/>
          </a:xfrm>
          <a:prstGeom prst="rect">
            <a:avLst/>
          </a:prstGeom>
        </p:spPr>
      </p:pic>
      <p:pic>
        <p:nvPicPr>
          <p:cNvPr id="2" name="Picture 1" descr="2560px-Logo_DuocUC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95580"/>
            <a:ext cx="3630295" cy="8934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125" y="895985"/>
            <a:ext cx="424815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Funcionamiento</a:t>
            </a:r>
            <a:endParaRPr lang="es-ES_tradnl" altLang="en-GB"/>
          </a:p>
        </p:txBody>
      </p:sp>
      <p:sp>
        <p:nvSpPr>
          <p:cNvPr id="179" name="Google Shape;179;p2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Everything-About-A-Brute-Force-Attack-Explained_Logo"/>
          <p:cNvPicPr>
            <a:picLocks noChangeAspect="1"/>
          </p:cNvPicPr>
          <p:nvPr/>
        </p:nvPicPr>
        <p:blipFill>
          <a:blip r:embed="rId1"/>
          <a:srcRect l="245" t="24367" r="1563" b="14322"/>
          <a:stretch>
            <a:fillRect/>
          </a:stretch>
        </p:blipFill>
        <p:spPr>
          <a:xfrm>
            <a:off x="663575" y="1707515"/>
            <a:ext cx="7879715" cy="2736850"/>
          </a:xfrm>
          <a:prstGeom prst="rect">
            <a:avLst/>
          </a:prstGeom>
        </p:spPr>
      </p:pic>
      <p:grpSp>
        <p:nvGrpSpPr>
          <p:cNvPr id="940" name="Google Shape;940;p48"/>
          <p:cNvGrpSpPr/>
          <p:nvPr/>
        </p:nvGrpSpPr>
        <p:grpSpPr>
          <a:xfrm>
            <a:off x="832485" y="989330"/>
            <a:ext cx="363855" cy="270510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125" y="895985"/>
            <a:ext cx="424815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Funcionamiento</a:t>
            </a:r>
            <a:endParaRPr lang="es-ES_tradnl" altLang="en-GB"/>
          </a:p>
        </p:txBody>
      </p:sp>
      <p:sp>
        <p:nvSpPr>
          <p:cNvPr id="179" name="Google Shape;179;p2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/home/n3ph1l4x/Documentos/Archivos uni/Cuarto semestre/taller contraseñas/diferencias_falso.pngdiferencias_fals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6835" y="1493520"/>
            <a:ext cx="6450330" cy="32562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40" name="Google Shape;940;p48"/>
          <p:cNvGrpSpPr/>
          <p:nvPr/>
        </p:nvGrpSpPr>
        <p:grpSpPr>
          <a:xfrm>
            <a:off x="832485" y="989330"/>
            <a:ext cx="363855" cy="270510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4932045" y="1563370"/>
            <a:ext cx="130365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475" y="1693545"/>
            <a:ext cx="428053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Prevención y mitigación</a:t>
            </a:r>
            <a:endParaRPr lang="es-ES_tradnl" altLang="en-GB"/>
          </a:p>
        </p:txBody>
      </p:sp>
      <p:sp>
        <p:nvSpPr>
          <p:cNvPr id="111" name="Google Shape;111;p15"/>
          <p:cNvSpPr txBox="1"/>
          <p:nvPr>
            <p:ph type="subTitle" idx="1"/>
          </p:nvPr>
        </p:nvSpPr>
        <p:spPr>
          <a:xfrm>
            <a:off x="4951555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¿Como evitarlo?</a:t>
            </a:r>
            <a:endParaRPr lang="es-ES_tradnl" altLang="en-GB"/>
          </a:p>
        </p:txBody>
      </p:sp>
      <p:sp>
        <p:nvSpPr>
          <p:cNvPr id="113" name="Google Shape;113;p1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044065" y="2861945"/>
            <a:ext cx="30314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US">
                <a:latin typeface="Quattrocento Sans" charset="0"/>
                <a:cs typeface="Quattrocento Sans" charset="0"/>
              </a:rPr>
              <a:t>¿Como protegemos nuestras contraseñas?</a:t>
            </a:r>
            <a:endParaRPr lang="es-ES_tradnl" altLang="en-US">
              <a:latin typeface="Quattrocento Sans" charset="0"/>
              <a:cs typeface="Quattrocento Sans" charset="0"/>
            </a:endParaRPr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1167859" y="236793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_tradnl" altLang="en-GB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Autenticación</a:t>
            </a:r>
            <a:r>
              <a:rPr lang="en-GB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_tradnl" altLang="en-GB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de doble factor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sz="2000"/>
              <a:t>Añade una segunda capa de seguridad a nuestra contraseña solicitando más pruebas para poder identificarnos</a:t>
            </a:r>
            <a:endParaRPr lang="es-ES_tradnl" altLang="en-GB"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/home/n3ph1l4x/Documentos/Archivos uni/Cuarto semestre/taller contraseñas/Doble-factor-autenticación-solución-efectiva-prevenir-secuestro-cuentas.jpgDoble-factor-autenticación-solución-efectiva-prevenir-secuestro-cuentas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878840"/>
            <a:ext cx="4037965" cy="389572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41" name="Google Shape;841;p48"/>
          <p:cNvGrpSpPr/>
          <p:nvPr/>
        </p:nvGrpSpPr>
        <p:grpSpPr>
          <a:xfrm>
            <a:off x="777875" y="866140"/>
            <a:ext cx="485140" cy="435610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4800">
                <a:highlight>
                  <a:schemeClr val="accent1"/>
                </a:highlight>
              </a:rPr>
              <a:t>Funciones Hash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/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sz="1800"/>
              <a:t>Algoritmo matemático que convierte una o más entradas en un producto final. Son irreversibles.</a:t>
            </a:r>
            <a:endParaRPr lang="es-ES_tradnl" altLang="en-GB"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hash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483235"/>
            <a:ext cx="5633720" cy="2470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4325620" y="429260"/>
            <a:ext cx="130365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381125" y="895985"/>
            <a:ext cx="424815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La forma correcta de</a:t>
            </a:r>
            <a:br>
              <a:rPr lang="es-ES_tradnl" altLang="en-GB"/>
            </a:br>
            <a:r>
              <a:rPr lang="es-ES_tradnl" altLang="en-GB"/>
              <a:t>almacenar contraseñas</a:t>
            </a:r>
            <a:endParaRPr lang="es-ES_tradnl" altLang="en-GB"/>
          </a:p>
        </p:txBody>
      </p:sp>
      <p:sp>
        <p:nvSpPr>
          <p:cNvPr id="171" name="Google Shape;171;p20"/>
          <p:cNvSpPr txBox="1"/>
          <p:nvPr>
            <p:ph type="body" idx="1"/>
          </p:nvPr>
        </p:nvSpPr>
        <p:spPr>
          <a:xfrm>
            <a:off x="1955290" y="1866340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b="1">
                <a:highlight>
                  <a:schemeClr val="accent1"/>
                </a:highlight>
              </a:rPr>
              <a:t>Irreversibilidad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/>
              <a:t>Siempre es recomendable almacenar contraseñas ya procesadas con una funcion hash</a:t>
            </a:r>
            <a:endParaRPr lang="es-ES_tradnl" altLang="en-GB"/>
          </a:p>
        </p:txBody>
      </p:sp>
      <p:sp>
        <p:nvSpPr>
          <p:cNvPr id="179" name="Google Shape;179;p2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12401239image_thum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619760"/>
            <a:ext cx="3449320" cy="41535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43" name="Google Shape;943;p48"/>
          <p:cNvGrpSpPr/>
          <p:nvPr/>
        </p:nvGrpSpPr>
        <p:grpSpPr>
          <a:xfrm>
            <a:off x="878205" y="995680"/>
            <a:ext cx="264160" cy="269240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49"/>
          <p:cNvGrpSpPr/>
          <p:nvPr/>
        </p:nvGrpSpPr>
        <p:grpSpPr>
          <a:xfrm>
            <a:off x="1873885" y="1779270"/>
            <a:ext cx="5415915" cy="2609850"/>
            <a:chOff x="3042485" y="5594633"/>
            <a:chExt cx="1060337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05" name="Google Shape;505;p4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>
                <a:sym typeface="+mn-ea"/>
              </a:rPr>
              <a:t>Proceso de autenticación</a:t>
            </a:r>
            <a:endParaRPr lang="en-GB"/>
          </a:p>
        </p:txBody>
      </p:sp>
      <p:sp>
        <p:nvSpPr>
          <p:cNvPr id="506" name="Google Shape;506;p4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7" name="Google Shape;527;p40"/>
          <p:cNvSpPr txBox="1"/>
          <p:nvPr/>
        </p:nvSpPr>
        <p:spPr>
          <a:xfrm>
            <a:off x="1722120" y="3420745"/>
            <a:ext cx="1503680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Ingreso de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contraseña en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texto plano</a:t>
            </a:r>
            <a:endParaRPr lang="es-ES_tradnl" altLang="en-GB" sz="1200" b="1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4531995" y="3569335"/>
            <a:ext cx="1503680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Comparación del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 de la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 hash con la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 de datos</a:t>
            </a:r>
            <a:endParaRPr lang="es-ES_tradnl" altLang="en-GB" sz="1200" b="1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131820" y="2069465"/>
            <a:ext cx="1503680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Recepcion y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procesado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función hash</a:t>
            </a:r>
            <a:endParaRPr lang="es-ES_tradnl" altLang="en-GB" sz="1200" b="1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5935345" y="2132965"/>
            <a:ext cx="1503680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Acceso concedido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denegado segun</a:t>
            </a:r>
            <a:b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_tradnl" altLang="en-GB" sz="1200" b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sea el caso</a:t>
            </a:r>
            <a:endParaRPr lang="es-ES_tradnl" altLang="en-GB" sz="1200" b="1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73125" y="1014095"/>
            <a:ext cx="297180" cy="242570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505;p40"/>
          <p:cNvSpPr txBox="1"/>
          <p:nvPr/>
        </p:nvSpPr>
        <p:spPr>
          <a:xfrm>
            <a:off x="1475740" y="3514725"/>
            <a:ext cx="323215" cy="435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_tradnl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505;p40"/>
          <p:cNvSpPr txBox="1"/>
          <p:nvPr/>
        </p:nvSpPr>
        <p:spPr>
          <a:xfrm>
            <a:off x="2843530" y="2069465"/>
            <a:ext cx="323215" cy="435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_tradnl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505;p40"/>
          <p:cNvSpPr txBox="1"/>
          <p:nvPr/>
        </p:nvSpPr>
        <p:spPr>
          <a:xfrm>
            <a:off x="4283710" y="3608705"/>
            <a:ext cx="323215" cy="435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_tradnl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05;p40"/>
          <p:cNvSpPr txBox="1"/>
          <p:nvPr/>
        </p:nvSpPr>
        <p:spPr>
          <a:xfrm>
            <a:off x="5723890" y="2067560"/>
            <a:ext cx="323215" cy="435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6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_tradnl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4932045" y="1563370"/>
            <a:ext cx="130365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475" y="1693545"/>
            <a:ext cx="428053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Sección práctica</a:t>
            </a:r>
            <a:endParaRPr lang="es-ES_tradnl" altLang="en-GB"/>
          </a:p>
        </p:txBody>
      </p:sp>
      <p:sp>
        <p:nvSpPr>
          <p:cNvPr id="111" name="Google Shape;111;p15"/>
          <p:cNvSpPr txBox="1"/>
          <p:nvPr>
            <p:ph type="subTitle" idx="1"/>
          </p:nvPr>
        </p:nvSpPr>
        <p:spPr>
          <a:xfrm>
            <a:off x="349423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conceptos</a:t>
            </a:r>
            <a:endParaRPr lang="es-ES_tradnl" altLang="en-GB"/>
          </a:p>
        </p:txBody>
      </p:sp>
      <p:sp>
        <p:nvSpPr>
          <p:cNvPr id="113" name="Google Shape;113;p1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044065" y="2861945"/>
            <a:ext cx="15925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US">
                <a:latin typeface="Quattrocento Sans" charset="0"/>
                <a:cs typeface="Quattrocento Sans" charset="0"/>
              </a:rPr>
              <a:t>Demostración de los</a:t>
            </a:r>
            <a:endParaRPr lang="es-ES_tradnl" altLang="en-US">
              <a:latin typeface="Quattrocento Sans" charset="0"/>
              <a:cs typeface="Quattrocento Sans" charset="0"/>
            </a:endParaRPr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1167859" y="236793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Text Box 0"/>
          <p:cNvSpPr txBox="1"/>
          <p:nvPr/>
        </p:nvSpPr>
        <p:spPr>
          <a:xfrm>
            <a:off x="4229100" y="2854960"/>
            <a:ext cx="5746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US">
                <a:latin typeface="Quattrocento Sans" charset="0"/>
                <a:cs typeface="Quattrocento Sans" charset="0"/>
              </a:rPr>
              <a:t>vistos</a:t>
            </a:r>
            <a:endParaRPr lang="es-ES_tradnl" altLang="en-US">
              <a:latin typeface="Quattrocento Sans" charset="0"/>
              <a:cs typeface="Quattrocento Sans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subTitle" idx="4294967295"/>
          </p:nvPr>
        </p:nvSpPr>
        <p:spPr>
          <a:xfrm>
            <a:off x="2371500" y="252430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sz="3600" b="1" i="1">
                <a:latin typeface="Lora"/>
                <a:ea typeface="Lora"/>
                <a:cs typeface="Lora"/>
                <a:sym typeface="Lora"/>
              </a:rPr>
              <a:t>¿Preguntas,</a:t>
            </a:r>
            <a:r>
              <a:rPr lang="en-GB" sz="3600" b="1" i="1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_tradnl" altLang="en-GB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</a:t>
            </a:r>
            <a:r>
              <a:rPr lang="en-GB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ns</a:t>
            </a:r>
            <a:r>
              <a:rPr lang="es-ES_tradnl" altLang="en-GB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ultas</a:t>
            </a:r>
            <a:r>
              <a:rPr lang="en-GB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/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6000"/>
              <a:t>¡Gracias</a:t>
            </a:r>
            <a:r>
              <a:rPr lang="en-GB" sz="6000"/>
              <a:t>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3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71" name="Google Shape;871;p48"/>
          <p:cNvGrpSpPr/>
          <p:nvPr/>
        </p:nvGrpSpPr>
        <p:grpSpPr>
          <a:xfrm>
            <a:off x="1018540" y="1067435"/>
            <a:ext cx="758190" cy="766445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subTitle" idx="4294967295"/>
          </p:nvPr>
        </p:nvSpPr>
        <p:spPr>
          <a:xfrm>
            <a:off x="2371725" y="2093595"/>
            <a:ext cx="5527675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sz="3600" b="1" i="1">
                <a:latin typeface="Lora"/>
                <a:ea typeface="Lora"/>
                <a:cs typeface="Lora"/>
                <a:sym typeface="Lora"/>
              </a:rPr>
              <a:t>Mi nombre es</a:t>
            </a:r>
            <a:r>
              <a:rPr lang="en-GB" sz="3600" b="1" i="1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GB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s-ES_tradnl" altLang="en-GB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osé Andres Lopez</a:t>
            </a:r>
            <a:endParaRPr sz="3600" b="1" i="1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1800">
                <a:solidFill>
                  <a:schemeClr val="dk1"/>
                </a:solidFill>
              </a:rPr>
              <a:t>Lider CITT, encargado del track de seguridad informatica.</a:t>
            </a:r>
            <a:br>
              <a:rPr lang="es-ES_tradnl" sz="1800">
                <a:solidFill>
                  <a:schemeClr val="dk1"/>
                </a:solidFill>
              </a:rPr>
            </a:br>
            <a:r>
              <a:rPr lang="es-ES_tradnl" sz="1800">
                <a:solidFill>
                  <a:schemeClr val="dk1"/>
                </a:solidFill>
              </a:rPr>
              <a:t>Dedicado 24/7 al estudio. Apasionado al hacking ético.</a:t>
            </a:r>
            <a:endParaRPr lang="es-ES_tradnl" sz="1800" b="1">
              <a:solidFill>
                <a:schemeClr val="dk1"/>
              </a:solidFill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 descr="/home/n3ph1l4x/Documentos/Archivos uni/Cuarto semestre/taller contraseñas/pp.jpegpp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4713" y="861898"/>
            <a:ext cx="1133475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6000"/>
              <a:t>¡Hola</a:t>
            </a:r>
            <a:r>
              <a:rPr lang="en-GB" sz="6000"/>
              <a:t>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Objetivos de la sesión</a:t>
            </a:r>
            <a:endParaRPr lang="es-ES_tradnl" altLang="en-GB"/>
          </a:p>
        </p:txBody>
      </p: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FORTALECIENDO TUS CONTRASEÑAS</a:t>
            </a:r>
            <a:endParaRPr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>
                <a:latin typeface="Quattrocento Sans"/>
                <a:ea typeface="Quattrocento Sans"/>
                <a:cs typeface="Quattrocento Sans"/>
                <a:sym typeface="Quattrocento Sans"/>
              </a:rPr>
              <a:t>Conversaremos sobre qué factores hacen de una contraseña más segura y por qué, además de herramientas que facilitan generar contraseñas mas robustas</a:t>
            </a:r>
            <a:endParaRPr lang="es-ES_tradnl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BRECHAS DE SEGURIDAD</a:t>
            </a:r>
            <a:endParaRPr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>
                <a:latin typeface="Quattrocento Sans"/>
                <a:ea typeface="Quattrocento Sans"/>
                <a:cs typeface="Quattrocento Sans"/>
                <a:sym typeface="Quattrocento Sans"/>
              </a:rPr>
              <a:t>Conoceremos los metodos más comunes con los que se suelen vulnerar cuentas a partir de sus contraseñas, formas de mitigación y hablaremos de recomendaciones de prevención</a:t>
            </a:r>
            <a:endParaRPr lang="es-ES_tradnl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74" name="Google Shape;874;p48"/>
          <p:cNvGrpSpPr/>
          <p:nvPr/>
        </p:nvGrpSpPr>
        <p:grpSpPr>
          <a:xfrm>
            <a:off x="888365" y="958215"/>
            <a:ext cx="290830" cy="304800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Sobre contraseñas</a:t>
            </a:r>
            <a:endParaRPr lang="es-ES_tradnl" altLang="en-GB"/>
          </a:p>
        </p:txBody>
      </p:sp>
      <p:sp>
        <p:nvSpPr>
          <p:cNvPr id="111" name="Google Shape;111;p15"/>
          <p:cNvSpPr txBox="1"/>
          <p:nvPr>
            <p:ph type="subTitle" idx="1"/>
          </p:nvPr>
        </p:nvSpPr>
        <p:spPr>
          <a:xfrm>
            <a:off x="390571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¿Qué las hace seguras y qué no?</a:t>
            </a:r>
            <a:endParaRPr lang="es-ES_tradnl" altLang="en-GB"/>
          </a:p>
        </p:txBody>
      </p:sp>
      <p:sp>
        <p:nvSpPr>
          <p:cNvPr id="113" name="Google Shape;113;p1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11" name="Google Shape;1011;p48"/>
          <p:cNvSpPr/>
          <p:nvPr/>
        </p:nvSpPr>
        <p:spPr>
          <a:xfrm>
            <a:off x="1211580" y="2367280"/>
            <a:ext cx="386715" cy="38671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044065" y="2861945"/>
            <a:ext cx="19951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US">
                <a:latin typeface="Quattrocento Sans" charset="0"/>
                <a:cs typeface="Quattrocento Sans" charset="0"/>
              </a:rPr>
              <a:t>¿Por qué son </a:t>
            </a:r>
            <a:r>
              <a:rPr lang="es-ES_tradnl" altLang="en-US">
                <a:latin typeface="Quattrocento Sans" charset="0"/>
                <a:cs typeface="Quattrocento Sans" charset="0"/>
              </a:rPr>
              <a:t>importantes?</a:t>
            </a:r>
            <a:endParaRPr lang="es-ES_tradnl" altLang="en-US">
              <a:latin typeface="Quattrocento Sans" charset="0"/>
              <a:cs typeface="Quattrocento Sans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125" y="895985"/>
            <a:ext cx="432562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Factores clave para una buena contraseña</a:t>
            </a:r>
            <a:endParaRPr lang="es-ES_tradnl" altLang="en-GB"/>
          </a:p>
        </p:txBody>
      </p:sp>
      <p:sp>
        <p:nvSpPr>
          <p:cNvPr id="207" name="Google Shape;207;p23"/>
          <p:cNvSpPr/>
          <p:nvPr/>
        </p:nvSpPr>
        <p:spPr>
          <a:xfrm>
            <a:off x="3312795" y="1499870"/>
            <a:ext cx="2964180" cy="3016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800">
                <a:latin typeface="Quattrocento Sans"/>
                <a:ea typeface="Quattrocento Sans"/>
                <a:cs typeface="Quattrocento Sans"/>
                <a:sym typeface="Quattrocento Sans"/>
              </a:rPr>
              <a:t>Longitud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25878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800">
                <a:latin typeface="Quattrocento Sans"/>
                <a:ea typeface="Quattrocento Sans"/>
                <a:cs typeface="Quattrocento Sans"/>
                <a:sym typeface="Quattrocento Sans"/>
              </a:rPr>
              <a:t>Complejidad</a:t>
            </a:r>
            <a:endParaRPr lang="es-ES_tradnl" altLang="en-GB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93186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 sz="1800">
                <a:latin typeface="Quattrocento Sans"/>
                <a:ea typeface="Quattrocento Sans"/>
                <a:cs typeface="Quattrocento Sans"/>
                <a:sym typeface="Quattrocento Sans"/>
              </a:rPr>
              <a:t>Aleatoriedad</a:t>
            </a:r>
            <a:endParaRPr lang="es-ES_tradnl" altLang="en-GB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1" name="Google Shape;861;p48"/>
          <p:cNvSpPr/>
          <p:nvPr/>
        </p:nvSpPr>
        <p:spPr>
          <a:xfrm>
            <a:off x="899160" y="1779270"/>
            <a:ext cx="888365" cy="8883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8" name="Google Shape;888;p48"/>
          <p:cNvGrpSpPr/>
          <p:nvPr/>
        </p:nvGrpSpPr>
        <p:grpSpPr>
          <a:xfrm>
            <a:off x="7533640" y="3399790"/>
            <a:ext cx="976630" cy="1047750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911729" y="96659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body" idx="1"/>
          </p:nvPr>
        </p:nvSpPr>
        <p:spPr>
          <a:xfrm>
            <a:off x="807210" y="1833965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 b="1">
                <a:highlight>
                  <a:schemeClr val="accent1"/>
                </a:highlight>
              </a:rPr>
              <a:t>Solución rapida y efectiva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/>
              <a:t>Google nos facilita un generador de contraseñas capaz de sincronizarse con nuestra cuenta, ademas de almacenar los datos de inicio de sesion</a:t>
            </a:r>
            <a:endParaRPr lang="es-ES_tradnl" altLang="en-GB"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Generador de contraseñas</a:t>
            </a:r>
            <a:endParaRPr lang="es-ES_tradnl" altLang="en-GB"/>
          </a:p>
        </p:txBody>
      </p:sp>
      <p:sp>
        <p:nvSpPr>
          <p:cNvPr id="165" name="Google Shape;165;p19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Captura de pantalla de 2021-10-26 01-18-06"/>
          <p:cNvPicPr>
            <a:picLocks noChangeAspect="1"/>
          </p:cNvPicPr>
          <p:nvPr/>
        </p:nvPicPr>
        <p:blipFill>
          <a:blip r:embed="rId1"/>
          <a:srcRect l="24007" t="24691" r="19604" b="12562"/>
          <a:stretch>
            <a:fillRect/>
          </a:stretch>
        </p:blipFill>
        <p:spPr>
          <a:xfrm>
            <a:off x="4572000" y="555625"/>
            <a:ext cx="4199890" cy="2627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Captura de pantalla de 2021-10-26 01-20-00"/>
          <p:cNvPicPr>
            <a:picLocks noChangeAspect="1"/>
          </p:cNvPicPr>
          <p:nvPr/>
        </p:nvPicPr>
        <p:blipFill>
          <a:blip r:embed="rId2"/>
          <a:srcRect l="24174" t="62241" r="25215" b="13599"/>
          <a:stretch>
            <a:fillRect/>
          </a:stretch>
        </p:blipFill>
        <p:spPr>
          <a:xfrm>
            <a:off x="4499610" y="3558540"/>
            <a:ext cx="4438015" cy="1191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2" name="Google Shape;952;p48"/>
          <p:cNvSpPr/>
          <p:nvPr/>
        </p:nvSpPr>
        <p:spPr>
          <a:xfrm>
            <a:off x="907415" y="976630"/>
            <a:ext cx="227965" cy="284480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Ventajas y desventajas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403985" y="1757045"/>
            <a:ext cx="6809740" cy="1398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s-ES_tradnl" altLang="en-GB"/>
              <a:t>Genera rapidamente contraseñas nuevas</a:t>
            </a:r>
            <a:endParaRPr lang="en-GB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s-ES_tradnl" altLang="en-GB"/>
              <a:t>Aleatorias y complejas</a:t>
            </a:r>
            <a:endParaRPr lang="en-GB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s-ES_tradnl" altLang="en-GB"/>
              <a:t>Sincronizacion con cuenta Google</a:t>
            </a:r>
            <a:endParaRPr lang="es-ES_tradnl" altLang="en-GB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Google Shape;125;p17"/>
          <p:cNvSpPr txBox="1"/>
          <p:nvPr/>
        </p:nvSpPr>
        <p:spPr>
          <a:xfrm>
            <a:off x="1475740" y="3419475"/>
            <a:ext cx="6809740" cy="9118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s-ES_tradnl" altLang="en-GB">
                <a:sym typeface="+mn-ea"/>
              </a:rPr>
              <a:t>Dependencia de la cuenta utilizada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s-ES_tradnl" altLang="en-GB">
                <a:sym typeface="+mn-ea"/>
              </a:rPr>
              <a:t>Dificiles de recordar</a:t>
            </a:r>
            <a:endParaRPr lang="es-ES_tradnl" altLang="en-GB"/>
          </a:p>
        </p:txBody>
      </p:sp>
      <p:grpSp>
        <p:nvGrpSpPr>
          <p:cNvPr id="897" name="Google Shape;897;p48"/>
          <p:cNvGrpSpPr/>
          <p:nvPr/>
        </p:nvGrpSpPr>
        <p:grpSpPr>
          <a:xfrm>
            <a:off x="685800" y="2067560"/>
            <a:ext cx="718185" cy="718185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675005" y="3507740"/>
            <a:ext cx="723265" cy="723265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4932045" y="1563370"/>
            <a:ext cx="130365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475" y="1693545"/>
            <a:ext cx="428053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Sobre brechas de seguridad</a:t>
            </a:r>
            <a:endParaRPr lang="es-ES_tradnl" altLang="en-GB"/>
          </a:p>
        </p:txBody>
      </p:sp>
      <p:sp>
        <p:nvSpPr>
          <p:cNvPr id="111" name="Google Shape;111;p15"/>
          <p:cNvSpPr txBox="1"/>
          <p:nvPr>
            <p:ph type="subTitle" idx="1"/>
          </p:nvPr>
        </p:nvSpPr>
        <p:spPr>
          <a:xfrm>
            <a:off x="4551505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¿Como se ve en el mundo real?</a:t>
            </a:r>
            <a:endParaRPr lang="es-ES_tradnl" altLang="en-GB"/>
          </a:p>
        </p:txBody>
      </p:sp>
      <p:sp>
        <p:nvSpPr>
          <p:cNvPr id="113" name="Google Shape;113;p1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044065" y="2861945"/>
            <a:ext cx="261556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US">
                <a:latin typeface="Quattrocento Sans" charset="0"/>
                <a:cs typeface="Quattrocento Sans" charset="0"/>
              </a:rPr>
              <a:t>¿Como se vulneran las contraseñas?</a:t>
            </a:r>
            <a:endParaRPr lang="es-ES_tradnl" altLang="en-US">
              <a:latin typeface="Quattrocento Sans" charset="0"/>
              <a:cs typeface="Quattrocento Sans" charset="0"/>
            </a:endParaRPr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1167859" y="236793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4325620" y="429260"/>
            <a:ext cx="130365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381125" y="895985"/>
            <a:ext cx="424815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altLang="en-GB"/>
              <a:t>Formas comunes de vulnerar contraseñas</a:t>
            </a:r>
            <a:endParaRPr lang="es-ES_tradnl" altLang="en-GB"/>
          </a:p>
        </p:txBody>
      </p:sp>
      <p:sp>
        <p:nvSpPr>
          <p:cNvPr id="171" name="Google Shape;171;p20"/>
          <p:cNvSpPr txBox="1"/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b="1">
                <a:highlight>
                  <a:schemeClr val="accent1"/>
                </a:highlight>
              </a:rPr>
              <a:t>Fuerza bruta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/>
              <a:t>Probar combinaciones de letras, numeros y simbolos una y otra vez hasta dar con la correcta</a:t>
            </a:r>
            <a:endParaRPr lang="es-ES_tradnl" altLang="en-GB"/>
          </a:p>
        </p:txBody>
      </p:sp>
      <p:sp>
        <p:nvSpPr>
          <p:cNvPr id="172" name="Google Shape;172;p20"/>
          <p:cNvSpPr txBox="1"/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b="1">
                <a:highlight>
                  <a:schemeClr val="accent1"/>
                </a:highlight>
              </a:rPr>
              <a:t>Diccionario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altLang="en-GB"/>
              <a:t>Listas de palabras generadas o sustraidas. Pueden emplearse patrones en caso de ser necesarios</a:t>
            </a:r>
            <a:endParaRPr lang="es-ES_tradnl" altLang="en-GB"/>
          </a:p>
        </p:txBody>
      </p:sp>
      <p:sp>
        <p:nvSpPr>
          <p:cNvPr id="173" name="Google Shape;173;p20"/>
          <p:cNvSpPr txBox="1"/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b="1">
                <a:highlight>
                  <a:schemeClr val="accent1"/>
                </a:highlight>
              </a:rPr>
              <a:t>Phishing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/>
              <a:t>Se hacen pasar por una entidad u organizacion de confianza solicitando datos sensibles empleando ingenieria social</a:t>
            </a:r>
            <a:endParaRPr lang="es-ES_tradnl"/>
          </a:p>
        </p:txBody>
      </p:sp>
      <p:sp>
        <p:nvSpPr>
          <p:cNvPr id="179" name="Google Shape;179;p20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53" name="Google Shape;1153;p48"/>
          <p:cNvGrpSpPr/>
          <p:nvPr/>
        </p:nvGrpSpPr>
        <p:grpSpPr>
          <a:xfrm>
            <a:off x="838233" y="1022637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Presentation</Application>
  <PresentationFormat/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SimSun</vt:lpstr>
      <vt:lpstr>Wingdings</vt:lpstr>
      <vt:lpstr>Arial</vt:lpstr>
      <vt:lpstr>Quattrocento Sans</vt:lpstr>
      <vt:lpstr>Cormorant Garamond Light</vt:lpstr>
      <vt:lpstr>Lora</vt:lpstr>
      <vt:lpstr>Quattrocento Sans</vt:lpstr>
      <vt:lpstr>Calibri</vt:lpstr>
      <vt:lpstr>Trebuchet MS</vt:lpstr>
      <vt:lpstr>Montserrat</vt:lpstr>
      <vt:lpstr>Microsoft YaHei</vt:lpstr>
      <vt:lpstr>文泉驿正黑</vt:lpstr>
      <vt:lpstr>Arial Unicode MS</vt:lpstr>
      <vt:lpstr>Noto Sans Symbols2</vt:lpstr>
      <vt:lpstr>DejaVu Sans</vt:lpstr>
      <vt:lpstr>Andale Mono</vt:lpstr>
      <vt:lpstr>Anonymous Pro</vt:lpstr>
      <vt:lpstr>Anonymous Pro Minus</vt:lpstr>
      <vt:lpstr>Viola template</vt:lpstr>
      <vt:lpstr>Protege tus contraseñas</vt:lpstr>
      <vt:lpstr>¡Hola!</vt:lpstr>
      <vt:lpstr>Objetivos de la sesión</vt:lpstr>
      <vt:lpstr>Sobre contraseñas</vt:lpstr>
      <vt:lpstr>Factores clave para una buena contraseña</vt:lpstr>
      <vt:lpstr>Generador de contraseñas</vt:lpstr>
      <vt:lpstr>Ventajas y desventajas</vt:lpstr>
      <vt:lpstr>Sobre brechas de seguridad</vt:lpstr>
      <vt:lpstr>Formas comunes de vulnerar contraseñas</vt:lpstr>
      <vt:lpstr>Formas comunes de vulnerar contraseñas</vt:lpstr>
      <vt:lpstr>Funcionamiento</vt:lpstr>
      <vt:lpstr>Sobre brechas de seguridad</vt:lpstr>
      <vt:lpstr>PowerPoint 演示文稿</vt:lpstr>
      <vt:lpstr>Big concept</vt:lpstr>
      <vt:lpstr>Formas comunes de vulnerar contraseñas</vt:lpstr>
      <vt:lpstr>Proceso de autenticación</vt:lpstr>
      <vt:lpstr>Prevención y mitigación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 tus contraseñas</dc:title>
  <dc:creator/>
  <cp:lastModifiedBy>n3ph1l4x</cp:lastModifiedBy>
  <cp:revision>14</cp:revision>
  <dcterms:created xsi:type="dcterms:W3CDTF">2021-10-27T00:43:55Z</dcterms:created>
  <dcterms:modified xsi:type="dcterms:W3CDTF">2021-10-27T00:43:55Z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