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6" r:id="rId5"/>
    <p:sldId id="265" r:id="rId6"/>
    <p:sldId id="267" r:id="rId7"/>
    <p:sldId id="272" r:id="rId8"/>
    <p:sldId id="260" r:id="rId9"/>
    <p:sldId id="271" r:id="rId10"/>
    <p:sldId id="261" r:id="rId11"/>
    <p:sldId id="268" r:id="rId12"/>
    <p:sldId id="258" r:id="rId13"/>
    <p:sldId id="269" r:id="rId14"/>
    <p:sldId id="262" r:id="rId15"/>
    <p:sldId id="274" r:id="rId16"/>
    <p:sldId id="263" r:id="rId17"/>
    <p:sldId id="270" r:id="rId18"/>
    <p:sldId id="264" r:id="rId19"/>
    <p:sldId id="27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9A9B9C"/>
    <a:srgbClr val="5781BD"/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0" autoAdjust="0"/>
  </p:normalViewPr>
  <p:slideViewPr>
    <p:cSldViewPr snapToGrid="0" snapToObjects="1">
      <p:cViewPr>
        <p:scale>
          <a:sx n="140" d="100"/>
          <a:sy n="140" d="100"/>
        </p:scale>
        <p:origin x="-23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4504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4D3D-AA65-9D43-9A3A-80711E35FCEA}" type="datetimeFigureOut">
              <a:rPr lang="de-DE" smtClean="0"/>
              <a:t>30.10.13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DDBB-44BA-BC4A-A1A8-ED2AEA8486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441F-F366-E04D-812C-D98FC549B967}" type="datetimeFigureOut">
              <a:rPr lang="de-DE" smtClean="0"/>
              <a:t>30.10.13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68BB-5F08-9247-A67A-BB928A669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Team project objectives [1 min]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security [5 min]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(write) effect [5 min]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Soot framework [2 min]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analysis [7 min]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Implementation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vulnerabilities / missing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Conclusion [1 min]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7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forward data flow analysis: “intra” because each method is check in isolation, “inter” by annotations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the following:</a:t>
            </a:r>
            <a:r>
              <a:rPr lang="en-US" baseline="0" dirty="0" smtClean="0"/>
              <a:t> two </a:t>
            </a:r>
            <a:r>
              <a:rPr lang="en-US" i="1" baseline="0" dirty="0" smtClean="0"/>
              <a:t>security levels</a:t>
            </a:r>
            <a:r>
              <a:rPr lang="en-US" baseline="0" dirty="0" smtClean="0"/>
              <a:t> {H(</a:t>
            </a:r>
            <a:r>
              <a:rPr lang="en-US" baseline="0" dirty="0" err="1" smtClean="0"/>
              <a:t>igh</a:t>
            </a:r>
            <a:r>
              <a:rPr lang="en-US" baseline="0" dirty="0" smtClean="0"/>
              <a:t>), L(</a:t>
            </a:r>
            <a:r>
              <a:rPr lang="en-US" baseline="0" dirty="0" err="1" smtClean="0"/>
              <a:t>ow</a:t>
            </a:r>
            <a:r>
              <a:rPr lang="en-US" baseline="0" dirty="0" smtClean="0"/>
              <a:t>)}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4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workaround</a:t>
            </a:r>
            <a:r>
              <a:rPr lang="en-US" baseline="0" dirty="0" smtClean="0"/>
              <a:t> array: object…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3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roglang.informatik.uni-freiburg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468313" y="1254586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8" name="Rectangle 45"/>
          <p:cNvSpPr txBox="1">
            <a:spLocks noChangeArrowheads="1"/>
          </p:cNvSpPr>
          <p:nvPr/>
        </p:nvSpPr>
        <p:spPr bwMode="auto">
          <a:xfrm>
            <a:off x="468313" y="927100"/>
            <a:ext cx="8207375" cy="184150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2"/>
                </a:solidFill>
                <a:latin typeface="Arial Rounded MT Bold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noProof="0" dirty="0" smtClean="0">
                <a:solidFill>
                  <a:srgbClr val="004A99"/>
                </a:solidFill>
                <a:latin typeface="Arial" pitchFamily="34" charset="0"/>
              </a:rPr>
              <a:t>Department: Programming</a:t>
            </a:r>
            <a:r>
              <a:rPr lang="en-US" baseline="0" noProof="0" dirty="0" smtClean="0">
                <a:solidFill>
                  <a:srgbClr val="004A99"/>
                </a:solidFill>
                <a:latin typeface="Arial" pitchFamily="34" charset="0"/>
              </a:rPr>
              <a:t> Languages</a:t>
            </a:r>
            <a:endParaRPr lang="en-US" noProof="0" dirty="0">
              <a:solidFill>
                <a:srgbClr val="004A99"/>
              </a:solidFill>
              <a:latin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rgbClr val="004A99"/>
          </a:solidFill>
          <a:ln w="9525">
            <a:solidFill>
              <a:srgbClr val="004A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 userDrawn="1"/>
        </p:nvSpPr>
        <p:spPr bwMode="auto">
          <a:xfrm>
            <a:off x="468313" y="6021388"/>
            <a:ext cx="8207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i="1" u="none" strike="noStrike" noProof="0" dirty="0" smtClean="0">
                <a:latin typeface="Arial" pitchFamily="34" charset="0"/>
                <a:hlinkClick r:id="rId2"/>
              </a:rPr>
              <a:t>proglang.informatik.uni-freiburg.de</a:t>
            </a:r>
            <a:endParaRPr lang="en-US" sz="2000" i="1" u="none" strike="noStrike" noProof="0" dirty="0" smtClean="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3629026"/>
            <a:ext cx="8208912" cy="1470025"/>
          </a:xfrm>
        </p:spPr>
        <p:txBody>
          <a:bodyPr/>
          <a:lstStyle>
            <a:lvl1pPr algn="l">
              <a:defRPr sz="2800">
                <a:solidFill>
                  <a:srgbClr val="004A99"/>
                </a:solidFill>
              </a:defRPr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194300"/>
            <a:ext cx="8208912" cy="75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Master-Untertitelformat bearbeiten</a:t>
            </a:r>
            <a:endParaRPr lang="en-US" noProof="0"/>
          </a:p>
        </p:txBody>
      </p:sp>
      <p:pic>
        <p:nvPicPr>
          <p:cNvPr id="12" name="Bild 11" descr="logo.png"/>
          <p:cNvPicPr>
            <a:picLocks noChangeAspect="1"/>
          </p:cNvPicPr>
          <p:nvPr userDrawn="1"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4" y="1514475"/>
            <a:ext cx="1274822" cy="1490203"/>
          </a:xfrm>
          <a:prstGeom prst="rect">
            <a:avLst/>
          </a:prstGeom>
        </p:spPr>
      </p:pic>
      <p:pic>
        <p:nvPicPr>
          <p:cNvPr id="10" name="Bild 9" descr="tit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" y="1481625"/>
            <a:ext cx="8205490" cy="17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82296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600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7" name="Vertikaler Textplatzhalter 2"/>
          <p:cNvSpPr>
            <a:spLocks noGrp="1"/>
          </p:cNvSpPr>
          <p:nvPr>
            <p:ph type="body" orient="vert" idx="12"/>
          </p:nvPr>
        </p:nvSpPr>
        <p:spPr>
          <a:xfrm>
            <a:off x="468313" y="981075"/>
            <a:ext cx="60198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4234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79388"/>
            <a:ext cx="8207375" cy="457200"/>
          </a:xfrm>
        </p:spPr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8207376" cy="5145088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008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1006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644008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6858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57200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4644008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95328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6031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8564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6"/>
          </p:nvPr>
        </p:nvSpPr>
        <p:spPr>
          <a:xfrm>
            <a:off x="3563888" y="980728"/>
            <a:ext cx="512291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Lucida Grande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908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Bild auf Platzhalter ziehen oder durch Klicken auf Symbol hinzufügen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32558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411413" y="179388"/>
            <a:ext cx="627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Titelmasterformat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8314" y="6453188"/>
            <a:ext cx="7569200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7050" y="6453188"/>
            <a:ext cx="528638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38C006DF-C700-4363-B366-3B1633FB93C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68313" y="809625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68313" y="6315075"/>
            <a:ext cx="8207375" cy="0"/>
          </a:xfrm>
          <a:prstGeom prst="line">
            <a:avLst/>
          </a:prstGeom>
          <a:noFill/>
          <a:ln w="9525">
            <a:solidFill>
              <a:srgbClr val="C100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None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90612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4780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ble.mcgill.ca/soo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eterthiemann/gradual-ja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.cs.uni-saarland.de/edu/automatedtestingverification12/slides/02-lab-introduction-to-soo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Security Type for Java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supervisors: Prof. Dr. P. Thiemann, Luminous Fennell</a:t>
            </a:r>
          </a:p>
          <a:p>
            <a:r>
              <a:rPr lang="en-US" dirty="0" smtClean="0"/>
              <a:t>presenter: Thomas Vogel</a:t>
            </a:r>
          </a:p>
          <a:p>
            <a:r>
              <a:rPr lang="en-US" dirty="0" smtClean="0"/>
              <a:t>date: 11/06/2013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0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5038045" cy="5145088"/>
          </a:xfrm>
        </p:spPr>
        <p:txBody>
          <a:bodyPr/>
          <a:lstStyle/>
          <a:p>
            <a:r>
              <a:rPr lang="en-US" dirty="0" smtClean="0">
                <a:solidFill>
                  <a:srgbClr val="004A99"/>
                </a:solidFill>
              </a:rPr>
              <a:t>write effects </a:t>
            </a:r>
            <a:r>
              <a:rPr lang="en-US" dirty="0" smtClean="0"/>
              <a:t>affect a specific </a:t>
            </a:r>
            <a:r>
              <a:rPr lang="en-US" dirty="0" smtClean="0">
                <a:solidFill>
                  <a:srgbClr val="004A99"/>
                </a:solidFill>
              </a:rPr>
              <a:t>security level</a:t>
            </a:r>
          </a:p>
          <a:p>
            <a:pPr lvl="1"/>
            <a:r>
              <a:rPr lang="en-US" sz="1600" dirty="0" smtClean="0">
                <a:solidFill>
                  <a:srgbClr val="333333"/>
                </a:solidFill>
              </a:rPr>
              <a:t>triggered by assignments or by method invocations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ll effects which occur inside the method body</a:t>
            </a:r>
            <a:endParaRPr lang="en-US" dirty="0" smtClean="0"/>
          </a:p>
          <a:p>
            <a:endParaRPr lang="en-US" i="1" dirty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</a:rPr>
              <a:t>all effects which occur inside the </a:t>
            </a:r>
            <a:r>
              <a:rPr lang="en-US" sz="1600" i="1" dirty="0" smtClean="0">
                <a:solidFill>
                  <a:srgbClr val="333333"/>
                </a:solidFill>
              </a:rPr>
              <a:t>static initializer </a:t>
            </a:r>
            <a:r>
              <a:rPr lang="en-US" sz="1600" dirty="0" smtClean="0">
                <a:solidFill>
                  <a:srgbClr val="333333"/>
                </a:solidFill>
              </a:rPr>
              <a:t>method </a:t>
            </a:r>
            <a:r>
              <a:rPr lang="en-US" sz="1600" dirty="0">
                <a:solidFill>
                  <a:srgbClr val="333333"/>
                </a:solidFill>
              </a:rPr>
              <a:t>body</a:t>
            </a:r>
          </a:p>
          <a:p>
            <a:pPr marL="0" indent="0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1002A"/>
                </a:solidFill>
              </a:rPr>
              <a:t>⚠</a:t>
            </a:r>
            <a:r>
              <a:rPr lang="en-US" dirty="0" smtClean="0">
                <a:solidFill>
                  <a:srgbClr val="333333"/>
                </a:solidFill>
              </a:rPr>
              <a:t> context: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</a:rPr>
              <a:t>t</a:t>
            </a:r>
            <a:r>
              <a:rPr lang="en-US" sz="1600" dirty="0" smtClean="0">
                <a:solidFill>
                  <a:srgbClr val="333333"/>
                </a:solidFill>
              </a:rPr>
              <a:t>he affected </a:t>
            </a:r>
            <a:r>
              <a:rPr lang="en-US" sz="1600" dirty="0" smtClean="0">
                <a:solidFill>
                  <a:srgbClr val="004A99"/>
                </a:solidFill>
              </a:rPr>
              <a:t>security level</a:t>
            </a:r>
            <a:r>
              <a:rPr lang="en-US" sz="1600" dirty="0" smtClean="0">
                <a:solidFill>
                  <a:srgbClr val="333333"/>
                </a:solidFill>
              </a:rPr>
              <a:t> of a </a:t>
            </a:r>
            <a:r>
              <a:rPr lang="en-US" sz="1600" dirty="0" smtClean="0">
                <a:solidFill>
                  <a:srgbClr val="004A99"/>
                </a:solidFill>
              </a:rPr>
              <a:t>write </a:t>
            </a:r>
            <a:r>
              <a:rPr lang="en-US" sz="1600" dirty="0" smtClean="0"/>
              <a:t>effects has to be &gt;= </a:t>
            </a:r>
            <a:r>
              <a:rPr lang="en-US" sz="1600" dirty="0">
                <a:solidFill>
                  <a:srgbClr val="004A99"/>
                </a:solidFill>
              </a:rPr>
              <a:t>security level </a:t>
            </a:r>
            <a:r>
              <a:rPr lang="en-US" sz="1600" dirty="0">
                <a:solidFill>
                  <a:srgbClr val="333333"/>
                </a:solidFill>
              </a:rPr>
              <a:t>of the context </a:t>
            </a:r>
            <a:endParaRPr lang="en-US" sz="1600" dirty="0">
              <a:solidFill>
                <a:srgbClr val="004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 Framework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Sable </a:t>
            </a:r>
            <a:r>
              <a:rPr lang="en-US" dirty="0"/>
              <a:t>Research Group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framework for Java optimization</a:t>
            </a:r>
          </a:p>
          <a:p>
            <a:pPr lvl="1"/>
            <a:r>
              <a:rPr lang="en-US" dirty="0" smtClean="0"/>
              <a:t>source-code and byte-code</a:t>
            </a:r>
          </a:p>
          <a:p>
            <a:endParaRPr lang="en-US" dirty="0" smtClean="0"/>
          </a:p>
          <a:p>
            <a:r>
              <a:rPr lang="en-US" dirty="0" smtClean="0"/>
              <a:t>provides abstract classes for different kinds of analyses</a:t>
            </a:r>
          </a:p>
          <a:p>
            <a:endParaRPr lang="en-US" dirty="0"/>
          </a:p>
          <a:p>
            <a:pPr algn="just"/>
            <a:r>
              <a:rPr lang="en-US" dirty="0"/>
              <a:t>Intermediate representation </a:t>
            </a:r>
            <a:r>
              <a:rPr lang="en-US" i="1" dirty="0" smtClean="0"/>
              <a:t>Jimple</a:t>
            </a:r>
          </a:p>
          <a:p>
            <a:pPr lvl="1" algn="just"/>
            <a:r>
              <a:rPr lang="en-US" dirty="0" smtClean="0"/>
              <a:t>3 address code</a:t>
            </a:r>
          </a:p>
          <a:p>
            <a:pPr lvl="1" algn="just"/>
            <a:r>
              <a:rPr lang="en-US" dirty="0" smtClean="0">
                <a:latin typeface="Consolas"/>
                <a:cs typeface="Consolas"/>
              </a:rPr>
              <a:t>GOTO</a:t>
            </a:r>
            <a:r>
              <a:rPr lang="en-US" dirty="0" smtClean="0"/>
              <a:t> instead of </a:t>
            </a:r>
            <a:r>
              <a:rPr lang="en-US" dirty="0" smtClean="0">
                <a:latin typeface="Consolas"/>
                <a:cs typeface="Consolas"/>
              </a:rPr>
              <a:t>if else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do</a:t>
            </a:r>
            <a:r>
              <a:rPr lang="en-US" dirty="0" smtClean="0">
                <a:latin typeface="Arial"/>
                <a:cs typeface="Arial"/>
              </a:rPr>
              <a:t>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http://www.sable.mcgill.ca/soot/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Type Analysis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4" y="179388"/>
            <a:ext cx="8207375" cy="457200"/>
          </a:xfrm>
        </p:spPr>
        <p:txBody>
          <a:bodyPr/>
          <a:lstStyle/>
          <a:p>
            <a:r>
              <a:rPr lang="en-US" dirty="0" smtClean="0"/>
              <a:t>analysis -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4" y="981075"/>
            <a:ext cx="3768044" cy="5145088"/>
          </a:xfrm>
        </p:spPr>
        <p:txBody>
          <a:bodyPr/>
          <a:lstStyle/>
          <a:p>
            <a:r>
              <a:rPr lang="en-US" dirty="0" smtClean="0"/>
              <a:t>static intra-procedural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forward </a:t>
            </a:r>
            <a:r>
              <a:rPr lang="en-US" dirty="0" smtClean="0"/>
              <a:t>dataflow analysis</a:t>
            </a:r>
          </a:p>
          <a:p>
            <a:endParaRPr lang="en-US" dirty="0"/>
          </a:p>
          <a:p>
            <a:r>
              <a:rPr lang="en-US" dirty="0" smtClean="0"/>
              <a:t>annotations for definition of </a:t>
            </a:r>
            <a:r>
              <a:rPr lang="en-US" dirty="0" smtClean="0">
                <a:solidFill>
                  <a:srgbClr val="004A99"/>
                </a:solidFill>
              </a:rPr>
              <a:t>security level </a:t>
            </a:r>
            <a:r>
              <a:rPr lang="en-US" dirty="0" smtClean="0">
                <a:solidFill>
                  <a:srgbClr val="333333"/>
                </a:solidFill>
              </a:rPr>
              <a:t>&amp;</a:t>
            </a:r>
            <a:r>
              <a:rPr lang="en-US" dirty="0" smtClean="0">
                <a:solidFill>
                  <a:srgbClr val="004A99"/>
                </a:solidFill>
              </a:rPr>
              <a:t> write effects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SecurityLevel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id functions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4354297" y="2662548"/>
            <a:ext cx="4308928" cy="3607122"/>
            <a:chOff x="5660571" y="966271"/>
            <a:chExt cx="3220358" cy="3607122"/>
          </a:xfrm>
        </p:grpSpPr>
        <p:sp>
          <p:nvSpPr>
            <p:cNvPr id="5" name="Textfeld 4"/>
            <p:cNvSpPr txBox="1"/>
            <p:nvPr/>
          </p:nvSpPr>
          <p:spPr>
            <a:xfrm>
              <a:off x="5660571" y="1549404"/>
              <a:ext cx="3220357" cy="3023989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package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0000FF"/>
                  </a:solidFill>
                  <a:latin typeface="Courier-Bold"/>
                </a:rPr>
                <a:t>SootSecurityLevel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extends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>
                  <a:solidFill>
                    <a:srgbClr val="AA22FF"/>
                  </a:solidFill>
                  <a:latin typeface="Courier"/>
                </a:rPr>
                <a:t>Override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 smtClean="0">
                  <a:solidFill>
                    <a:srgbClr val="0000FF"/>
                  </a:solidFill>
                  <a:latin typeface="Courier"/>
                </a:rPr>
                <a:t>getOrderedSecurityLevels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new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,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highId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lowId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660572" y="966271"/>
              <a:ext cx="3220357" cy="52322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i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mplementation of the </a:t>
              </a:r>
              <a:r>
                <a:rPr lang="en-US" b="0" dirty="0" err="1" smtClean="0">
                  <a:solidFill>
                    <a:srgbClr val="9A9B9C"/>
                  </a:solidFill>
                  <a:latin typeface="Consolas"/>
                  <a:cs typeface="Consolas"/>
                </a:rPr>
                <a:t>SootSecurityLevel.java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4354296" y="847373"/>
            <a:ext cx="4308928" cy="1998906"/>
            <a:chOff x="5660571" y="1181714"/>
            <a:chExt cx="3220358" cy="1998906"/>
          </a:xfrm>
        </p:grpSpPr>
        <p:sp>
          <p:nvSpPr>
            <p:cNvPr id="9" name="Textfeld 8"/>
            <p:cNvSpPr txBox="1"/>
            <p:nvPr/>
          </p:nvSpPr>
          <p:spPr>
            <a:xfrm>
              <a:off x="5660571" y="1549404"/>
              <a:ext cx="3220357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({ </a:t>
              </a:r>
              <a:r>
                <a:rPr lang="en-US" sz="1000" dirty="0">
                  <a:solidFill>
                    <a:prstClr val="black"/>
                  </a:solidFill>
                  <a:latin typeface="Courier"/>
                </a:rPr>
                <a:t>…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 })</a:t>
              </a:r>
              <a:endParaRPr lang="en-US" sz="100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urier-Bold"/>
                </a:rPr>
                <a:t>A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srgbClr val="666666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ParameterSecurity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({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…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 })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…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({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…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 })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m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  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660572" y="1181714"/>
              <a:ext cx="3220357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annotations: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09599" y="3136612"/>
            <a:ext cx="1324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Demo</a:t>
            </a:r>
            <a:endParaRPr lang="en-US" sz="2000" dirty="0"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68314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analysis -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missing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>
                <a:solidFill>
                  <a:srgbClr val="004A99"/>
                </a:solidFill>
              </a:rPr>
              <a:t>security </a:t>
            </a:r>
            <a:r>
              <a:rPr lang="en-US" dirty="0" smtClean="0">
                <a:solidFill>
                  <a:srgbClr val="004A99"/>
                </a:solidFill>
              </a:rPr>
              <a:t>level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xtended </a:t>
            </a:r>
            <a:r>
              <a:rPr lang="en-US" dirty="0" smtClean="0">
                <a:solidFill>
                  <a:srgbClr val="004A99"/>
                </a:solidFill>
              </a:rPr>
              <a:t>security level</a:t>
            </a:r>
            <a:r>
              <a:rPr lang="en-US" dirty="0" smtClean="0"/>
              <a:t> hierarchy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Exception</a:t>
            </a:r>
            <a:r>
              <a:rPr lang="en-US" dirty="0" smtClean="0">
                <a:latin typeface="Arial"/>
                <a:cs typeface="Arial"/>
              </a:rPr>
              <a:t> handling</a:t>
            </a:r>
          </a:p>
          <a:p>
            <a:endParaRPr lang="en-US" dirty="0"/>
          </a:p>
          <a:p>
            <a:r>
              <a:rPr lang="en-US" dirty="0" smtClean="0"/>
              <a:t>extended arrays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ome statements, e.g. </a:t>
            </a:r>
            <a:r>
              <a:rPr lang="en-US" dirty="0" smtClean="0">
                <a:latin typeface="Consolas"/>
                <a:cs typeface="Consolas"/>
              </a:rPr>
              <a:t>switch case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inheritance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398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check for security violations</a:t>
            </a:r>
          </a:p>
          <a:p>
            <a:endParaRPr lang="en-US" dirty="0"/>
          </a:p>
          <a:p>
            <a:r>
              <a:rPr lang="en-US" dirty="0" smtClean="0"/>
              <a:t>based on the Soot Framework</a:t>
            </a:r>
          </a:p>
          <a:p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much to do ...</a:t>
            </a:r>
            <a:endParaRPr lang="en-US" dirty="0" smtClean="0"/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://github.com/peterthiemann/gradual-</a:t>
            </a:r>
            <a:r>
              <a:rPr lang="en-US" dirty="0" smtClean="0">
                <a:hlinkClick r:id="rId2"/>
              </a:rPr>
              <a:t>java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[1]: J.P</a:t>
            </a:r>
            <a:r>
              <a:rPr lang="en-US" sz="1200" dirty="0"/>
              <a:t>. </a:t>
            </a:r>
            <a:r>
              <a:rPr lang="en-US" sz="1200" dirty="0" err="1" smtClean="0"/>
              <a:t>Galeotti</a:t>
            </a:r>
            <a:r>
              <a:rPr lang="en-US" sz="1200" dirty="0"/>
              <a:t> </a:t>
            </a:r>
            <a:r>
              <a:rPr lang="en-US" sz="1200" dirty="0" smtClean="0"/>
              <a:t>and A. </a:t>
            </a:r>
            <a:r>
              <a:rPr lang="en-US" sz="1200" dirty="0" err="1" smtClean="0"/>
              <a:t>Gorla</a:t>
            </a:r>
            <a:r>
              <a:rPr lang="en-US" sz="1200" dirty="0"/>
              <a:t>, </a:t>
            </a:r>
            <a:r>
              <a:rPr lang="en-US" sz="1200" dirty="0" smtClean="0"/>
              <a:t>“</a:t>
            </a:r>
            <a:r>
              <a:rPr lang="en-US" sz="1200" i="1" dirty="0" smtClean="0"/>
              <a:t>Introduction </a:t>
            </a:r>
            <a:r>
              <a:rPr lang="en-US" sz="1200" i="1" dirty="0"/>
              <a:t>to </a:t>
            </a:r>
            <a:r>
              <a:rPr lang="en-US" sz="1200" i="1" dirty="0" smtClean="0"/>
              <a:t>Soot”</a:t>
            </a:r>
            <a:r>
              <a:rPr lang="en-US" sz="1200" dirty="0" smtClean="0"/>
              <a:t>, November 2012,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://www.st.cs.uni-saarland.de/edu/automatedtestingverification12/slides/02-lab-introduction-to-</a:t>
            </a:r>
            <a:r>
              <a:rPr lang="en-US" sz="1200" dirty="0" smtClean="0">
                <a:hlinkClick r:id="rId2"/>
              </a:rPr>
              <a:t>soot.pdf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22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3140033" y="2459876"/>
            <a:ext cx="2863935" cy="1938249"/>
            <a:chOff x="3140033" y="2153214"/>
            <a:chExt cx="2863935" cy="1938249"/>
          </a:xfrm>
        </p:grpSpPr>
        <p:sp>
          <p:nvSpPr>
            <p:cNvPr id="4" name="Textfeld 3"/>
            <p:cNvSpPr txBox="1"/>
            <p:nvPr/>
          </p:nvSpPr>
          <p:spPr>
            <a:xfrm>
              <a:off x="3210540" y="2460247"/>
              <a:ext cx="2722921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^L</a:t>
              </a:r>
              <a:r>
                <a:rPr lang="en-US" sz="2000" b="0" dirty="0" smtClean="0">
                  <a:latin typeface="Consolas"/>
                  <a:cs typeface="Consolas"/>
                </a:rPr>
                <a:t> = 42</a:t>
              </a:r>
            </a:p>
            <a:p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^H</a:t>
              </a:r>
              <a:r>
                <a:rPr lang="en-US" sz="2000" b="0" dirty="0" smtClean="0">
                  <a:latin typeface="Consolas"/>
                  <a:cs typeface="Consolas"/>
                </a:rPr>
                <a:t> = true</a:t>
              </a:r>
            </a:p>
            <a:p>
              <a:endParaRPr lang="en-US" sz="2000" b="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if</a:t>
              </a:r>
              <a:r>
                <a:rPr lang="en-US" sz="2000" b="0" dirty="0" smtClean="0">
                  <a:latin typeface="Consolas"/>
                  <a:cs typeface="Consolas"/>
                </a:rPr>
                <a:t> </a:t>
              </a:r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</a:t>
              </a:r>
              <a:r>
                <a:rPr lang="en-US" sz="2000" dirty="0" smtClean="0">
                  <a:latin typeface="Consolas"/>
                  <a:cs typeface="Consolas"/>
                </a:rPr>
                <a:t>  </a:t>
              </a:r>
              <a:r>
                <a:rPr lang="en-US" sz="2000" b="0" dirty="0" smtClean="0">
                  <a:latin typeface="Consolas"/>
                  <a:cs typeface="Consolas"/>
                </a:rPr>
                <a:t>print(</a:t>
              </a:r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140033" y="2153214"/>
              <a:ext cx="2863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project objectives</a:t>
            </a:r>
          </a:p>
          <a:p>
            <a:endParaRPr lang="en-US" dirty="0" smtClean="0"/>
          </a:p>
          <a:p>
            <a:r>
              <a:rPr lang="en-US" b="1" dirty="0" smtClean="0"/>
              <a:t>theory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write effects</a:t>
            </a:r>
          </a:p>
          <a:p>
            <a:endParaRPr lang="en-US" dirty="0" smtClean="0"/>
          </a:p>
          <a:p>
            <a:r>
              <a:rPr lang="en-US" b="1" dirty="0" smtClean="0"/>
              <a:t>Soot framework</a:t>
            </a:r>
          </a:p>
          <a:p>
            <a:endParaRPr lang="en-US" dirty="0" smtClean="0"/>
          </a:p>
          <a:p>
            <a:r>
              <a:rPr lang="en-US" b="1" dirty="0"/>
              <a:t>a</a:t>
            </a:r>
            <a:r>
              <a:rPr lang="en-US" b="1" dirty="0" smtClean="0"/>
              <a:t>nalysis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vulnerabilities / missing</a:t>
            </a:r>
          </a:p>
          <a:p>
            <a:pPr lvl="1"/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0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 for Java developer</a:t>
            </a:r>
          </a:p>
          <a:p>
            <a:endParaRPr lang="en-US" dirty="0"/>
          </a:p>
          <a:p>
            <a:r>
              <a:rPr lang="en-US" dirty="0" smtClean="0"/>
              <a:t>(intra-procedural) data flow analysis</a:t>
            </a:r>
          </a:p>
          <a:p>
            <a:endParaRPr lang="en-US" dirty="0"/>
          </a:p>
          <a:p>
            <a:r>
              <a:rPr lang="en-US" dirty="0" smtClean="0"/>
              <a:t>checks for violations of the </a:t>
            </a:r>
            <a:r>
              <a:rPr lang="en-US" i="1" dirty="0" smtClean="0"/>
              <a:t>Security Type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implementation builds upon a framework</a:t>
            </a:r>
          </a:p>
        </p:txBody>
      </p:sp>
    </p:spTree>
    <p:extLst>
      <p:ext uri="{BB962C8B-B14F-4D97-AF65-F5344CB8AC3E}">
        <p14:creationId xmlns:p14="http://schemas.microsoft.com/office/powerpoint/2010/main" val="4607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1" y="985491"/>
            <a:ext cx="5019392" cy="50464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5203372" cy="4576763"/>
          </a:xfrm>
        </p:spPr>
        <p:txBody>
          <a:bodyPr/>
          <a:lstStyle/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c</a:t>
            </a:r>
            <a:r>
              <a:rPr lang="en-US" sz="2000" dirty="0" smtClean="0">
                <a:solidFill>
                  <a:srgbClr val="333333"/>
                </a:solidFill>
              </a:rPr>
              <a:t>onstants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weakest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e</a:t>
            </a:r>
            <a:r>
              <a:rPr lang="en-US" sz="2000" dirty="0" smtClean="0">
                <a:solidFill>
                  <a:srgbClr val="333333"/>
                </a:solidFill>
              </a:rPr>
              <a:t>xpressions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strongest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l</a:t>
            </a:r>
            <a:r>
              <a:rPr lang="en-US" sz="2000" dirty="0" smtClean="0">
                <a:solidFill>
                  <a:srgbClr val="333333"/>
                </a:solidFill>
              </a:rPr>
              <a:t>ocals, fields, methods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level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definable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l</a:t>
            </a:r>
            <a:r>
              <a:rPr lang="en-US" sz="2000" dirty="0" smtClean="0">
                <a:solidFill>
                  <a:srgbClr val="333333"/>
                </a:solidFill>
              </a:rPr>
              <a:t>ibrary fields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weakest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level</a:t>
            </a:r>
            <a:endParaRPr lang="en-US" sz="1600" dirty="0" smtClean="0">
              <a:solidFill>
                <a:srgbClr val="333333"/>
              </a:solidFill>
              <a:sym typeface="Wingdings"/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  <a:sym typeface="Wingdings"/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l</a:t>
            </a:r>
            <a:r>
              <a:rPr lang="en-US" sz="2000" dirty="0" smtClean="0">
                <a:solidFill>
                  <a:srgbClr val="333333"/>
                </a:solidFill>
              </a:rPr>
              <a:t>ibrary methods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strongest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5660571" y="1181714"/>
            <a:ext cx="3015118" cy="4153337"/>
            <a:chOff x="5542642" y="1181714"/>
            <a:chExt cx="3133047" cy="4153337"/>
          </a:xfrm>
        </p:grpSpPr>
        <p:sp>
          <p:nvSpPr>
            <p:cNvPr id="8" name="Textfeld 7"/>
            <p:cNvSpPr txBox="1"/>
            <p:nvPr/>
          </p:nvSpPr>
          <p:spPr>
            <a:xfrm>
              <a:off x="5542642" y="1549399"/>
              <a:ext cx="3133046" cy="3785652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constant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42            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expression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 +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high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local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local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42  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field</a:t>
              </a:r>
            </a:p>
            <a:p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42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 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return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...	    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542643" y="1181714"/>
              <a:ext cx="3133046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51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5019392" cy="504642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5203371" cy="4576763"/>
          </a:xfrm>
        </p:spPr>
        <p:txBody>
          <a:bodyPr/>
          <a:lstStyle/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locals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no restrictions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fields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of assigned value &lt;= level of field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array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level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of assigned value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== weakest </a:t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i="1" dirty="0" smtClean="0">
                <a:sym typeface="Wingdings"/>
              </a:rPr>
              <a:t>(restriction)</a:t>
            </a:r>
            <a:endParaRPr lang="en-US" sz="1600" i="1" dirty="0" smtClean="0"/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r>
              <a:rPr lang="en-US" sz="2400" dirty="0">
                <a:solidFill>
                  <a:srgbClr val="C1002A"/>
                </a:solidFill>
              </a:rPr>
              <a:t>⚠</a:t>
            </a:r>
            <a:r>
              <a:rPr lang="en-US" sz="2000" dirty="0" smtClean="0">
                <a:solidFill>
                  <a:srgbClr val="333333"/>
                </a:solidFill>
              </a:rPr>
              <a:t> context: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/>
              <a:t>security </a:t>
            </a:r>
            <a:r>
              <a:rPr lang="en-US" sz="1600" dirty="0"/>
              <a:t>level of the context must be taken </a:t>
            </a:r>
            <a:r>
              <a:rPr lang="en-US" sz="1600" dirty="0" smtClean="0"/>
              <a:t>into </a:t>
            </a:r>
            <a:r>
              <a:rPr lang="en-US" sz="1600" dirty="0"/>
              <a:t>account</a:t>
            </a:r>
            <a:endParaRPr lang="en-US" sz="1600" dirty="0" smtClean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sz="2400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660571" y="1181714"/>
            <a:ext cx="3015117" cy="4892001"/>
            <a:chOff x="5660571" y="1181714"/>
            <a:chExt cx="3220358" cy="4892001"/>
          </a:xfrm>
        </p:grpSpPr>
        <p:sp>
          <p:nvSpPr>
            <p:cNvPr id="8" name="Textfeld 7"/>
            <p:cNvSpPr txBox="1"/>
            <p:nvPr/>
          </p:nvSpPr>
          <p:spPr>
            <a:xfrm>
              <a:off x="5660571" y="1549399"/>
              <a:ext cx="3220357" cy="45243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locals</a:t>
              </a:r>
            </a:p>
            <a:p>
              <a:r>
                <a:rPr lang="en-US" sz="1600" b="0" dirty="0" err="1" smtClean="0"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latin typeface="Consolas"/>
                  <a:cs typeface="Consolas"/>
                </a:rPr>
                <a:t>high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fields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array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[0]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[0]-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i="1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context handling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if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  <a:r>
                <a:rPr lang="en-US" sz="1600" b="0" dirty="0" err="1" smtClean="0">
                  <a:latin typeface="Consolas"/>
                  <a:cs typeface="Consolas"/>
                </a:rPr>
                <a:t>high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^H</a:t>
              </a:r>
              <a:endParaRPr lang="en-US" sz="1600" i="1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only “high” fields</a:t>
              </a:r>
            </a:p>
            <a:p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</a:t>
              </a:r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can be assigned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660572" y="1181714"/>
              <a:ext cx="3220357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83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5028462" cy="504642"/>
          </a:xfrm>
        </p:spPr>
        <p:txBody>
          <a:bodyPr/>
          <a:lstStyle/>
          <a:p>
            <a:r>
              <a:rPr lang="en-US" dirty="0" smtClean="0"/>
              <a:t>methods &amp; objects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5031015" cy="4764314"/>
          </a:xfrm>
        </p:spPr>
        <p:txBody>
          <a:bodyPr/>
          <a:lstStyle/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m</a:t>
            </a:r>
            <a:r>
              <a:rPr lang="en-US" sz="2000" dirty="0" smtClean="0">
                <a:solidFill>
                  <a:srgbClr val="333333"/>
                </a:solidFill>
              </a:rPr>
              <a:t>ethods</a:t>
            </a: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600" dirty="0" smtClean="0">
                <a:solidFill>
                  <a:srgbClr val="333333"/>
                </a:solidFill>
              </a:rPr>
              <a:t>parameter</a:t>
            </a:r>
            <a:br>
              <a:rPr lang="en-US" sz="1600" dirty="0" smtClean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 of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argument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/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 of parameter</a:t>
            </a:r>
            <a:endParaRPr lang="en-US" sz="1600" dirty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600" dirty="0" smtClean="0">
                <a:solidFill>
                  <a:srgbClr val="333333"/>
                </a:solidFill>
              </a:rPr>
              <a:t>return statement</a:t>
            </a:r>
            <a:br>
              <a:rPr lang="en-US" sz="1600" dirty="0" smtClean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level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 of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returned value </a:t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	  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specified return </a:t>
            </a:r>
            <a:r>
              <a:rPr lang="en-US" sz="1600" dirty="0" smtClean="0">
                <a:sym typeface="Wingdings"/>
              </a:rPr>
              <a:t>level</a:t>
            </a:r>
            <a:endParaRPr lang="en-US" sz="1600" dirty="0" smtClean="0"/>
          </a:p>
          <a:p>
            <a:pPr>
              <a:buClr>
                <a:srgbClr val="5781BD"/>
              </a:buClr>
            </a:pPr>
            <a:endParaRPr lang="en-US" sz="1600" dirty="0" smtClean="0">
              <a:solidFill>
                <a:srgbClr val="C1002A"/>
              </a:solidFill>
            </a:endParaRPr>
          </a:p>
          <a:p>
            <a:pPr>
              <a:buClr>
                <a:srgbClr val="5781BD"/>
              </a:buClr>
            </a:pPr>
            <a:r>
              <a:rPr lang="en-US" sz="2400" dirty="0" smtClean="0">
                <a:solidFill>
                  <a:srgbClr val="C1002A"/>
                </a:solidFill>
              </a:rPr>
              <a:t>⚠</a:t>
            </a:r>
            <a:r>
              <a:rPr lang="en-US" sz="2000" dirty="0" smtClean="0">
                <a:solidFill>
                  <a:srgbClr val="333333"/>
                </a:solidFill>
              </a:rPr>
              <a:t> context:</a:t>
            </a:r>
          </a:p>
          <a:p>
            <a:pPr>
              <a:buClr>
                <a:srgbClr val="5781BD"/>
              </a:buClr>
            </a:pPr>
            <a:r>
              <a:rPr lang="en-US" sz="1600" dirty="0" smtClean="0">
                <a:solidFill>
                  <a:srgbClr val="004A99"/>
                </a:solidFill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</a:rPr>
              <a:t>of the context must be taken into account for return statement</a:t>
            </a:r>
          </a:p>
          <a:p>
            <a:pPr lvl="0">
              <a:buClr>
                <a:srgbClr val="5781BD"/>
              </a:buClr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o</a:t>
            </a:r>
            <a:r>
              <a:rPr lang="en-US" sz="2000" dirty="0" smtClean="0">
                <a:solidFill>
                  <a:srgbClr val="333333"/>
                </a:solidFill>
              </a:rPr>
              <a:t>bjects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</a:rPr>
              <a:t>security level</a:t>
            </a:r>
            <a:r>
              <a:rPr lang="en-US" sz="1600" dirty="0" smtClean="0"/>
              <a:t> of an instance trumps </a:t>
            </a:r>
            <a:r>
              <a:rPr lang="en-US" sz="1600" dirty="0"/>
              <a:t>the level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of </a:t>
            </a:r>
            <a:r>
              <a:rPr lang="en-US" sz="1600" dirty="0"/>
              <a:t>a </a:t>
            </a:r>
            <a:r>
              <a:rPr lang="en-US" sz="1600" dirty="0" smtClean="0"/>
              <a:t>field or method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endParaRPr lang="en-US" sz="2000" dirty="0" smtClean="0"/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660571" y="1181714"/>
            <a:ext cx="3015117" cy="4892001"/>
            <a:chOff x="5660571" y="1181714"/>
            <a:chExt cx="3220358" cy="4892001"/>
          </a:xfrm>
        </p:grpSpPr>
        <p:sp>
          <p:nvSpPr>
            <p:cNvPr id="11" name="Textfeld 10"/>
            <p:cNvSpPr txBox="1"/>
            <p:nvPr/>
          </p:nvSpPr>
          <p:spPr>
            <a:xfrm>
              <a:off x="5660571" y="1549399"/>
              <a:ext cx="3220357" cy="45243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meth(</a:t>
              </a:r>
              <a:r>
                <a:rPr lang="en-US" sz="1600" b="0" dirty="0">
                  <a:latin typeface="Consolas"/>
                  <a:cs typeface="Consolas"/>
                </a:rPr>
                <a:t>p1</a:t>
              </a:r>
              <a:r>
                <a:rPr lang="en-US" sz="1600" b="0" i="1" dirty="0">
                  <a:latin typeface="Consolas"/>
                  <a:cs typeface="Consolas"/>
                </a:rPr>
                <a:t>^L</a:t>
              </a:r>
              <a:r>
                <a:rPr lang="en-US" sz="1600" b="0" dirty="0">
                  <a:latin typeface="Consolas"/>
                  <a:cs typeface="Consolas"/>
                </a:rPr>
                <a:t>, p2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)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    </a:t>
              </a:r>
              <a:endPara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...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return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p1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meth(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,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context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meth(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...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if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val1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  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return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val2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object</a:t>
              </a:r>
            </a:p>
            <a:p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new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A()</a:t>
              </a:r>
            </a:p>
            <a:p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.field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H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660572" y="1181714"/>
              <a:ext cx="3220357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9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Freiburg (2013)">
  <a:themeElements>
    <a:clrScheme name="UniTue_RI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B4A069"/>
      </a:accent6>
      <a:hlink>
        <a:srgbClr val="32414B"/>
      </a:hlink>
      <a:folHlink>
        <a:srgbClr val="A51E37"/>
      </a:folHlink>
    </a:clrScheme>
    <a:fontScheme name="UniT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Freiburg (2013).potx</Template>
  <TotalTime>0</TotalTime>
  <Words>792</Words>
  <Application>Microsoft Macintosh PowerPoint</Application>
  <PresentationFormat>Bildschirmpräsentation (4:3)</PresentationFormat>
  <Paragraphs>227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Vorlage Freiburg (2013)</vt:lpstr>
      <vt:lpstr>Implementing Security Type for Java</vt:lpstr>
      <vt:lpstr>motivation</vt:lpstr>
      <vt:lpstr>content</vt:lpstr>
      <vt:lpstr>team project objectives</vt:lpstr>
      <vt:lpstr>team project objectives</vt:lpstr>
      <vt:lpstr>THeory</vt:lpstr>
      <vt:lpstr>security level</vt:lpstr>
      <vt:lpstr>assignment</vt:lpstr>
      <vt:lpstr>methods &amp; objects</vt:lpstr>
      <vt:lpstr>write effects</vt:lpstr>
      <vt:lpstr>Soot Framework</vt:lpstr>
      <vt:lpstr>Soot</vt:lpstr>
      <vt:lpstr>Security Type Analysis</vt:lpstr>
      <vt:lpstr>analysis - implementation</vt:lpstr>
      <vt:lpstr>PowerPoint-Präsentation</vt:lpstr>
      <vt:lpstr>analysis - missing</vt:lpstr>
      <vt:lpstr>Conclusion</vt:lpstr>
      <vt:lpstr>conclusion</vt:lpstr>
      <vt:lpstr>literature</vt:lpstr>
    </vt:vector>
  </TitlesOfParts>
  <Company>University of Tuebingen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Vogel</dc:creator>
  <cp:lastModifiedBy>Thomas Vogel</cp:lastModifiedBy>
  <cp:revision>150</cp:revision>
  <dcterms:created xsi:type="dcterms:W3CDTF">2011-11-07T20:26:11Z</dcterms:created>
  <dcterms:modified xsi:type="dcterms:W3CDTF">2013-10-30T09:16:33Z</dcterms:modified>
</cp:coreProperties>
</file>