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3275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994016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52729" y="2775823"/>
            <a:ext cx="4868942" cy="2677954"/>
          </a:xfrm>
          <a:prstGeom prst="rect">
            <a:avLst/>
          </a:prstGeom>
        </p:spPr>
      </p:pic>
      <p:sp>
        <p:nvSpPr>
          <p:cNvPr id="6" name="Text 1"/>
          <p:cNvSpPr/>
          <p:nvPr/>
        </p:nvSpPr>
        <p:spPr>
          <a:xfrm>
            <a:off x="864037" y="892135"/>
            <a:ext cx="7415927" cy="3785235"/>
          </a:xfrm>
          <a:prstGeom prst="rect">
            <a:avLst/>
          </a:prstGeom>
          <a:noFill/>
          <a:ln/>
        </p:spPr>
        <p:txBody>
          <a:bodyPr wrap="square" rtlCol="0" anchor="t"/>
          <a:lstStyle/>
          <a:p>
            <a:pPr marL="0" indent="0">
              <a:lnSpc>
                <a:spcPts val="7452"/>
              </a:lnSpc>
              <a:buNone/>
            </a:pPr>
            <a:r>
              <a:rPr lang="en-US" sz="5962" dirty="0">
                <a:solidFill>
                  <a:srgbClr val="C6BFEE"/>
                </a:solidFill>
                <a:latin typeface="Prompt" pitchFamily="34" charset="0"/>
                <a:ea typeface="Prompt" pitchFamily="34" charset="-122"/>
                <a:cs typeface="Prompt" pitchFamily="34" charset="-120"/>
              </a:rPr>
              <a:t>Introduction to the YouTube Songs Data Analysis Project</a:t>
            </a:r>
            <a:endParaRPr lang="en-US" sz="5962" dirty="0"/>
          </a:p>
        </p:txBody>
      </p:sp>
      <p:sp>
        <p:nvSpPr>
          <p:cNvPr id="7" name="Text 2"/>
          <p:cNvSpPr/>
          <p:nvPr/>
        </p:nvSpPr>
        <p:spPr>
          <a:xfrm>
            <a:off x="864037" y="5047655"/>
            <a:ext cx="7415927" cy="1580198"/>
          </a:xfrm>
          <a:prstGeom prst="rect">
            <a:avLst/>
          </a:prstGeom>
          <a:noFill/>
          <a:ln/>
        </p:spPr>
        <p:txBody>
          <a:bodyPr wrap="squar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 This project aims to conduct a comprehensive analysis of YouTube song data to gain insights into the performance, popularity, and user engagement of songs on the platform. Using Power BI, the analysis will explore key metrics and trends to inform data-driven decision making.</a:t>
            </a:r>
            <a:endParaRPr lang="en-US" sz="1944" dirty="0"/>
          </a:p>
        </p:txBody>
      </p:sp>
      <p:sp>
        <p:nvSpPr>
          <p:cNvPr id="8" name="Shape 3"/>
          <p:cNvSpPr/>
          <p:nvPr/>
        </p:nvSpPr>
        <p:spPr>
          <a:xfrm>
            <a:off x="864037" y="7367647"/>
            <a:ext cx="394930" cy="394930"/>
          </a:xfrm>
          <a:prstGeom prst="roundRect">
            <a:avLst>
              <a:gd name="adj" fmla="val 23151155"/>
            </a:avLst>
          </a:prstGeom>
          <a:solidFill>
            <a:srgbClr val="92DC66"/>
          </a:solidFill>
          <a:ln w="7620">
            <a:solidFill>
              <a:srgbClr val="FFFFFF"/>
            </a:solidFill>
            <a:prstDash val="solid"/>
          </a:ln>
        </p:spPr>
      </p:sp>
      <p:sp>
        <p:nvSpPr>
          <p:cNvPr id="9" name="Text 4"/>
          <p:cNvSpPr/>
          <p:nvPr/>
        </p:nvSpPr>
        <p:spPr>
          <a:xfrm>
            <a:off x="1006019" y="7475597"/>
            <a:ext cx="110966" cy="179030"/>
          </a:xfrm>
          <a:prstGeom prst="rect">
            <a:avLst/>
          </a:prstGeom>
          <a:noFill/>
          <a:ln/>
        </p:spPr>
        <p:txBody>
          <a:bodyPr wrap="none" rtlCol="0" anchor="t"/>
          <a:lstStyle/>
          <a:p>
            <a:pPr marL="0" indent="0" algn="ctr">
              <a:lnSpc>
                <a:spcPts val="768"/>
              </a:lnSpc>
              <a:buNone/>
            </a:pPr>
            <a:r>
              <a:rPr lang="en-US" sz="768" dirty="0">
                <a:solidFill>
                  <a:srgbClr val="3C3838"/>
                </a:solidFill>
                <a:latin typeface="Mukta" pitchFamily="34" charset="0"/>
                <a:ea typeface="Mukta" pitchFamily="34" charset="-122"/>
                <a:cs typeface="Mukta" pitchFamily="34" charset="-120"/>
              </a:rPr>
              <a:t>SK</a:t>
            </a:r>
            <a:endParaRPr lang="en-US" sz="768" dirty="0"/>
          </a:p>
        </p:txBody>
      </p:sp>
      <p:sp>
        <p:nvSpPr>
          <p:cNvPr id="10" name="Text 5"/>
          <p:cNvSpPr/>
          <p:nvPr/>
        </p:nvSpPr>
        <p:spPr>
          <a:xfrm>
            <a:off x="1336596" y="7291586"/>
            <a:ext cx="2155904" cy="431959"/>
          </a:xfrm>
          <a:prstGeom prst="rect">
            <a:avLst/>
          </a:prstGeom>
          <a:noFill/>
          <a:ln/>
        </p:spPr>
        <p:txBody>
          <a:bodyPr wrap="none" rtlCol="0" anchor="t"/>
          <a:lstStyle/>
          <a:p>
            <a:pPr marL="0" indent="0" algn="l">
              <a:lnSpc>
                <a:spcPts val="3402"/>
              </a:lnSpc>
              <a:buNone/>
            </a:pPr>
            <a:r>
              <a:rPr lang="en-US" sz="2430" b="1" dirty="0">
                <a:solidFill>
                  <a:srgbClr val="DAD8E9"/>
                </a:solidFill>
                <a:latin typeface="Mukta" pitchFamily="34" charset="0"/>
                <a:ea typeface="Mukta" pitchFamily="34" charset="-122"/>
                <a:cs typeface="Mukta" pitchFamily="34" charset="-120"/>
              </a:rPr>
              <a:t>By Sumit Kumar</a:t>
            </a:r>
            <a:endParaRPr lang="en-US" sz="243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97841" y="2641878"/>
            <a:ext cx="4978598" cy="2945725"/>
          </a:xfrm>
          <a:prstGeom prst="rect">
            <a:avLst/>
          </a:prstGeom>
        </p:spPr>
      </p:pic>
      <p:sp>
        <p:nvSpPr>
          <p:cNvPr id="6" name="Text 1"/>
          <p:cNvSpPr/>
          <p:nvPr/>
        </p:nvSpPr>
        <p:spPr>
          <a:xfrm>
            <a:off x="710684" y="881658"/>
            <a:ext cx="7722632" cy="1127998"/>
          </a:xfrm>
          <a:prstGeom prst="rect">
            <a:avLst/>
          </a:prstGeom>
          <a:noFill/>
          <a:ln/>
        </p:spPr>
        <p:txBody>
          <a:bodyPr wrap="square" rtlCol="0" anchor="t"/>
          <a:lstStyle/>
          <a:p>
            <a:pPr marL="0" indent="0">
              <a:lnSpc>
                <a:spcPts val="4442"/>
              </a:lnSpc>
              <a:buNone/>
            </a:pPr>
            <a:r>
              <a:rPr lang="en-US" sz="3553" dirty="0">
                <a:solidFill>
                  <a:srgbClr val="C6BFEE"/>
                </a:solidFill>
                <a:latin typeface="Prompt" pitchFamily="34" charset="0"/>
                <a:ea typeface="Prompt" pitchFamily="34" charset="-122"/>
                <a:cs typeface="Prompt" pitchFamily="34" charset="-120"/>
              </a:rPr>
              <a:t>Generating Comprehensive Reports and Insights</a:t>
            </a:r>
            <a:endParaRPr lang="en-US" sz="3553" dirty="0"/>
          </a:p>
        </p:txBody>
      </p:sp>
      <p:pic>
        <p:nvPicPr>
          <p:cNvPr id="7" name="Image 3" descr="preencoded.png"/>
          <p:cNvPicPr>
            <a:picLocks noChangeAspect="1"/>
          </p:cNvPicPr>
          <p:nvPr/>
        </p:nvPicPr>
        <p:blipFill>
          <a:blip r:embed="rId6"/>
          <a:stretch>
            <a:fillRect/>
          </a:stretch>
        </p:blipFill>
        <p:spPr>
          <a:xfrm>
            <a:off x="710684" y="2161937"/>
            <a:ext cx="1015365" cy="1624608"/>
          </a:xfrm>
          <a:prstGeom prst="rect">
            <a:avLst/>
          </a:prstGeom>
        </p:spPr>
      </p:pic>
      <p:sp>
        <p:nvSpPr>
          <p:cNvPr id="8" name="Text 2"/>
          <p:cNvSpPr/>
          <p:nvPr/>
        </p:nvSpPr>
        <p:spPr>
          <a:xfrm>
            <a:off x="2030611" y="2517219"/>
            <a:ext cx="2722840" cy="281940"/>
          </a:xfrm>
          <a:prstGeom prst="rect">
            <a:avLst/>
          </a:prstGeom>
          <a:noFill/>
          <a:ln/>
        </p:spPr>
        <p:txBody>
          <a:bodyPr wrap="none" rtlCol="0" anchor="t"/>
          <a:lstStyle/>
          <a:p>
            <a:pPr marL="0" indent="0" algn="l">
              <a:lnSpc>
                <a:spcPts val="2221"/>
              </a:lnSpc>
              <a:buNone/>
            </a:pPr>
            <a:r>
              <a:rPr lang="en-US" sz="1777" dirty="0">
                <a:solidFill>
                  <a:srgbClr val="DAD8E9"/>
                </a:solidFill>
                <a:latin typeface="Prompt" pitchFamily="34" charset="0"/>
                <a:ea typeface="Prompt" pitchFamily="34" charset="-122"/>
                <a:cs typeface="Prompt" pitchFamily="34" charset="-120"/>
              </a:rPr>
              <a:t>Dashboards and Reports</a:t>
            </a:r>
            <a:endParaRPr lang="en-US" sz="1777" dirty="0"/>
          </a:p>
        </p:txBody>
      </p:sp>
      <p:sp>
        <p:nvSpPr>
          <p:cNvPr id="9" name="Text 3"/>
          <p:cNvSpPr/>
          <p:nvPr/>
        </p:nvSpPr>
        <p:spPr>
          <a:xfrm>
            <a:off x="2030611" y="2920960"/>
            <a:ext cx="6402705" cy="649843"/>
          </a:xfrm>
          <a:prstGeom prst="rect">
            <a:avLst/>
          </a:prstGeom>
          <a:noFill/>
          <a:ln/>
        </p:spPr>
        <p:txBody>
          <a:bodyPr wrap="square" rtlCol="0" anchor="t"/>
          <a:lstStyle/>
          <a:p>
            <a:pPr marL="0" indent="0" algn="l">
              <a:lnSpc>
                <a:spcPts val="2558"/>
              </a:lnSpc>
              <a:buNone/>
            </a:pPr>
            <a:r>
              <a:rPr lang="en-US" sz="1599" dirty="0">
                <a:solidFill>
                  <a:srgbClr val="DAD8E9"/>
                </a:solidFill>
                <a:latin typeface="Mukta" pitchFamily="34" charset="0"/>
                <a:ea typeface="Mukta" pitchFamily="34" charset="-122"/>
                <a:cs typeface="Mukta" pitchFamily="34" charset="-120"/>
              </a:rPr>
              <a:t>Consolidate the analysis into visually appealing and interactive dashboards that provide a comprehensive view of the YouTube songs data.</a:t>
            </a:r>
            <a:endParaRPr lang="en-US" sz="1599" dirty="0"/>
          </a:p>
        </p:txBody>
      </p:sp>
      <p:pic>
        <p:nvPicPr>
          <p:cNvPr id="10" name="Image 4" descr="preencoded.png"/>
          <p:cNvPicPr>
            <a:picLocks noChangeAspect="1"/>
          </p:cNvPicPr>
          <p:nvPr/>
        </p:nvPicPr>
        <p:blipFill>
          <a:blip r:embed="rId7"/>
          <a:stretch>
            <a:fillRect/>
          </a:stretch>
        </p:blipFill>
        <p:spPr>
          <a:xfrm>
            <a:off x="710684" y="3938826"/>
            <a:ext cx="1015365" cy="1624608"/>
          </a:xfrm>
          <a:prstGeom prst="rect">
            <a:avLst/>
          </a:prstGeom>
        </p:spPr>
      </p:pic>
      <p:sp>
        <p:nvSpPr>
          <p:cNvPr id="11" name="Text 4"/>
          <p:cNvSpPr/>
          <p:nvPr/>
        </p:nvSpPr>
        <p:spPr>
          <a:xfrm>
            <a:off x="2030611" y="4141827"/>
            <a:ext cx="2256353" cy="281940"/>
          </a:xfrm>
          <a:prstGeom prst="rect">
            <a:avLst/>
          </a:prstGeom>
          <a:noFill/>
          <a:ln/>
        </p:spPr>
        <p:txBody>
          <a:bodyPr wrap="none" rtlCol="0" anchor="t"/>
          <a:lstStyle/>
          <a:p>
            <a:pPr marL="0" indent="0" algn="l">
              <a:lnSpc>
                <a:spcPts val="2221"/>
              </a:lnSpc>
              <a:buNone/>
            </a:pPr>
            <a:r>
              <a:rPr lang="en-US" sz="1777" dirty="0">
                <a:solidFill>
                  <a:srgbClr val="DAD8E9"/>
                </a:solidFill>
                <a:latin typeface="Prompt" pitchFamily="34" charset="0"/>
                <a:ea typeface="Prompt" pitchFamily="34" charset="-122"/>
                <a:cs typeface="Prompt" pitchFamily="34" charset="-120"/>
              </a:rPr>
              <a:t>Actionable Insights</a:t>
            </a:r>
            <a:endParaRPr lang="en-US" sz="1777" dirty="0"/>
          </a:p>
        </p:txBody>
      </p:sp>
      <p:sp>
        <p:nvSpPr>
          <p:cNvPr id="12" name="Text 5"/>
          <p:cNvSpPr/>
          <p:nvPr/>
        </p:nvSpPr>
        <p:spPr>
          <a:xfrm>
            <a:off x="2030611" y="4545568"/>
            <a:ext cx="6402705" cy="649843"/>
          </a:xfrm>
          <a:prstGeom prst="rect">
            <a:avLst/>
          </a:prstGeom>
          <a:noFill/>
          <a:ln/>
        </p:spPr>
        <p:txBody>
          <a:bodyPr wrap="square" rtlCol="0" anchor="t"/>
          <a:lstStyle/>
          <a:p>
            <a:pPr marL="0" indent="0" algn="l">
              <a:lnSpc>
                <a:spcPts val="2558"/>
              </a:lnSpc>
              <a:buNone/>
            </a:pPr>
            <a:r>
              <a:rPr lang="en-US" sz="1599" dirty="0">
                <a:solidFill>
                  <a:srgbClr val="DAD8E9"/>
                </a:solidFill>
                <a:latin typeface="Mukta" pitchFamily="34" charset="0"/>
                <a:ea typeface="Mukta" pitchFamily="34" charset="-122"/>
                <a:cs typeface="Mukta" pitchFamily="34" charset="-120"/>
              </a:rPr>
              <a:t>Derive meaningful insights from the data that can inform content strategy, audience targeting, and platform optimization decisions.</a:t>
            </a:r>
            <a:endParaRPr lang="en-US" sz="1599" dirty="0"/>
          </a:p>
        </p:txBody>
      </p:sp>
      <p:pic>
        <p:nvPicPr>
          <p:cNvPr id="13" name="Image 5" descr="preencoded.png"/>
          <p:cNvPicPr>
            <a:picLocks noChangeAspect="1"/>
          </p:cNvPicPr>
          <p:nvPr/>
        </p:nvPicPr>
        <p:blipFill>
          <a:blip r:embed="rId8"/>
          <a:stretch>
            <a:fillRect/>
          </a:stretch>
        </p:blipFill>
        <p:spPr>
          <a:xfrm>
            <a:off x="710684" y="5715715"/>
            <a:ext cx="1015365" cy="1784509"/>
          </a:xfrm>
          <a:prstGeom prst="rect">
            <a:avLst/>
          </a:prstGeom>
        </p:spPr>
      </p:pic>
      <p:sp>
        <p:nvSpPr>
          <p:cNvPr id="14" name="Text 6"/>
          <p:cNvSpPr/>
          <p:nvPr/>
        </p:nvSpPr>
        <p:spPr>
          <a:xfrm>
            <a:off x="2030611" y="5766435"/>
            <a:ext cx="3856673" cy="281940"/>
          </a:xfrm>
          <a:prstGeom prst="rect">
            <a:avLst/>
          </a:prstGeom>
          <a:noFill/>
          <a:ln/>
        </p:spPr>
        <p:txBody>
          <a:bodyPr wrap="none" rtlCol="0" anchor="t"/>
          <a:lstStyle/>
          <a:p>
            <a:pPr marL="0" indent="0" algn="l">
              <a:lnSpc>
                <a:spcPts val="2221"/>
              </a:lnSpc>
              <a:buNone/>
            </a:pPr>
            <a:r>
              <a:rPr lang="en-US" sz="1777" dirty="0">
                <a:solidFill>
                  <a:srgbClr val="DAD8E9"/>
                </a:solidFill>
                <a:latin typeface="Prompt" pitchFamily="34" charset="0"/>
                <a:ea typeface="Prompt" pitchFamily="34" charset="-122"/>
                <a:cs typeface="Prompt" pitchFamily="34" charset="-120"/>
              </a:rPr>
              <a:t>Storytelling and Recommendations</a:t>
            </a:r>
            <a:endParaRPr lang="en-US" sz="1777" dirty="0"/>
          </a:p>
        </p:txBody>
      </p:sp>
      <p:sp>
        <p:nvSpPr>
          <p:cNvPr id="15" name="Text 7"/>
          <p:cNvSpPr/>
          <p:nvPr/>
        </p:nvSpPr>
        <p:spPr>
          <a:xfrm>
            <a:off x="2030611" y="6170176"/>
            <a:ext cx="6402705" cy="974765"/>
          </a:xfrm>
          <a:prstGeom prst="rect">
            <a:avLst/>
          </a:prstGeom>
          <a:noFill/>
          <a:ln/>
        </p:spPr>
        <p:txBody>
          <a:bodyPr wrap="square" rtlCol="0" anchor="t"/>
          <a:lstStyle/>
          <a:p>
            <a:pPr marL="0" indent="0" algn="l">
              <a:lnSpc>
                <a:spcPts val="2558"/>
              </a:lnSpc>
              <a:buNone/>
            </a:pPr>
            <a:r>
              <a:rPr lang="en-US" sz="1599" dirty="0">
                <a:solidFill>
                  <a:srgbClr val="DAD8E9"/>
                </a:solidFill>
                <a:latin typeface="Mukta" pitchFamily="34" charset="0"/>
                <a:ea typeface="Mukta" pitchFamily="34" charset="-122"/>
                <a:cs typeface="Mukta" pitchFamily="34" charset="-120"/>
              </a:rPr>
              <a:t>Present the findings in a clear and compelling manner, highlighting key trends, opportunities, and recommendations for improving YouTube song performance.</a:t>
            </a:r>
            <a:endParaRPr lang="en-US" sz="1599"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6846" y="0"/>
            <a:ext cx="14630400" cy="8229600"/>
          </a:xfrm>
          <a:prstGeom prst="rect">
            <a:avLst/>
          </a:prstGeom>
          <a:solidFill>
            <a:srgbClr val="0B0C23">
              <a:alpha val="75000"/>
            </a:srgbClr>
          </a:solidFill>
          <a:ln/>
        </p:spPr>
      </p:sp>
      <p:sp>
        <p:nvSpPr>
          <p:cNvPr id="4" name="Text 1"/>
          <p:cNvSpPr/>
          <p:nvPr/>
        </p:nvSpPr>
        <p:spPr>
          <a:xfrm>
            <a:off x="1321356" y="2069782"/>
            <a:ext cx="11354752" cy="685800"/>
          </a:xfrm>
          <a:prstGeom prst="rect">
            <a:avLst/>
          </a:prstGeom>
          <a:noFill/>
          <a:ln/>
        </p:spPr>
        <p:txBody>
          <a:bodyPr wrap="none" rtlCol="0" anchor="t"/>
          <a:lstStyle/>
          <a:p>
            <a:pPr marL="0" indent="0">
              <a:lnSpc>
                <a:spcPts val="5400"/>
              </a:lnSpc>
              <a:buNone/>
            </a:pPr>
            <a:r>
              <a:rPr lang="en-US" sz="4320" dirty="0">
                <a:solidFill>
                  <a:srgbClr val="C6BFEE"/>
                </a:solidFill>
                <a:latin typeface="Prompt" pitchFamily="34" charset="0"/>
                <a:cs typeface="Prompt" pitchFamily="34" charset="-120"/>
              </a:rPr>
              <a:t>Thanking You</a:t>
            </a:r>
            <a:endParaRPr lang="en-US" sz="4320" dirty="0"/>
          </a:p>
        </p:txBody>
      </p:sp>
      <p:sp>
        <p:nvSpPr>
          <p:cNvPr id="5" name="Text 2"/>
          <p:cNvSpPr/>
          <p:nvPr/>
        </p:nvSpPr>
        <p:spPr>
          <a:xfrm>
            <a:off x="1321356" y="3372682"/>
            <a:ext cx="3429064" cy="909385"/>
          </a:xfrm>
          <a:prstGeom prst="rect">
            <a:avLst/>
          </a:prstGeom>
          <a:noFill/>
          <a:ln/>
        </p:spPr>
        <p:txBody>
          <a:bodyPr wrap="none" rtlCol="0" anchor="t"/>
          <a:lstStyle/>
          <a:p>
            <a:pPr marL="0" indent="0">
              <a:lnSpc>
                <a:spcPts val="2700"/>
              </a:lnSpc>
              <a:buNone/>
            </a:pPr>
            <a:r>
              <a:rPr lang="en-US" sz="2160" dirty="0">
                <a:solidFill>
                  <a:srgbClr val="C6BFEE"/>
                </a:solidFill>
                <a:latin typeface="Prompt" pitchFamily="34" charset="0"/>
                <a:cs typeface="Prompt" pitchFamily="34" charset="-120"/>
              </a:rPr>
              <a:t>Sumit Kumar</a:t>
            </a:r>
            <a:br>
              <a:rPr lang="en-US" sz="2160" dirty="0">
                <a:solidFill>
                  <a:srgbClr val="C6BFEE"/>
                </a:solidFill>
                <a:latin typeface="Prompt" pitchFamily="34" charset="0"/>
                <a:cs typeface="Prompt" pitchFamily="34" charset="-120"/>
              </a:rPr>
            </a:br>
            <a:r>
              <a:rPr lang="en-US" sz="2160" dirty="0">
                <a:solidFill>
                  <a:srgbClr val="C6BFEE"/>
                </a:solidFill>
                <a:latin typeface="Prompt" pitchFamily="34" charset="0"/>
                <a:cs typeface="Prompt" pitchFamily="34" charset="-120"/>
              </a:rPr>
              <a:t>okaysumit07gmail.com</a:t>
            </a:r>
            <a:endParaRPr lang="en-US" sz="2160" dirty="0"/>
          </a:p>
        </p:txBody>
      </p:sp>
    </p:spTree>
    <p:extLst>
      <p:ext uri="{BB962C8B-B14F-4D97-AF65-F5344CB8AC3E}">
        <p14:creationId xmlns:p14="http://schemas.microsoft.com/office/powerpoint/2010/main" val="678960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52610" y="1680210"/>
            <a:ext cx="4869180" cy="4869180"/>
          </a:xfrm>
          <a:prstGeom prst="rect">
            <a:avLst/>
          </a:prstGeom>
        </p:spPr>
      </p:pic>
      <p:sp>
        <p:nvSpPr>
          <p:cNvPr id="6" name="Text 1"/>
          <p:cNvSpPr/>
          <p:nvPr/>
        </p:nvSpPr>
        <p:spPr>
          <a:xfrm>
            <a:off x="864037" y="2599134"/>
            <a:ext cx="6542008" cy="685800"/>
          </a:xfrm>
          <a:prstGeom prst="rect">
            <a:avLst/>
          </a:prstGeom>
          <a:noFill/>
          <a:ln/>
        </p:spPr>
        <p:txBody>
          <a:bodyPr wrap="none" rtlCol="0" anchor="t"/>
          <a:lstStyle/>
          <a:p>
            <a:pPr marL="0" indent="0">
              <a:lnSpc>
                <a:spcPts val="5400"/>
              </a:lnSpc>
              <a:buNone/>
            </a:pPr>
            <a:r>
              <a:rPr lang="en-US" sz="4320" dirty="0">
                <a:solidFill>
                  <a:srgbClr val="C6BFEE"/>
                </a:solidFill>
                <a:latin typeface="Prompt" pitchFamily="34" charset="0"/>
                <a:ea typeface="Prompt" pitchFamily="34" charset="-122"/>
                <a:cs typeface="Prompt" pitchFamily="34" charset="-120"/>
              </a:rPr>
              <a:t>Overview of the Dataset</a:t>
            </a:r>
            <a:endParaRPr lang="en-US" sz="4320" dirty="0"/>
          </a:p>
        </p:txBody>
      </p:sp>
      <p:sp>
        <p:nvSpPr>
          <p:cNvPr id="7" name="Text 2"/>
          <p:cNvSpPr/>
          <p:nvPr/>
        </p:nvSpPr>
        <p:spPr>
          <a:xfrm>
            <a:off x="864037" y="3655219"/>
            <a:ext cx="7415927" cy="1975247"/>
          </a:xfrm>
          <a:prstGeom prst="rect">
            <a:avLst/>
          </a:prstGeom>
          <a:noFill/>
          <a:ln/>
        </p:spPr>
        <p:txBody>
          <a:bodyPr wrap="squar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 The dataset includes a wide range of attributes for YouTube songs, such as video ID, channel title, title, description, tags, published date, view count, like count, favorite count, comment count, video duration, video definition, and caption details. This wealth of data provides the foundation for a thorough analysis.</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957"/>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957"/>
          </a:xfrm>
          <a:prstGeom prst="rect">
            <a:avLst/>
          </a:prstGeom>
        </p:spPr>
      </p:pic>
      <p:pic>
        <p:nvPicPr>
          <p:cNvPr id="5" name="Image 2" descr="preencoded.png"/>
          <p:cNvPicPr>
            <a:picLocks noChangeAspect="1"/>
          </p:cNvPicPr>
          <p:nvPr/>
        </p:nvPicPr>
        <p:blipFill>
          <a:blip r:embed="rId5"/>
          <a:stretch>
            <a:fillRect/>
          </a:stretch>
        </p:blipFill>
        <p:spPr>
          <a:xfrm>
            <a:off x="9437132" y="2136577"/>
            <a:ext cx="4900017" cy="3956804"/>
          </a:xfrm>
          <a:prstGeom prst="rect">
            <a:avLst/>
          </a:prstGeom>
        </p:spPr>
      </p:pic>
      <p:sp>
        <p:nvSpPr>
          <p:cNvPr id="6" name="Text 1"/>
          <p:cNvSpPr/>
          <p:nvPr/>
        </p:nvSpPr>
        <p:spPr>
          <a:xfrm>
            <a:off x="820698" y="644843"/>
            <a:ext cx="7502604" cy="1302782"/>
          </a:xfrm>
          <a:prstGeom prst="rect">
            <a:avLst/>
          </a:prstGeom>
          <a:noFill/>
          <a:ln/>
        </p:spPr>
        <p:txBody>
          <a:bodyPr wrap="square" rtlCol="0" anchor="t"/>
          <a:lstStyle/>
          <a:p>
            <a:pPr marL="0" indent="0">
              <a:lnSpc>
                <a:spcPts val="5129"/>
              </a:lnSpc>
              <a:buNone/>
            </a:pPr>
            <a:r>
              <a:rPr lang="en-US" sz="4103" dirty="0">
                <a:solidFill>
                  <a:srgbClr val="C6BFEE"/>
                </a:solidFill>
                <a:latin typeface="Prompt" pitchFamily="34" charset="0"/>
                <a:ea typeface="Prompt" pitchFamily="34" charset="-122"/>
                <a:cs typeface="Prompt" pitchFamily="34" charset="-120"/>
              </a:rPr>
              <a:t>Objectives and Scope of the Analysis</a:t>
            </a:r>
            <a:endParaRPr lang="en-US" sz="4103" dirty="0"/>
          </a:p>
        </p:txBody>
      </p:sp>
      <p:sp>
        <p:nvSpPr>
          <p:cNvPr id="7" name="Shape 2"/>
          <p:cNvSpPr/>
          <p:nvPr/>
        </p:nvSpPr>
        <p:spPr>
          <a:xfrm>
            <a:off x="820698" y="2563058"/>
            <a:ext cx="527566" cy="527566"/>
          </a:xfrm>
          <a:prstGeom prst="roundRect">
            <a:avLst>
              <a:gd name="adj" fmla="val 20003"/>
            </a:avLst>
          </a:prstGeom>
          <a:solidFill>
            <a:srgbClr val="542C49"/>
          </a:solidFill>
          <a:ln w="7620">
            <a:solidFill>
              <a:srgbClr val="6D4562"/>
            </a:solidFill>
            <a:prstDash val="solid"/>
          </a:ln>
        </p:spPr>
      </p:sp>
      <p:sp>
        <p:nvSpPr>
          <p:cNvPr id="8" name="Text 3"/>
          <p:cNvSpPr/>
          <p:nvPr/>
        </p:nvSpPr>
        <p:spPr>
          <a:xfrm>
            <a:off x="1025962" y="2670453"/>
            <a:ext cx="116919" cy="312658"/>
          </a:xfrm>
          <a:prstGeom prst="rect">
            <a:avLst/>
          </a:prstGeom>
          <a:noFill/>
          <a:ln/>
        </p:spPr>
        <p:txBody>
          <a:bodyPr wrap="none" rtlCol="0" anchor="t"/>
          <a:lstStyle/>
          <a:p>
            <a:pPr marL="0" indent="0" algn="ctr">
              <a:lnSpc>
                <a:spcPts val="2462"/>
              </a:lnSpc>
              <a:buNone/>
            </a:pPr>
            <a:r>
              <a:rPr lang="en-US" sz="2462" dirty="0">
                <a:solidFill>
                  <a:srgbClr val="DAD8E9"/>
                </a:solidFill>
                <a:latin typeface="Prompt" pitchFamily="34" charset="0"/>
                <a:ea typeface="Prompt" pitchFamily="34" charset="-122"/>
                <a:cs typeface="Prompt" pitchFamily="34" charset="-120"/>
              </a:rPr>
              <a:t>1</a:t>
            </a:r>
            <a:endParaRPr lang="en-US" sz="2462" dirty="0"/>
          </a:p>
        </p:txBody>
      </p:sp>
      <p:sp>
        <p:nvSpPr>
          <p:cNvPr id="9" name="Text 4"/>
          <p:cNvSpPr/>
          <p:nvPr/>
        </p:nvSpPr>
        <p:spPr>
          <a:xfrm>
            <a:off x="1582698" y="2563058"/>
            <a:ext cx="3915489" cy="325636"/>
          </a:xfrm>
          <a:prstGeom prst="rect">
            <a:avLst/>
          </a:prstGeom>
          <a:noFill/>
          <a:ln/>
        </p:spPr>
        <p:txBody>
          <a:bodyPr wrap="none" rtlCol="0" anchor="t"/>
          <a:lstStyle/>
          <a:p>
            <a:pPr marL="0" indent="0">
              <a:lnSpc>
                <a:spcPts val="2565"/>
              </a:lnSpc>
              <a:buNone/>
            </a:pPr>
            <a:r>
              <a:rPr lang="en-US" sz="2052" dirty="0">
                <a:solidFill>
                  <a:srgbClr val="DAD8E9"/>
                </a:solidFill>
                <a:latin typeface="Prompt" pitchFamily="34" charset="0"/>
                <a:ea typeface="Prompt" pitchFamily="34" charset="-122"/>
                <a:cs typeface="Prompt" pitchFamily="34" charset="-120"/>
              </a:rPr>
              <a:t>Understand Song Performance</a:t>
            </a:r>
            <a:endParaRPr lang="en-US" sz="2052" dirty="0"/>
          </a:p>
        </p:txBody>
      </p:sp>
      <p:sp>
        <p:nvSpPr>
          <p:cNvPr id="10" name="Text 5"/>
          <p:cNvSpPr/>
          <p:nvPr/>
        </p:nvSpPr>
        <p:spPr>
          <a:xfrm>
            <a:off x="1582698" y="3029307"/>
            <a:ext cx="6740604" cy="1125855"/>
          </a:xfrm>
          <a:prstGeom prst="rect">
            <a:avLst/>
          </a:prstGeom>
          <a:noFill/>
          <a:ln/>
        </p:spPr>
        <p:txBody>
          <a:bodyPr wrap="square" rtlCol="0" anchor="t"/>
          <a:lstStyle/>
          <a:p>
            <a:pPr marL="0" indent="0">
              <a:lnSpc>
                <a:spcPts val="2954"/>
              </a:lnSpc>
              <a:buNone/>
            </a:pPr>
            <a:r>
              <a:rPr lang="en-US" sz="1847" dirty="0">
                <a:solidFill>
                  <a:srgbClr val="DAD8E9"/>
                </a:solidFill>
                <a:latin typeface="Mukta" pitchFamily="34" charset="0"/>
                <a:ea typeface="Mukta" pitchFamily="34" charset="-122"/>
                <a:cs typeface="Mukta" pitchFamily="34" charset="-120"/>
              </a:rPr>
              <a:t>Analyze key metrics like views, likes, comments, and favorites to identify top-performing songs and understand factors driving their success.</a:t>
            </a:r>
            <a:endParaRPr lang="en-US" sz="1847" dirty="0"/>
          </a:p>
        </p:txBody>
      </p:sp>
      <p:sp>
        <p:nvSpPr>
          <p:cNvPr id="11" name="Shape 6"/>
          <p:cNvSpPr/>
          <p:nvPr/>
        </p:nvSpPr>
        <p:spPr>
          <a:xfrm>
            <a:off x="820698" y="4653320"/>
            <a:ext cx="527566" cy="527566"/>
          </a:xfrm>
          <a:prstGeom prst="roundRect">
            <a:avLst>
              <a:gd name="adj" fmla="val 20003"/>
            </a:avLst>
          </a:prstGeom>
          <a:solidFill>
            <a:srgbClr val="542C49"/>
          </a:solidFill>
          <a:ln w="7620">
            <a:solidFill>
              <a:srgbClr val="6D4562"/>
            </a:solidFill>
            <a:prstDash val="solid"/>
          </a:ln>
        </p:spPr>
      </p:sp>
      <p:sp>
        <p:nvSpPr>
          <p:cNvPr id="12" name="Text 7"/>
          <p:cNvSpPr/>
          <p:nvPr/>
        </p:nvSpPr>
        <p:spPr>
          <a:xfrm>
            <a:off x="992981" y="4760714"/>
            <a:ext cx="182880" cy="312658"/>
          </a:xfrm>
          <a:prstGeom prst="rect">
            <a:avLst/>
          </a:prstGeom>
          <a:noFill/>
          <a:ln/>
        </p:spPr>
        <p:txBody>
          <a:bodyPr wrap="none" rtlCol="0" anchor="t"/>
          <a:lstStyle/>
          <a:p>
            <a:pPr marL="0" indent="0" algn="ctr">
              <a:lnSpc>
                <a:spcPts val="2462"/>
              </a:lnSpc>
              <a:buNone/>
            </a:pPr>
            <a:r>
              <a:rPr lang="en-US" sz="2462" dirty="0">
                <a:solidFill>
                  <a:srgbClr val="DAD8E9"/>
                </a:solidFill>
                <a:latin typeface="Prompt" pitchFamily="34" charset="0"/>
                <a:ea typeface="Prompt" pitchFamily="34" charset="-122"/>
                <a:cs typeface="Prompt" pitchFamily="34" charset="-120"/>
              </a:rPr>
              <a:t>2</a:t>
            </a:r>
            <a:endParaRPr lang="en-US" sz="2462" dirty="0"/>
          </a:p>
        </p:txBody>
      </p:sp>
      <p:sp>
        <p:nvSpPr>
          <p:cNvPr id="13" name="Text 8"/>
          <p:cNvSpPr/>
          <p:nvPr/>
        </p:nvSpPr>
        <p:spPr>
          <a:xfrm>
            <a:off x="1582698" y="4653320"/>
            <a:ext cx="4728329" cy="325636"/>
          </a:xfrm>
          <a:prstGeom prst="rect">
            <a:avLst/>
          </a:prstGeom>
          <a:noFill/>
          <a:ln/>
        </p:spPr>
        <p:txBody>
          <a:bodyPr wrap="none" rtlCol="0" anchor="t"/>
          <a:lstStyle/>
          <a:p>
            <a:pPr marL="0" indent="0">
              <a:lnSpc>
                <a:spcPts val="2565"/>
              </a:lnSpc>
              <a:buNone/>
            </a:pPr>
            <a:r>
              <a:rPr lang="en-US" sz="2052" dirty="0">
                <a:solidFill>
                  <a:srgbClr val="DAD8E9"/>
                </a:solidFill>
                <a:latin typeface="Prompt" pitchFamily="34" charset="0"/>
                <a:ea typeface="Prompt" pitchFamily="34" charset="-122"/>
                <a:cs typeface="Prompt" pitchFamily="34" charset="-120"/>
              </a:rPr>
              <a:t>Explore Channel and Content Trends</a:t>
            </a:r>
            <a:endParaRPr lang="en-US" sz="2052" dirty="0"/>
          </a:p>
        </p:txBody>
      </p:sp>
      <p:sp>
        <p:nvSpPr>
          <p:cNvPr id="14" name="Text 9"/>
          <p:cNvSpPr/>
          <p:nvPr/>
        </p:nvSpPr>
        <p:spPr>
          <a:xfrm>
            <a:off x="1582698" y="5119568"/>
            <a:ext cx="6740604" cy="750570"/>
          </a:xfrm>
          <a:prstGeom prst="rect">
            <a:avLst/>
          </a:prstGeom>
          <a:noFill/>
          <a:ln/>
        </p:spPr>
        <p:txBody>
          <a:bodyPr wrap="square" rtlCol="0" anchor="t"/>
          <a:lstStyle/>
          <a:p>
            <a:pPr marL="0" indent="0">
              <a:lnSpc>
                <a:spcPts val="2954"/>
              </a:lnSpc>
              <a:buNone/>
            </a:pPr>
            <a:r>
              <a:rPr lang="en-US" sz="1847" dirty="0">
                <a:solidFill>
                  <a:srgbClr val="DAD8E9"/>
                </a:solidFill>
                <a:latin typeface="Mukta" pitchFamily="34" charset="0"/>
                <a:ea typeface="Mukta" pitchFamily="34" charset="-122"/>
                <a:cs typeface="Mukta" pitchFamily="34" charset="-120"/>
              </a:rPr>
              <a:t>Investigate the performance and strategies of different YouTube channels to uncover content and engagement patterns.</a:t>
            </a:r>
            <a:endParaRPr lang="en-US" sz="1847" dirty="0"/>
          </a:p>
        </p:txBody>
      </p:sp>
      <p:sp>
        <p:nvSpPr>
          <p:cNvPr id="15" name="Shape 10"/>
          <p:cNvSpPr/>
          <p:nvPr/>
        </p:nvSpPr>
        <p:spPr>
          <a:xfrm>
            <a:off x="820698" y="6368296"/>
            <a:ext cx="527566" cy="527566"/>
          </a:xfrm>
          <a:prstGeom prst="roundRect">
            <a:avLst>
              <a:gd name="adj" fmla="val 20003"/>
            </a:avLst>
          </a:prstGeom>
          <a:solidFill>
            <a:srgbClr val="542C49"/>
          </a:solidFill>
          <a:ln w="7620">
            <a:solidFill>
              <a:srgbClr val="6D4562"/>
            </a:solidFill>
            <a:prstDash val="solid"/>
          </a:ln>
        </p:spPr>
      </p:sp>
      <p:sp>
        <p:nvSpPr>
          <p:cNvPr id="16" name="Text 11"/>
          <p:cNvSpPr/>
          <p:nvPr/>
        </p:nvSpPr>
        <p:spPr>
          <a:xfrm>
            <a:off x="993815" y="6475690"/>
            <a:ext cx="181332" cy="312658"/>
          </a:xfrm>
          <a:prstGeom prst="rect">
            <a:avLst/>
          </a:prstGeom>
          <a:noFill/>
          <a:ln/>
        </p:spPr>
        <p:txBody>
          <a:bodyPr wrap="none" rtlCol="0" anchor="t"/>
          <a:lstStyle/>
          <a:p>
            <a:pPr marL="0" indent="0" algn="ctr">
              <a:lnSpc>
                <a:spcPts val="2462"/>
              </a:lnSpc>
              <a:buNone/>
            </a:pPr>
            <a:r>
              <a:rPr lang="en-US" sz="2462" dirty="0">
                <a:solidFill>
                  <a:srgbClr val="DAD8E9"/>
                </a:solidFill>
                <a:latin typeface="Prompt" pitchFamily="34" charset="0"/>
                <a:ea typeface="Prompt" pitchFamily="34" charset="-122"/>
                <a:cs typeface="Prompt" pitchFamily="34" charset="-120"/>
              </a:rPr>
              <a:t>3</a:t>
            </a:r>
            <a:endParaRPr lang="en-US" sz="2462" dirty="0"/>
          </a:p>
        </p:txBody>
      </p:sp>
      <p:sp>
        <p:nvSpPr>
          <p:cNvPr id="17" name="Text 12"/>
          <p:cNvSpPr/>
          <p:nvPr/>
        </p:nvSpPr>
        <p:spPr>
          <a:xfrm>
            <a:off x="1582698" y="6368296"/>
            <a:ext cx="4460796" cy="325636"/>
          </a:xfrm>
          <a:prstGeom prst="rect">
            <a:avLst/>
          </a:prstGeom>
          <a:noFill/>
          <a:ln/>
        </p:spPr>
        <p:txBody>
          <a:bodyPr wrap="none" rtlCol="0" anchor="t"/>
          <a:lstStyle/>
          <a:p>
            <a:pPr marL="0" indent="0">
              <a:lnSpc>
                <a:spcPts val="2565"/>
              </a:lnSpc>
              <a:buNone/>
            </a:pPr>
            <a:r>
              <a:rPr lang="en-US" sz="2052" dirty="0">
                <a:solidFill>
                  <a:srgbClr val="DAD8E9"/>
                </a:solidFill>
                <a:latin typeface="Prompt" pitchFamily="34" charset="0"/>
                <a:ea typeface="Prompt" pitchFamily="34" charset="-122"/>
                <a:cs typeface="Prompt" pitchFamily="34" charset="-120"/>
              </a:rPr>
              <a:t>Identify User Engagement Patterns</a:t>
            </a:r>
            <a:endParaRPr lang="en-US" sz="2052" dirty="0"/>
          </a:p>
        </p:txBody>
      </p:sp>
      <p:sp>
        <p:nvSpPr>
          <p:cNvPr id="18" name="Text 13"/>
          <p:cNvSpPr/>
          <p:nvPr/>
        </p:nvSpPr>
        <p:spPr>
          <a:xfrm>
            <a:off x="1582698" y="6834545"/>
            <a:ext cx="6740604" cy="750570"/>
          </a:xfrm>
          <a:prstGeom prst="rect">
            <a:avLst/>
          </a:prstGeom>
          <a:noFill/>
          <a:ln/>
        </p:spPr>
        <p:txBody>
          <a:bodyPr wrap="square" rtlCol="0" anchor="t"/>
          <a:lstStyle/>
          <a:p>
            <a:pPr marL="0" indent="0">
              <a:lnSpc>
                <a:spcPts val="2954"/>
              </a:lnSpc>
              <a:buNone/>
            </a:pPr>
            <a:r>
              <a:rPr lang="en-US" sz="1847" dirty="0">
                <a:solidFill>
                  <a:srgbClr val="DAD8E9"/>
                </a:solidFill>
                <a:latin typeface="Mukta" pitchFamily="34" charset="0"/>
                <a:ea typeface="Mukta" pitchFamily="34" charset="-122"/>
                <a:cs typeface="Mukta" pitchFamily="34" charset="-120"/>
              </a:rPr>
              <a:t>Identify recurring user behaviors and preferences to inform content optimization and audience targeting.</a:t>
            </a:r>
            <a:endParaRPr lang="en-US" sz="184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72653" y="2261830"/>
            <a:ext cx="4941094" cy="3705820"/>
          </a:xfrm>
          <a:prstGeom prst="rect">
            <a:avLst/>
          </a:prstGeom>
        </p:spPr>
      </p:pic>
      <p:sp>
        <p:nvSpPr>
          <p:cNvPr id="6" name="Text 1"/>
          <p:cNvSpPr/>
          <p:nvPr/>
        </p:nvSpPr>
        <p:spPr>
          <a:xfrm>
            <a:off x="6250067" y="774502"/>
            <a:ext cx="7616666" cy="1212294"/>
          </a:xfrm>
          <a:prstGeom prst="rect">
            <a:avLst/>
          </a:prstGeom>
          <a:noFill/>
          <a:ln/>
        </p:spPr>
        <p:txBody>
          <a:bodyPr wrap="square" rtlCol="0" anchor="t"/>
          <a:lstStyle/>
          <a:p>
            <a:pPr marL="0" indent="0">
              <a:lnSpc>
                <a:spcPts val="4773"/>
              </a:lnSpc>
              <a:buNone/>
            </a:pPr>
            <a:r>
              <a:rPr lang="en-US" sz="3818" dirty="0">
                <a:solidFill>
                  <a:srgbClr val="C6BFEE"/>
                </a:solidFill>
                <a:latin typeface="Prompt" pitchFamily="34" charset="0"/>
                <a:ea typeface="Prompt" pitchFamily="34" charset="-122"/>
                <a:cs typeface="Prompt" pitchFamily="34" charset="-120"/>
              </a:rPr>
              <a:t>Data Exploration and Cleaning in Power BI</a:t>
            </a:r>
            <a:endParaRPr lang="en-US" sz="3818" dirty="0"/>
          </a:p>
        </p:txBody>
      </p:sp>
      <p:sp>
        <p:nvSpPr>
          <p:cNvPr id="7" name="Shape 2"/>
          <p:cNvSpPr/>
          <p:nvPr/>
        </p:nvSpPr>
        <p:spPr>
          <a:xfrm>
            <a:off x="6555462" y="2313980"/>
            <a:ext cx="43577" cy="5141119"/>
          </a:xfrm>
          <a:prstGeom prst="roundRect">
            <a:avLst>
              <a:gd name="adj" fmla="val 225323"/>
            </a:avLst>
          </a:prstGeom>
          <a:solidFill>
            <a:srgbClr val="6D4562"/>
          </a:solidFill>
          <a:ln/>
        </p:spPr>
      </p:sp>
      <p:sp>
        <p:nvSpPr>
          <p:cNvPr id="8" name="Shape 3"/>
          <p:cNvSpPr/>
          <p:nvPr/>
        </p:nvSpPr>
        <p:spPr>
          <a:xfrm>
            <a:off x="6822698" y="2782967"/>
            <a:ext cx="763667" cy="43577"/>
          </a:xfrm>
          <a:prstGeom prst="roundRect">
            <a:avLst>
              <a:gd name="adj" fmla="val 225323"/>
            </a:avLst>
          </a:prstGeom>
          <a:solidFill>
            <a:srgbClr val="6D4562"/>
          </a:solidFill>
          <a:ln/>
        </p:spPr>
      </p:sp>
      <p:sp>
        <p:nvSpPr>
          <p:cNvPr id="9" name="Shape 4"/>
          <p:cNvSpPr/>
          <p:nvPr/>
        </p:nvSpPr>
        <p:spPr>
          <a:xfrm>
            <a:off x="6331803" y="2559368"/>
            <a:ext cx="490895" cy="490895"/>
          </a:xfrm>
          <a:prstGeom prst="roundRect">
            <a:avLst>
              <a:gd name="adj" fmla="val 20002"/>
            </a:avLst>
          </a:prstGeom>
          <a:solidFill>
            <a:srgbClr val="542C49"/>
          </a:solidFill>
          <a:ln w="7620">
            <a:solidFill>
              <a:srgbClr val="6D4562"/>
            </a:solidFill>
            <a:prstDash val="solid"/>
          </a:ln>
        </p:spPr>
      </p:sp>
      <p:sp>
        <p:nvSpPr>
          <p:cNvPr id="10" name="Text 5"/>
          <p:cNvSpPr/>
          <p:nvPr/>
        </p:nvSpPr>
        <p:spPr>
          <a:xfrm>
            <a:off x="6522780" y="2659261"/>
            <a:ext cx="108823" cy="290989"/>
          </a:xfrm>
          <a:prstGeom prst="rect">
            <a:avLst/>
          </a:prstGeom>
          <a:noFill/>
          <a:ln/>
        </p:spPr>
        <p:txBody>
          <a:bodyPr wrap="none" rtlCol="0" anchor="t"/>
          <a:lstStyle/>
          <a:p>
            <a:pPr marL="0" indent="0" algn="ctr">
              <a:lnSpc>
                <a:spcPts val="2291"/>
              </a:lnSpc>
              <a:buNone/>
            </a:pPr>
            <a:r>
              <a:rPr lang="en-US" sz="2291" dirty="0">
                <a:solidFill>
                  <a:srgbClr val="DAD8E9"/>
                </a:solidFill>
                <a:latin typeface="Prompt" pitchFamily="34" charset="0"/>
                <a:ea typeface="Prompt" pitchFamily="34" charset="-122"/>
                <a:cs typeface="Prompt" pitchFamily="34" charset="-120"/>
              </a:rPr>
              <a:t>1</a:t>
            </a:r>
            <a:endParaRPr lang="en-US" sz="2291" dirty="0"/>
          </a:p>
        </p:txBody>
      </p:sp>
      <p:sp>
        <p:nvSpPr>
          <p:cNvPr id="11" name="Text 6"/>
          <p:cNvSpPr/>
          <p:nvPr/>
        </p:nvSpPr>
        <p:spPr>
          <a:xfrm>
            <a:off x="7777282" y="2532102"/>
            <a:ext cx="2424351" cy="303014"/>
          </a:xfrm>
          <a:prstGeom prst="rect">
            <a:avLst/>
          </a:prstGeom>
          <a:noFill/>
          <a:ln/>
        </p:spPr>
        <p:txBody>
          <a:bodyPr wrap="none" rtlCol="0" anchor="t"/>
          <a:lstStyle/>
          <a:p>
            <a:pPr marL="0" indent="0" algn="l">
              <a:lnSpc>
                <a:spcPts val="2386"/>
              </a:lnSpc>
              <a:buNone/>
            </a:pPr>
            <a:r>
              <a:rPr lang="en-US" sz="1909" dirty="0">
                <a:solidFill>
                  <a:srgbClr val="DAD8E9"/>
                </a:solidFill>
                <a:latin typeface="Prompt" pitchFamily="34" charset="0"/>
                <a:ea typeface="Prompt" pitchFamily="34" charset="-122"/>
                <a:cs typeface="Prompt" pitchFamily="34" charset="-120"/>
              </a:rPr>
              <a:t>Load Data</a:t>
            </a:r>
            <a:endParaRPr lang="en-US" sz="1909" dirty="0"/>
          </a:p>
        </p:txBody>
      </p:sp>
      <p:sp>
        <p:nvSpPr>
          <p:cNvPr id="12" name="Text 7"/>
          <p:cNvSpPr/>
          <p:nvPr/>
        </p:nvSpPr>
        <p:spPr>
          <a:xfrm>
            <a:off x="7777282" y="2965966"/>
            <a:ext cx="6089452" cy="698183"/>
          </a:xfrm>
          <a:prstGeom prst="rect">
            <a:avLst/>
          </a:prstGeom>
          <a:noFill/>
          <a:ln/>
        </p:spPr>
        <p:txBody>
          <a:bodyPr wrap="square" rtlCol="0" anchor="t"/>
          <a:lstStyle/>
          <a:p>
            <a:pPr marL="0" indent="0" algn="l">
              <a:lnSpc>
                <a:spcPts val="2749"/>
              </a:lnSpc>
              <a:buNone/>
            </a:pPr>
            <a:r>
              <a:rPr lang="en-US" sz="1718" dirty="0">
                <a:solidFill>
                  <a:srgbClr val="DAD8E9"/>
                </a:solidFill>
                <a:latin typeface="Mukta" pitchFamily="34" charset="0"/>
                <a:ea typeface="Mukta" pitchFamily="34" charset="-122"/>
                <a:cs typeface="Mukta" pitchFamily="34" charset="-120"/>
              </a:rPr>
              <a:t>Import the YouTube songs dataset into Power BI, ensuring all relevant tables and columns are included.</a:t>
            </a:r>
            <a:endParaRPr lang="en-US" sz="1718" dirty="0"/>
          </a:p>
        </p:txBody>
      </p:sp>
      <p:sp>
        <p:nvSpPr>
          <p:cNvPr id="13" name="Shape 8"/>
          <p:cNvSpPr/>
          <p:nvPr/>
        </p:nvSpPr>
        <p:spPr>
          <a:xfrm>
            <a:off x="6822698" y="4569381"/>
            <a:ext cx="763667" cy="43577"/>
          </a:xfrm>
          <a:prstGeom prst="roundRect">
            <a:avLst>
              <a:gd name="adj" fmla="val 225323"/>
            </a:avLst>
          </a:prstGeom>
          <a:solidFill>
            <a:srgbClr val="6D4562"/>
          </a:solidFill>
          <a:ln/>
        </p:spPr>
      </p:sp>
      <p:sp>
        <p:nvSpPr>
          <p:cNvPr id="14" name="Shape 9"/>
          <p:cNvSpPr/>
          <p:nvPr/>
        </p:nvSpPr>
        <p:spPr>
          <a:xfrm>
            <a:off x="6331803" y="4345781"/>
            <a:ext cx="490895" cy="490895"/>
          </a:xfrm>
          <a:prstGeom prst="roundRect">
            <a:avLst>
              <a:gd name="adj" fmla="val 20002"/>
            </a:avLst>
          </a:prstGeom>
          <a:solidFill>
            <a:srgbClr val="542C49"/>
          </a:solidFill>
          <a:ln w="7620">
            <a:solidFill>
              <a:srgbClr val="6D4562"/>
            </a:solidFill>
            <a:prstDash val="solid"/>
          </a:ln>
        </p:spPr>
      </p:sp>
      <p:sp>
        <p:nvSpPr>
          <p:cNvPr id="15" name="Text 10"/>
          <p:cNvSpPr/>
          <p:nvPr/>
        </p:nvSpPr>
        <p:spPr>
          <a:xfrm>
            <a:off x="6492061" y="4445675"/>
            <a:ext cx="170259" cy="290989"/>
          </a:xfrm>
          <a:prstGeom prst="rect">
            <a:avLst/>
          </a:prstGeom>
          <a:noFill/>
          <a:ln/>
        </p:spPr>
        <p:txBody>
          <a:bodyPr wrap="none" rtlCol="0" anchor="t"/>
          <a:lstStyle/>
          <a:p>
            <a:pPr marL="0" indent="0" algn="ctr">
              <a:lnSpc>
                <a:spcPts val="2291"/>
              </a:lnSpc>
              <a:buNone/>
            </a:pPr>
            <a:r>
              <a:rPr lang="en-US" sz="2291" dirty="0">
                <a:solidFill>
                  <a:srgbClr val="DAD8E9"/>
                </a:solidFill>
                <a:latin typeface="Prompt" pitchFamily="34" charset="0"/>
                <a:ea typeface="Prompt" pitchFamily="34" charset="-122"/>
                <a:cs typeface="Prompt" pitchFamily="34" charset="-120"/>
              </a:rPr>
              <a:t>2</a:t>
            </a:r>
            <a:endParaRPr lang="en-US" sz="2291" dirty="0"/>
          </a:p>
        </p:txBody>
      </p:sp>
      <p:sp>
        <p:nvSpPr>
          <p:cNvPr id="16" name="Text 11"/>
          <p:cNvSpPr/>
          <p:nvPr/>
        </p:nvSpPr>
        <p:spPr>
          <a:xfrm>
            <a:off x="7777282" y="4318516"/>
            <a:ext cx="2680811" cy="303014"/>
          </a:xfrm>
          <a:prstGeom prst="rect">
            <a:avLst/>
          </a:prstGeom>
          <a:noFill/>
          <a:ln/>
        </p:spPr>
        <p:txBody>
          <a:bodyPr wrap="none" rtlCol="0" anchor="t"/>
          <a:lstStyle/>
          <a:p>
            <a:pPr marL="0" indent="0" algn="l">
              <a:lnSpc>
                <a:spcPts val="2386"/>
              </a:lnSpc>
              <a:buNone/>
            </a:pPr>
            <a:r>
              <a:rPr lang="en-US" sz="1909" dirty="0">
                <a:solidFill>
                  <a:srgbClr val="DAD8E9"/>
                </a:solidFill>
                <a:latin typeface="Prompt" pitchFamily="34" charset="0"/>
                <a:ea typeface="Prompt" pitchFamily="34" charset="-122"/>
                <a:cs typeface="Prompt" pitchFamily="34" charset="-120"/>
              </a:rPr>
              <a:t>Explore Data Structure</a:t>
            </a:r>
            <a:endParaRPr lang="en-US" sz="1909" dirty="0"/>
          </a:p>
        </p:txBody>
      </p:sp>
      <p:sp>
        <p:nvSpPr>
          <p:cNvPr id="17" name="Text 12"/>
          <p:cNvSpPr/>
          <p:nvPr/>
        </p:nvSpPr>
        <p:spPr>
          <a:xfrm>
            <a:off x="7777282" y="4752380"/>
            <a:ext cx="6089452" cy="698183"/>
          </a:xfrm>
          <a:prstGeom prst="rect">
            <a:avLst/>
          </a:prstGeom>
          <a:noFill/>
          <a:ln/>
        </p:spPr>
        <p:txBody>
          <a:bodyPr wrap="square" rtlCol="0" anchor="t"/>
          <a:lstStyle/>
          <a:p>
            <a:pPr marL="0" indent="0" algn="l">
              <a:lnSpc>
                <a:spcPts val="2749"/>
              </a:lnSpc>
              <a:buNone/>
            </a:pPr>
            <a:r>
              <a:rPr lang="en-US" sz="1718" dirty="0">
                <a:solidFill>
                  <a:srgbClr val="DAD8E9"/>
                </a:solidFill>
                <a:latin typeface="Mukta" pitchFamily="34" charset="0"/>
                <a:ea typeface="Mukta" pitchFamily="34" charset="-122"/>
                <a:cs typeface="Mukta" pitchFamily="34" charset="-120"/>
              </a:rPr>
              <a:t>Understand the data model, data types, and relationships between tables to identify opportunities for analysis.</a:t>
            </a:r>
            <a:endParaRPr lang="en-US" sz="1718" dirty="0"/>
          </a:p>
        </p:txBody>
      </p:sp>
      <p:sp>
        <p:nvSpPr>
          <p:cNvPr id="18" name="Shape 13"/>
          <p:cNvSpPr/>
          <p:nvPr/>
        </p:nvSpPr>
        <p:spPr>
          <a:xfrm>
            <a:off x="6822698" y="6355794"/>
            <a:ext cx="763667" cy="43577"/>
          </a:xfrm>
          <a:prstGeom prst="roundRect">
            <a:avLst>
              <a:gd name="adj" fmla="val 225323"/>
            </a:avLst>
          </a:prstGeom>
          <a:solidFill>
            <a:srgbClr val="6D4562"/>
          </a:solidFill>
          <a:ln/>
        </p:spPr>
      </p:sp>
      <p:sp>
        <p:nvSpPr>
          <p:cNvPr id="19" name="Shape 14"/>
          <p:cNvSpPr/>
          <p:nvPr/>
        </p:nvSpPr>
        <p:spPr>
          <a:xfrm>
            <a:off x="6331803" y="6132195"/>
            <a:ext cx="490895" cy="490895"/>
          </a:xfrm>
          <a:prstGeom prst="roundRect">
            <a:avLst>
              <a:gd name="adj" fmla="val 20002"/>
            </a:avLst>
          </a:prstGeom>
          <a:solidFill>
            <a:srgbClr val="542C49"/>
          </a:solidFill>
          <a:ln w="7620">
            <a:solidFill>
              <a:srgbClr val="6D4562"/>
            </a:solidFill>
            <a:prstDash val="solid"/>
          </a:ln>
        </p:spPr>
      </p:sp>
      <p:sp>
        <p:nvSpPr>
          <p:cNvPr id="20" name="Text 15"/>
          <p:cNvSpPr/>
          <p:nvPr/>
        </p:nvSpPr>
        <p:spPr>
          <a:xfrm>
            <a:off x="6492895" y="6232088"/>
            <a:ext cx="168712" cy="290989"/>
          </a:xfrm>
          <a:prstGeom prst="rect">
            <a:avLst/>
          </a:prstGeom>
          <a:noFill/>
          <a:ln/>
        </p:spPr>
        <p:txBody>
          <a:bodyPr wrap="none" rtlCol="0" anchor="t"/>
          <a:lstStyle/>
          <a:p>
            <a:pPr marL="0" indent="0" algn="ctr">
              <a:lnSpc>
                <a:spcPts val="2291"/>
              </a:lnSpc>
              <a:buNone/>
            </a:pPr>
            <a:r>
              <a:rPr lang="en-US" sz="2291" dirty="0">
                <a:solidFill>
                  <a:srgbClr val="DAD8E9"/>
                </a:solidFill>
                <a:latin typeface="Prompt" pitchFamily="34" charset="0"/>
                <a:ea typeface="Prompt" pitchFamily="34" charset="-122"/>
                <a:cs typeface="Prompt" pitchFamily="34" charset="-120"/>
              </a:rPr>
              <a:t>3</a:t>
            </a:r>
            <a:endParaRPr lang="en-US" sz="2291" dirty="0"/>
          </a:p>
        </p:txBody>
      </p:sp>
      <p:sp>
        <p:nvSpPr>
          <p:cNvPr id="21" name="Text 16"/>
          <p:cNvSpPr/>
          <p:nvPr/>
        </p:nvSpPr>
        <p:spPr>
          <a:xfrm>
            <a:off x="7777282" y="6104930"/>
            <a:ext cx="2454473" cy="303014"/>
          </a:xfrm>
          <a:prstGeom prst="rect">
            <a:avLst/>
          </a:prstGeom>
          <a:noFill/>
          <a:ln/>
        </p:spPr>
        <p:txBody>
          <a:bodyPr wrap="none" rtlCol="0" anchor="t"/>
          <a:lstStyle/>
          <a:p>
            <a:pPr marL="0" indent="0" algn="l">
              <a:lnSpc>
                <a:spcPts val="2386"/>
              </a:lnSpc>
              <a:buNone/>
            </a:pPr>
            <a:r>
              <a:rPr lang="en-US" sz="1909" dirty="0">
                <a:solidFill>
                  <a:srgbClr val="DAD8E9"/>
                </a:solidFill>
                <a:latin typeface="Prompt" pitchFamily="34" charset="0"/>
                <a:ea typeface="Prompt" pitchFamily="34" charset="-122"/>
                <a:cs typeface="Prompt" pitchFamily="34" charset="-120"/>
              </a:rPr>
              <a:t>Clean and Transform</a:t>
            </a:r>
            <a:endParaRPr lang="en-US" sz="1909" dirty="0"/>
          </a:p>
        </p:txBody>
      </p:sp>
      <p:sp>
        <p:nvSpPr>
          <p:cNvPr id="22" name="Text 17"/>
          <p:cNvSpPr/>
          <p:nvPr/>
        </p:nvSpPr>
        <p:spPr>
          <a:xfrm>
            <a:off x="7777282" y="6538793"/>
            <a:ext cx="6089452" cy="698183"/>
          </a:xfrm>
          <a:prstGeom prst="rect">
            <a:avLst/>
          </a:prstGeom>
          <a:noFill/>
          <a:ln/>
        </p:spPr>
        <p:txBody>
          <a:bodyPr wrap="square" rtlCol="0" anchor="t"/>
          <a:lstStyle/>
          <a:p>
            <a:pPr marL="0" indent="0" algn="l">
              <a:lnSpc>
                <a:spcPts val="2749"/>
              </a:lnSpc>
              <a:buNone/>
            </a:pPr>
            <a:r>
              <a:rPr lang="en-US" sz="1718" dirty="0">
                <a:solidFill>
                  <a:srgbClr val="DAD8E9"/>
                </a:solidFill>
                <a:latin typeface="Mukta" pitchFamily="34" charset="0"/>
                <a:ea typeface="Mukta" pitchFamily="34" charset="-122"/>
                <a:cs typeface="Mukta" pitchFamily="34" charset="-120"/>
              </a:rPr>
              <a:t>Address data quality issues, handle missing values, and transform the data to a format suitable for analysis.</a:t>
            </a:r>
            <a:endParaRPr lang="en-US" sz="1718"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1321356" y="2069782"/>
            <a:ext cx="11699319" cy="685800"/>
          </a:xfrm>
          <a:prstGeom prst="rect">
            <a:avLst/>
          </a:prstGeom>
          <a:noFill/>
          <a:ln/>
        </p:spPr>
        <p:txBody>
          <a:bodyPr wrap="none" rtlCol="0" anchor="t"/>
          <a:lstStyle/>
          <a:p>
            <a:pPr marL="0" indent="0">
              <a:lnSpc>
                <a:spcPts val="5400"/>
              </a:lnSpc>
              <a:buNone/>
            </a:pPr>
            <a:r>
              <a:rPr lang="en-US" sz="4320" dirty="0">
                <a:solidFill>
                  <a:srgbClr val="C6BFEE"/>
                </a:solidFill>
                <a:latin typeface="Prompt" pitchFamily="34" charset="0"/>
                <a:ea typeface="Prompt" pitchFamily="34" charset="-122"/>
                <a:cs typeface="Prompt" pitchFamily="34" charset="-120"/>
              </a:rPr>
              <a:t>Creating Measures and Calculated Columns</a:t>
            </a:r>
            <a:endParaRPr lang="en-US" sz="4320" dirty="0"/>
          </a:p>
        </p:txBody>
      </p:sp>
      <p:sp>
        <p:nvSpPr>
          <p:cNvPr id="5" name="Text 2"/>
          <p:cNvSpPr/>
          <p:nvPr/>
        </p:nvSpPr>
        <p:spPr>
          <a:xfrm>
            <a:off x="1321356" y="3372683"/>
            <a:ext cx="2768203" cy="342900"/>
          </a:xfrm>
          <a:prstGeom prst="rect">
            <a:avLst/>
          </a:prstGeom>
          <a:noFill/>
          <a:ln/>
        </p:spPr>
        <p:txBody>
          <a:bodyPr wrap="none" rtlCol="0" anchor="t"/>
          <a:lstStyle/>
          <a:p>
            <a:pPr marL="0" indent="0">
              <a:lnSpc>
                <a:spcPts val="2700"/>
              </a:lnSpc>
              <a:buNone/>
            </a:pPr>
            <a:r>
              <a:rPr lang="en-US" sz="2160" dirty="0">
                <a:solidFill>
                  <a:srgbClr val="C6BFEE"/>
                </a:solidFill>
                <a:latin typeface="Prompt" pitchFamily="34" charset="0"/>
                <a:ea typeface="Prompt" pitchFamily="34" charset="-122"/>
                <a:cs typeface="Prompt" pitchFamily="34" charset="-120"/>
              </a:rPr>
              <a:t>Calculated Measures</a:t>
            </a:r>
            <a:endParaRPr lang="en-US" sz="2160" dirty="0"/>
          </a:p>
        </p:txBody>
      </p:sp>
      <p:sp>
        <p:nvSpPr>
          <p:cNvPr id="6" name="Text 3"/>
          <p:cNvSpPr/>
          <p:nvPr/>
        </p:nvSpPr>
        <p:spPr>
          <a:xfrm>
            <a:off x="1321356" y="3962400"/>
            <a:ext cx="3593902" cy="1975247"/>
          </a:xfrm>
          <a:prstGeom prst="rect">
            <a:avLst/>
          </a:prstGeom>
          <a:noFill/>
          <a:ln/>
        </p:spPr>
        <p:txBody>
          <a:bodyPr wrap="squar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Define custom measures to calculate key performance indicators, such as average views, engagement rate, and conversion ratio.</a:t>
            </a:r>
            <a:endParaRPr lang="en-US" sz="1944" dirty="0"/>
          </a:p>
        </p:txBody>
      </p:sp>
      <p:sp>
        <p:nvSpPr>
          <p:cNvPr id="7" name="Text 4"/>
          <p:cNvSpPr/>
          <p:nvPr/>
        </p:nvSpPr>
        <p:spPr>
          <a:xfrm>
            <a:off x="5525095" y="3372683"/>
            <a:ext cx="2743200" cy="342900"/>
          </a:xfrm>
          <a:prstGeom prst="rect">
            <a:avLst/>
          </a:prstGeom>
          <a:noFill/>
          <a:ln/>
        </p:spPr>
        <p:txBody>
          <a:bodyPr wrap="none" rtlCol="0" anchor="t"/>
          <a:lstStyle/>
          <a:p>
            <a:pPr marL="0" indent="0">
              <a:lnSpc>
                <a:spcPts val="2700"/>
              </a:lnSpc>
              <a:buNone/>
            </a:pPr>
            <a:r>
              <a:rPr lang="en-US" sz="2160" dirty="0">
                <a:solidFill>
                  <a:srgbClr val="C6BFEE"/>
                </a:solidFill>
                <a:latin typeface="Prompt" pitchFamily="34" charset="0"/>
                <a:ea typeface="Prompt" pitchFamily="34" charset="-122"/>
                <a:cs typeface="Prompt" pitchFamily="34" charset="-120"/>
              </a:rPr>
              <a:t>Calculated Columns</a:t>
            </a:r>
            <a:endParaRPr lang="en-US" sz="2160" dirty="0"/>
          </a:p>
        </p:txBody>
      </p:sp>
      <p:sp>
        <p:nvSpPr>
          <p:cNvPr id="8" name="Text 5"/>
          <p:cNvSpPr/>
          <p:nvPr/>
        </p:nvSpPr>
        <p:spPr>
          <a:xfrm>
            <a:off x="5525095" y="3962400"/>
            <a:ext cx="3593902" cy="1580198"/>
          </a:xfrm>
          <a:prstGeom prst="rect">
            <a:avLst/>
          </a:prstGeom>
          <a:noFill/>
          <a:ln/>
        </p:spPr>
        <p:txBody>
          <a:bodyPr wrap="squar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Create new columns derived from the original data, such as video age, peak popularity, and sentiment analysis.</a:t>
            </a:r>
            <a:endParaRPr lang="en-US" sz="1944" dirty="0"/>
          </a:p>
        </p:txBody>
      </p:sp>
      <p:sp>
        <p:nvSpPr>
          <p:cNvPr id="9" name="Text 6"/>
          <p:cNvSpPr/>
          <p:nvPr/>
        </p:nvSpPr>
        <p:spPr>
          <a:xfrm>
            <a:off x="9728835" y="3372683"/>
            <a:ext cx="2864287" cy="342900"/>
          </a:xfrm>
          <a:prstGeom prst="rect">
            <a:avLst/>
          </a:prstGeom>
          <a:noFill/>
          <a:ln/>
        </p:spPr>
        <p:txBody>
          <a:bodyPr wrap="none" rtlCol="0" anchor="t"/>
          <a:lstStyle/>
          <a:p>
            <a:pPr marL="0" indent="0">
              <a:lnSpc>
                <a:spcPts val="2700"/>
              </a:lnSpc>
              <a:buNone/>
            </a:pPr>
            <a:r>
              <a:rPr lang="en-US" sz="2160" dirty="0">
                <a:solidFill>
                  <a:srgbClr val="C6BFEE"/>
                </a:solidFill>
                <a:latin typeface="Prompt" pitchFamily="34" charset="0"/>
                <a:ea typeface="Prompt" pitchFamily="34" charset="-122"/>
                <a:cs typeface="Prompt" pitchFamily="34" charset="-120"/>
              </a:rPr>
              <a:t>Optimize for Analysis</a:t>
            </a:r>
            <a:endParaRPr lang="en-US" sz="2160" dirty="0"/>
          </a:p>
        </p:txBody>
      </p:sp>
      <p:sp>
        <p:nvSpPr>
          <p:cNvPr id="10" name="Text 7"/>
          <p:cNvSpPr/>
          <p:nvPr/>
        </p:nvSpPr>
        <p:spPr>
          <a:xfrm>
            <a:off x="9728835" y="3962400"/>
            <a:ext cx="3593902" cy="1580198"/>
          </a:xfrm>
          <a:prstGeom prst="rect">
            <a:avLst/>
          </a:prstGeom>
          <a:noFill/>
          <a:ln/>
        </p:spPr>
        <p:txBody>
          <a:bodyPr wrap="squar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Ensure the data model is structured in a way that supports efficient querying and visualization of the desired insights.</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697635"/>
          </a:xfrm>
          <a:prstGeom prst="rect">
            <a:avLst/>
          </a:prstGeom>
          <a:solidFill>
            <a:srgbClr val="0B0C23">
              <a:alpha val="75000"/>
            </a:srgbClr>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9144000" y="0"/>
            <a:ext cx="5486400" cy="8697635"/>
          </a:xfrm>
          <a:prstGeom prst="rect">
            <a:avLst/>
          </a:prstGeom>
        </p:spPr>
      </p:pic>
      <p:pic>
        <p:nvPicPr>
          <p:cNvPr id="5" name="Image 2" descr="preencoded.png"/>
          <p:cNvPicPr>
            <a:picLocks noChangeAspect="1"/>
          </p:cNvPicPr>
          <p:nvPr/>
        </p:nvPicPr>
        <p:blipFill>
          <a:blip r:embed="rId5"/>
          <a:stretch>
            <a:fillRect/>
          </a:stretch>
        </p:blipFill>
        <p:spPr>
          <a:xfrm>
            <a:off x="9359979" y="2927271"/>
            <a:ext cx="5054322" cy="2843093"/>
          </a:xfrm>
          <a:prstGeom prst="rect">
            <a:avLst/>
          </a:prstGeom>
        </p:spPr>
      </p:pic>
      <p:sp>
        <p:nvSpPr>
          <p:cNvPr id="6" name="Text 1"/>
          <p:cNvSpPr/>
          <p:nvPr/>
        </p:nvSpPr>
        <p:spPr>
          <a:xfrm>
            <a:off x="604837" y="475178"/>
            <a:ext cx="6893957" cy="480060"/>
          </a:xfrm>
          <a:prstGeom prst="rect">
            <a:avLst/>
          </a:prstGeom>
          <a:noFill/>
          <a:ln/>
        </p:spPr>
        <p:txBody>
          <a:bodyPr wrap="none" rtlCol="0" anchor="t"/>
          <a:lstStyle/>
          <a:p>
            <a:pPr marL="0" indent="0">
              <a:lnSpc>
                <a:spcPts val="3780"/>
              </a:lnSpc>
              <a:buNone/>
            </a:pPr>
            <a:r>
              <a:rPr lang="en-US" sz="3024" dirty="0">
                <a:solidFill>
                  <a:srgbClr val="C6BFEE"/>
                </a:solidFill>
                <a:latin typeface="Prompt" pitchFamily="34" charset="0"/>
                <a:ea typeface="Prompt" pitchFamily="34" charset="-122"/>
                <a:cs typeface="Prompt" pitchFamily="34" charset="-120"/>
              </a:rPr>
              <a:t>Developing Interactive Visualizations</a:t>
            </a:r>
            <a:endParaRPr lang="en-US" sz="3024" dirty="0"/>
          </a:p>
        </p:txBody>
      </p:sp>
      <p:pic>
        <p:nvPicPr>
          <p:cNvPr id="7" name="Image 3" descr="preencoded.png"/>
          <p:cNvPicPr>
            <a:picLocks noChangeAspect="1"/>
          </p:cNvPicPr>
          <p:nvPr/>
        </p:nvPicPr>
        <p:blipFill>
          <a:blip r:embed="rId6"/>
          <a:stretch>
            <a:fillRect/>
          </a:stretch>
        </p:blipFill>
        <p:spPr>
          <a:xfrm>
            <a:off x="604837" y="1214438"/>
            <a:ext cx="431959" cy="431959"/>
          </a:xfrm>
          <a:prstGeom prst="rect">
            <a:avLst/>
          </a:prstGeom>
        </p:spPr>
      </p:pic>
      <p:sp>
        <p:nvSpPr>
          <p:cNvPr id="8" name="Text 2"/>
          <p:cNvSpPr/>
          <p:nvPr/>
        </p:nvSpPr>
        <p:spPr>
          <a:xfrm>
            <a:off x="604837" y="1819156"/>
            <a:ext cx="1920240" cy="240030"/>
          </a:xfrm>
          <a:prstGeom prst="rect">
            <a:avLst/>
          </a:prstGeom>
          <a:noFill/>
          <a:ln/>
        </p:spPr>
        <p:txBody>
          <a:bodyPr wrap="none" rtlCol="0" anchor="t"/>
          <a:lstStyle/>
          <a:p>
            <a:pPr marL="0" indent="0" algn="l">
              <a:lnSpc>
                <a:spcPts val="1890"/>
              </a:lnSpc>
              <a:buNone/>
            </a:pPr>
            <a:r>
              <a:rPr lang="en-US" sz="1512" dirty="0">
                <a:solidFill>
                  <a:srgbClr val="DAD8E9"/>
                </a:solidFill>
                <a:latin typeface="Prompt" pitchFamily="34" charset="0"/>
                <a:ea typeface="Prompt" pitchFamily="34" charset="-122"/>
                <a:cs typeface="Prompt" pitchFamily="34" charset="-120"/>
              </a:rPr>
              <a:t>Charts and Graphs</a:t>
            </a:r>
            <a:endParaRPr lang="en-US" sz="1512" dirty="0"/>
          </a:p>
        </p:txBody>
      </p:sp>
      <p:sp>
        <p:nvSpPr>
          <p:cNvPr id="9" name="Text 3"/>
          <p:cNvSpPr/>
          <p:nvPr/>
        </p:nvSpPr>
        <p:spPr>
          <a:xfrm>
            <a:off x="604837" y="2162770"/>
            <a:ext cx="7934325" cy="553164"/>
          </a:xfrm>
          <a:prstGeom prst="rect">
            <a:avLst/>
          </a:prstGeom>
          <a:noFill/>
          <a:ln/>
        </p:spPr>
        <p:txBody>
          <a:bodyPr wrap="square" rtlCol="0" anchor="t"/>
          <a:lstStyle/>
          <a:p>
            <a:pPr marL="0" indent="0" algn="l">
              <a:lnSpc>
                <a:spcPts val="2177"/>
              </a:lnSpc>
              <a:buNone/>
            </a:pPr>
            <a:r>
              <a:rPr lang="en-US" sz="1361" dirty="0">
                <a:solidFill>
                  <a:srgbClr val="DAD8E9"/>
                </a:solidFill>
                <a:latin typeface="Mukta" pitchFamily="34" charset="0"/>
                <a:ea typeface="Mukta" pitchFamily="34" charset="-122"/>
                <a:cs typeface="Mukta" pitchFamily="34" charset="-120"/>
              </a:rPr>
              <a:t>Create a variety of chart types, such as line charts, bar charts, and scatterplots, to visualize performance trends and relationships.</a:t>
            </a:r>
            <a:endParaRPr lang="en-US" sz="1361" dirty="0"/>
          </a:p>
        </p:txBody>
      </p:sp>
      <p:pic>
        <p:nvPicPr>
          <p:cNvPr id="10" name="Image 4" descr="preencoded.png"/>
          <p:cNvPicPr>
            <a:picLocks noChangeAspect="1"/>
          </p:cNvPicPr>
          <p:nvPr/>
        </p:nvPicPr>
        <p:blipFill>
          <a:blip r:embed="rId7"/>
          <a:stretch>
            <a:fillRect/>
          </a:stretch>
        </p:blipFill>
        <p:spPr>
          <a:xfrm>
            <a:off x="604837" y="3234333"/>
            <a:ext cx="431959" cy="431959"/>
          </a:xfrm>
          <a:prstGeom prst="rect">
            <a:avLst/>
          </a:prstGeom>
        </p:spPr>
      </p:pic>
      <p:sp>
        <p:nvSpPr>
          <p:cNvPr id="11" name="Text 4"/>
          <p:cNvSpPr/>
          <p:nvPr/>
        </p:nvSpPr>
        <p:spPr>
          <a:xfrm>
            <a:off x="604837" y="3839051"/>
            <a:ext cx="1920240" cy="240030"/>
          </a:xfrm>
          <a:prstGeom prst="rect">
            <a:avLst/>
          </a:prstGeom>
          <a:noFill/>
          <a:ln/>
        </p:spPr>
        <p:txBody>
          <a:bodyPr wrap="none" rtlCol="0" anchor="t"/>
          <a:lstStyle/>
          <a:p>
            <a:pPr marL="0" indent="0" algn="l">
              <a:lnSpc>
                <a:spcPts val="1890"/>
              </a:lnSpc>
              <a:buNone/>
            </a:pPr>
            <a:r>
              <a:rPr lang="en-US" sz="1512" dirty="0">
                <a:solidFill>
                  <a:srgbClr val="DAD8E9"/>
                </a:solidFill>
                <a:latin typeface="Prompt" pitchFamily="34" charset="0"/>
                <a:ea typeface="Prompt" pitchFamily="34" charset="-122"/>
                <a:cs typeface="Prompt" pitchFamily="34" charset="-120"/>
              </a:rPr>
              <a:t>KPIs and Indicators</a:t>
            </a:r>
            <a:endParaRPr lang="en-US" sz="1512" dirty="0"/>
          </a:p>
        </p:txBody>
      </p:sp>
      <p:sp>
        <p:nvSpPr>
          <p:cNvPr id="12" name="Text 5"/>
          <p:cNvSpPr/>
          <p:nvPr/>
        </p:nvSpPr>
        <p:spPr>
          <a:xfrm>
            <a:off x="604837" y="4182666"/>
            <a:ext cx="7934325" cy="276582"/>
          </a:xfrm>
          <a:prstGeom prst="rect">
            <a:avLst/>
          </a:prstGeom>
          <a:noFill/>
          <a:ln/>
        </p:spPr>
        <p:txBody>
          <a:bodyPr wrap="none" rtlCol="0" anchor="t"/>
          <a:lstStyle/>
          <a:p>
            <a:pPr marL="0" indent="0" algn="l">
              <a:lnSpc>
                <a:spcPts val="2177"/>
              </a:lnSpc>
              <a:buNone/>
            </a:pPr>
            <a:r>
              <a:rPr lang="en-US" sz="1361" dirty="0">
                <a:solidFill>
                  <a:srgbClr val="DAD8E9"/>
                </a:solidFill>
                <a:latin typeface="Mukta" pitchFamily="34" charset="0"/>
                <a:ea typeface="Mukta" pitchFamily="34" charset="-122"/>
                <a:cs typeface="Mukta" pitchFamily="34" charset="-120"/>
              </a:rPr>
              <a:t>Display key performance indicators and metrics using visual elements like gauges, cards, and progress bars.</a:t>
            </a:r>
            <a:endParaRPr lang="en-US" sz="1361" dirty="0"/>
          </a:p>
        </p:txBody>
      </p:sp>
      <p:pic>
        <p:nvPicPr>
          <p:cNvPr id="13" name="Image 5" descr="preencoded.png"/>
          <p:cNvPicPr>
            <a:picLocks noChangeAspect="1"/>
          </p:cNvPicPr>
          <p:nvPr/>
        </p:nvPicPr>
        <p:blipFill>
          <a:blip r:embed="rId8"/>
          <a:stretch>
            <a:fillRect/>
          </a:stretch>
        </p:blipFill>
        <p:spPr>
          <a:xfrm>
            <a:off x="604837" y="4977646"/>
            <a:ext cx="431959" cy="431959"/>
          </a:xfrm>
          <a:prstGeom prst="rect">
            <a:avLst/>
          </a:prstGeom>
        </p:spPr>
      </p:pic>
      <p:sp>
        <p:nvSpPr>
          <p:cNvPr id="14" name="Text 6"/>
          <p:cNvSpPr/>
          <p:nvPr/>
        </p:nvSpPr>
        <p:spPr>
          <a:xfrm>
            <a:off x="604837" y="5582364"/>
            <a:ext cx="2033111" cy="240030"/>
          </a:xfrm>
          <a:prstGeom prst="rect">
            <a:avLst/>
          </a:prstGeom>
          <a:noFill/>
          <a:ln/>
        </p:spPr>
        <p:txBody>
          <a:bodyPr wrap="none" rtlCol="0" anchor="t"/>
          <a:lstStyle/>
          <a:p>
            <a:pPr marL="0" indent="0" algn="l">
              <a:lnSpc>
                <a:spcPts val="1890"/>
              </a:lnSpc>
              <a:buNone/>
            </a:pPr>
            <a:r>
              <a:rPr lang="en-US" sz="1512" dirty="0">
                <a:solidFill>
                  <a:srgbClr val="DAD8E9"/>
                </a:solidFill>
                <a:latin typeface="Prompt" pitchFamily="34" charset="0"/>
                <a:ea typeface="Prompt" pitchFamily="34" charset="-122"/>
                <a:cs typeface="Prompt" pitchFamily="34" charset="-120"/>
              </a:rPr>
              <a:t>Geographical Insights</a:t>
            </a:r>
            <a:endParaRPr lang="en-US" sz="1512" dirty="0"/>
          </a:p>
        </p:txBody>
      </p:sp>
      <p:sp>
        <p:nvSpPr>
          <p:cNvPr id="15" name="Text 7"/>
          <p:cNvSpPr/>
          <p:nvPr/>
        </p:nvSpPr>
        <p:spPr>
          <a:xfrm>
            <a:off x="604837" y="5925979"/>
            <a:ext cx="7934325" cy="553164"/>
          </a:xfrm>
          <a:prstGeom prst="rect">
            <a:avLst/>
          </a:prstGeom>
          <a:noFill/>
          <a:ln/>
        </p:spPr>
        <p:txBody>
          <a:bodyPr wrap="square" rtlCol="0" anchor="t"/>
          <a:lstStyle/>
          <a:p>
            <a:pPr marL="0" indent="0" algn="l">
              <a:lnSpc>
                <a:spcPts val="2177"/>
              </a:lnSpc>
              <a:buNone/>
            </a:pPr>
            <a:r>
              <a:rPr lang="en-US" sz="1361" dirty="0">
                <a:solidFill>
                  <a:srgbClr val="DAD8E9"/>
                </a:solidFill>
                <a:latin typeface="Mukta" pitchFamily="34" charset="0"/>
                <a:ea typeface="Mukta" pitchFamily="34" charset="-122"/>
                <a:cs typeface="Mukta" pitchFamily="34" charset="-120"/>
              </a:rPr>
              <a:t>Leverage geographical visualizations, such as maps, to analyze regional variations in song popularity and user engagement.</a:t>
            </a:r>
            <a:endParaRPr lang="en-US" sz="1361" dirty="0"/>
          </a:p>
        </p:txBody>
      </p:sp>
      <p:pic>
        <p:nvPicPr>
          <p:cNvPr id="16" name="Image 6" descr="preencoded.png"/>
          <p:cNvPicPr>
            <a:picLocks noChangeAspect="1"/>
          </p:cNvPicPr>
          <p:nvPr/>
        </p:nvPicPr>
        <p:blipFill>
          <a:blip r:embed="rId9"/>
          <a:stretch>
            <a:fillRect/>
          </a:stretch>
        </p:blipFill>
        <p:spPr>
          <a:xfrm>
            <a:off x="604837" y="6997541"/>
            <a:ext cx="431959" cy="431959"/>
          </a:xfrm>
          <a:prstGeom prst="rect">
            <a:avLst/>
          </a:prstGeom>
        </p:spPr>
      </p:pic>
      <p:sp>
        <p:nvSpPr>
          <p:cNvPr id="17" name="Text 8"/>
          <p:cNvSpPr/>
          <p:nvPr/>
        </p:nvSpPr>
        <p:spPr>
          <a:xfrm>
            <a:off x="604837" y="7602260"/>
            <a:ext cx="1920240" cy="240030"/>
          </a:xfrm>
          <a:prstGeom prst="rect">
            <a:avLst/>
          </a:prstGeom>
          <a:noFill/>
          <a:ln/>
        </p:spPr>
        <p:txBody>
          <a:bodyPr wrap="none" rtlCol="0" anchor="t"/>
          <a:lstStyle/>
          <a:p>
            <a:pPr marL="0" indent="0" algn="l">
              <a:lnSpc>
                <a:spcPts val="1890"/>
              </a:lnSpc>
              <a:buNone/>
            </a:pPr>
            <a:r>
              <a:rPr lang="en-US" sz="1512" dirty="0">
                <a:solidFill>
                  <a:srgbClr val="DAD8E9"/>
                </a:solidFill>
                <a:latin typeface="Prompt" pitchFamily="34" charset="0"/>
                <a:ea typeface="Prompt" pitchFamily="34" charset="-122"/>
                <a:cs typeface="Prompt" pitchFamily="34" charset="-120"/>
              </a:rPr>
              <a:t>Hierarchical Insights</a:t>
            </a:r>
            <a:endParaRPr lang="en-US" sz="1512" dirty="0"/>
          </a:p>
        </p:txBody>
      </p:sp>
      <p:sp>
        <p:nvSpPr>
          <p:cNvPr id="18" name="Text 9"/>
          <p:cNvSpPr/>
          <p:nvPr/>
        </p:nvSpPr>
        <p:spPr>
          <a:xfrm>
            <a:off x="604837" y="7945874"/>
            <a:ext cx="7934325" cy="276582"/>
          </a:xfrm>
          <a:prstGeom prst="rect">
            <a:avLst/>
          </a:prstGeom>
          <a:noFill/>
          <a:ln/>
        </p:spPr>
        <p:txBody>
          <a:bodyPr wrap="none" rtlCol="0" anchor="t"/>
          <a:lstStyle/>
          <a:p>
            <a:pPr marL="0" indent="0" algn="l">
              <a:lnSpc>
                <a:spcPts val="2177"/>
              </a:lnSpc>
              <a:buNone/>
            </a:pPr>
            <a:r>
              <a:rPr lang="en-US" sz="1361" dirty="0">
                <a:solidFill>
                  <a:srgbClr val="DAD8E9"/>
                </a:solidFill>
                <a:latin typeface="Mukta" pitchFamily="34" charset="0"/>
                <a:ea typeface="Mukta" pitchFamily="34" charset="-122"/>
                <a:cs typeface="Mukta" pitchFamily="34" charset="-120"/>
              </a:rPr>
              <a:t>Incorporate drill-down capabilities and hierarchical visualizations to enable in-depth exploration of the data.</a:t>
            </a:r>
            <a:endParaRPr lang="en-US" sz="136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61699" y="2336363"/>
            <a:ext cx="4963001" cy="3556873"/>
          </a:xfrm>
          <a:prstGeom prst="rect">
            <a:avLst/>
          </a:prstGeom>
        </p:spPr>
      </p:pic>
      <p:sp>
        <p:nvSpPr>
          <p:cNvPr id="6" name="Text 1"/>
          <p:cNvSpPr/>
          <p:nvPr/>
        </p:nvSpPr>
        <p:spPr>
          <a:xfrm>
            <a:off x="6218873" y="911185"/>
            <a:ext cx="7679055" cy="1162526"/>
          </a:xfrm>
          <a:prstGeom prst="rect">
            <a:avLst/>
          </a:prstGeom>
          <a:noFill/>
          <a:ln/>
        </p:spPr>
        <p:txBody>
          <a:bodyPr wrap="square" rtlCol="0" anchor="t"/>
          <a:lstStyle/>
          <a:p>
            <a:pPr marL="0" indent="0">
              <a:lnSpc>
                <a:spcPts val="4578"/>
              </a:lnSpc>
              <a:buNone/>
            </a:pPr>
            <a:r>
              <a:rPr lang="en-US" sz="3662" dirty="0">
                <a:solidFill>
                  <a:srgbClr val="C6BFEE"/>
                </a:solidFill>
                <a:latin typeface="Prompt" pitchFamily="34" charset="0"/>
                <a:ea typeface="Prompt" pitchFamily="34" charset="-122"/>
                <a:cs typeface="Prompt" pitchFamily="34" charset="-120"/>
              </a:rPr>
              <a:t>Analyzing Song Performance Metrics</a:t>
            </a:r>
            <a:endParaRPr lang="en-US" sz="3662" dirty="0"/>
          </a:p>
        </p:txBody>
      </p:sp>
      <p:sp>
        <p:nvSpPr>
          <p:cNvPr id="7" name="Shape 2"/>
          <p:cNvSpPr/>
          <p:nvPr/>
        </p:nvSpPr>
        <p:spPr>
          <a:xfrm>
            <a:off x="6511885" y="2387560"/>
            <a:ext cx="41791" cy="4930735"/>
          </a:xfrm>
          <a:prstGeom prst="roundRect">
            <a:avLst>
              <a:gd name="adj" fmla="val 225363"/>
            </a:avLst>
          </a:prstGeom>
          <a:solidFill>
            <a:srgbClr val="6D4562"/>
          </a:solidFill>
          <a:ln/>
        </p:spPr>
      </p:sp>
      <p:sp>
        <p:nvSpPr>
          <p:cNvPr id="8" name="Shape 3"/>
          <p:cNvSpPr/>
          <p:nvPr/>
        </p:nvSpPr>
        <p:spPr>
          <a:xfrm>
            <a:off x="6768167" y="2837438"/>
            <a:ext cx="732473" cy="41791"/>
          </a:xfrm>
          <a:prstGeom prst="roundRect">
            <a:avLst>
              <a:gd name="adj" fmla="val 225363"/>
            </a:avLst>
          </a:prstGeom>
          <a:solidFill>
            <a:srgbClr val="6D4562"/>
          </a:solidFill>
          <a:ln/>
        </p:spPr>
      </p:sp>
      <p:sp>
        <p:nvSpPr>
          <p:cNvPr id="9" name="Shape 4"/>
          <p:cNvSpPr/>
          <p:nvPr/>
        </p:nvSpPr>
        <p:spPr>
          <a:xfrm>
            <a:off x="6297275" y="2622947"/>
            <a:ext cx="470892" cy="470892"/>
          </a:xfrm>
          <a:prstGeom prst="roundRect">
            <a:avLst>
              <a:gd name="adj" fmla="val 20001"/>
            </a:avLst>
          </a:prstGeom>
          <a:solidFill>
            <a:srgbClr val="542C49"/>
          </a:solidFill>
          <a:ln w="7620">
            <a:solidFill>
              <a:srgbClr val="6D4562"/>
            </a:solidFill>
            <a:prstDash val="solid"/>
          </a:ln>
        </p:spPr>
      </p:sp>
      <p:sp>
        <p:nvSpPr>
          <p:cNvPr id="10" name="Text 5"/>
          <p:cNvSpPr/>
          <p:nvPr/>
        </p:nvSpPr>
        <p:spPr>
          <a:xfrm>
            <a:off x="6480512" y="2718792"/>
            <a:ext cx="104418" cy="279083"/>
          </a:xfrm>
          <a:prstGeom prst="rect">
            <a:avLst/>
          </a:prstGeom>
          <a:noFill/>
          <a:ln/>
        </p:spPr>
        <p:txBody>
          <a:bodyPr wrap="none" rtlCol="0" anchor="t"/>
          <a:lstStyle/>
          <a:p>
            <a:pPr marL="0" indent="0" algn="ctr">
              <a:lnSpc>
                <a:spcPts val="2197"/>
              </a:lnSpc>
              <a:buNone/>
            </a:pPr>
            <a:r>
              <a:rPr lang="en-US" sz="2197" dirty="0">
                <a:solidFill>
                  <a:srgbClr val="DAD8E9"/>
                </a:solidFill>
                <a:latin typeface="Prompt" pitchFamily="34" charset="0"/>
                <a:ea typeface="Prompt" pitchFamily="34" charset="-122"/>
                <a:cs typeface="Prompt" pitchFamily="34" charset="-120"/>
              </a:rPr>
              <a:t>1</a:t>
            </a:r>
            <a:endParaRPr lang="en-US" sz="2197" dirty="0"/>
          </a:p>
        </p:txBody>
      </p:sp>
      <p:sp>
        <p:nvSpPr>
          <p:cNvPr id="11" name="Text 6"/>
          <p:cNvSpPr/>
          <p:nvPr/>
        </p:nvSpPr>
        <p:spPr>
          <a:xfrm>
            <a:off x="7683817" y="2596753"/>
            <a:ext cx="2325410" cy="290632"/>
          </a:xfrm>
          <a:prstGeom prst="rect">
            <a:avLst/>
          </a:prstGeom>
          <a:noFill/>
          <a:ln/>
        </p:spPr>
        <p:txBody>
          <a:bodyPr wrap="none" rtlCol="0" anchor="t"/>
          <a:lstStyle/>
          <a:p>
            <a:pPr marL="0" indent="0" algn="l">
              <a:lnSpc>
                <a:spcPts val="2289"/>
              </a:lnSpc>
              <a:buNone/>
            </a:pPr>
            <a:r>
              <a:rPr lang="en-US" sz="1831" dirty="0">
                <a:solidFill>
                  <a:srgbClr val="DAD8E9"/>
                </a:solidFill>
                <a:latin typeface="Prompt" pitchFamily="34" charset="0"/>
                <a:ea typeface="Prompt" pitchFamily="34" charset="-122"/>
                <a:cs typeface="Prompt" pitchFamily="34" charset="-120"/>
              </a:rPr>
              <a:t>View Trends</a:t>
            </a:r>
            <a:endParaRPr lang="en-US" sz="1831" dirty="0"/>
          </a:p>
        </p:txBody>
      </p:sp>
      <p:sp>
        <p:nvSpPr>
          <p:cNvPr id="12" name="Text 7"/>
          <p:cNvSpPr/>
          <p:nvPr/>
        </p:nvSpPr>
        <p:spPr>
          <a:xfrm>
            <a:off x="7683817" y="3012877"/>
            <a:ext cx="6214110" cy="669608"/>
          </a:xfrm>
          <a:prstGeom prst="rect">
            <a:avLst/>
          </a:prstGeom>
          <a:noFill/>
          <a:ln/>
        </p:spPr>
        <p:txBody>
          <a:bodyPr wrap="square" rtlCol="0" anchor="t"/>
          <a:lstStyle/>
          <a:p>
            <a:pPr marL="0" indent="0" algn="l">
              <a:lnSpc>
                <a:spcPts val="2637"/>
              </a:lnSpc>
              <a:buNone/>
            </a:pPr>
            <a:r>
              <a:rPr lang="en-US" sz="1648" dirty="0">
                <a:solidFill>
                  <a:srgbClr val="DAD8E9"/>
                </a:solidFill>
                <a:latin typeface="Mukta" pitchFamily="34" charset="0"/>
                <a:ea typeface="Mukta" pitchFamily="34" charset="-122"/>
                <a:cs typeface="Mukta" pitchFamily="34" charset="-120"/>
              </a:rPr>
              <a:t>Examine view counts over time to identify top-performing songs and understand factors that contribute to their popularity.</a:t>
            </a:r>
            <a:endParaRPr lang="en-US" sz="1648" dirty="0"/>
          </a:p>
        </p:txBody>
      </p:sp>
      <p:sp>
        <p:nvSpPr>
          <p:cNvPr id="13" name="Shape 8"/>
          <p:cNvSpPr/>
          <p:nvPr/>
        </p:nvSpPr>
        <p:spPr>
          <a:xfrm>
            <a:off x="6768167" y="4550747"/>
            <a:ext cx="732473" cy="41791"/>
          </a:xfrm>
          <a:prstGeom prst="roundRect">
            <a:avLst>
              <a:gd name="adj" fmla="val 225363"/>
            </a:avLst>
          </a:prstGeom>
          <a:solidFill>
            <a:srgbClr val="6D4562"/>
          </a:solidFill>
          <a:ln/>
        </p:spPr>
      </p:sp>
      <p:sp>
        <p:nvSpPr>
          <p:cNvPr id="14" name="Shape 9"/>
          <p:cNvSpPr/>
          <p:nvPr/>
        </p:nvSpPr>
        <p:spPr>
          <a:xfrm>
            <a:off x="6297275" y="4336256"/>
            <a:ext cx="470892" cy="470892"/>
          </a:xfrm>
          <a:prstGeom prst="roundRect">
            <a:avLst>
              <a:gd name="adj" fmla="val 20001"/>
            </a:avLst>
          </a:prstGeom>
          <a:solidFill>
            <a:srgbClr val="542C49"/>
          </a:solidFill>
          <a:ln w="7620">
            <a:solidFill>
              <a:srgbClr val="6D4562"/>
            </a:solidFill>
            <a:prstDash val="solid"/>
          </a:ln>
        </p:spPr>
      </p:sp>
      <p:sp>
        <p:nvSpPr>
          <p:cNvPr id="15" name="Text 10"/>
          <p:cNvSpPr/>
          <p:nvPr/>
        </p:nvSpPr>
        <p:spPr>
          <a:xfrm>
            <a:off x="6451104" y="4432102"/>
            <a:ext cx="163235" cy="279083"/>
          </a:xfrm>
          <a:prstGeom prst="rect">
            <a:avLst/>
          </a:prstGeom>
          <a:noFill/>
          <a:ln/>
        </p:spPr>
        <p:txBody>
          <a:bodyPr wrap="none" rtlCol="0" anchor="t"/>
          <a:lstStyle/>
          <a:p>
            <a:pPr marL="0" indent="0" algn="ctr">
              <a:lnSpc>
                <a:spcPts val="2197"/>
              </a:lnSpc>
              <a:buNone/>
            </a:pPr>
            <a:r>
              <a:rPr lang="en-US" sz="2197" dirty="0">
                <a:solidFill>
                  <a:srgbClr val="DAD8E9"/>
                </a:solidFill>
                <a:latin typeface="Prompt" pitchFamily="34" charset="0"/>
                <a:ea typeface="Prompt" pitchFamily="34" charset="-122"/>
                <a:cs typeface="Prompt" pitchFamily="34" charset="-120"/>
              </a:rPr>
              <a:t>2</a:t>
            </a:r>
            <a:endParaRPr lang="en-US" sz="2197" dirty="0"/>
          </a:p>
        </p:txBody>
      </p:sp>
      <p:sp>
        <p:nvSpPr>
          <p:cNvPr id="16" name="Text 11"/>
          <p:cNvSpPr/>
          <p:nvPr/>
        </p:nvSpPr>
        <p:spPr>
          <a:xfrm>
            <a:off x="7683817" y="4310063"/>
            <a:ext cx="2341126" cy="290632"/>
          </a:xfrm>
          <a:prstGeom prst="rect">
            <a:avLst/>
          </a:prstGeom>
          <a:noFill/>
          <a:ln/>
        </p:spPr>
        <p:txBody>
          <a:bodyPr wrap="none" rtlCol="0" anchor="t"/>
          <a:lstStyle/>
          <a:p>
            <a:pPr marL="0" indent="0" algn="l">
              <a:lnSpc>
                <a:spcPts val="2289"/>
              </a:lnSpc>
              <a:buNone/>
            </a:pPr>
            <a:r>
              <a:rPr lang="en-US" sz="1831" dirty="0">
                <a:solidFill>
                  <a:srgbClr val="DAD8E9"/>
                </a:solidFill>
                <a:latin typeface="Prompt" pitchFamily="34" charset="0"/>
                <a:ea typeface="Prompt" pitchFamily="34" charset="-122"/>
                <a:cs typeface="Prompt" pitchFamily="34" charset="-120"/>
              </a:rPr>
              <a:t>Engagement Metrics</a:t>
            </a:r>
            <a:endParaRPr lang="en-US" sz="1831" dirty="0"/>
          </a:p>
        </p:txBody>
      </p:sp>
      <p:sp>
        <p:nvSpPr>
          <p:cNvPr id="17" name="Text 12"/>
          <p:cNvSpPr/>
          <p:nvPr/>
        </p:nvSpPr>
        <p:spPr>
          <a:xfrm>
            <a:off x="7683817" y="4726186"/>
            <a:ext cx="6214110" cy="669608"/>
          </a:xfrm>
          <a:prstGeom prst="rect">
            <a:avLst/>
          </a:prstGeom>
          <a:noFill/>
          <a:ln/>
        </p:spPr>
        <p:txBody>
          <a:bodyPr wrap="square" rtlCol="0" anchor="t"/>
          <a:lstStyle/>
          <a:p>
            <a:pPr marL="0" indent="0" algn="l">
              <a:lnSpc>
                <a:spcPts val="2637"/>
              </a:lnSpc>
              <a:buNone/>
            </a:pPr>
            <a:r>
              <a:rPr lang="en-US" sz="1648" dirty="0">
                <a:solidFill>
                  <a:srgbClr val="DAD8E9"/>
                </a:solidFill>
                <a:latin typeface="Mukta" pitchFamily="34" charset="0"/>
                <a:ea typeface="Mukta" pitchFamily="34" charset="-122"/>
                <a:cs typeface="Mukta" pitchFamily="34" charset="-120"/>
              </a:rPr>
              <a:t>Analyze likes, comments, and favorites to gauge user engagement and sentiment towards different songs.</a:t>
            </a:r>
            <a:endParaRPr lang="en-US" sz="1648" dirty="0"/>
          </a:p>
        </p:txBody>
      </p:sp>
      <p:sp>
        <p:nvSpPr>
          <p:cNvPr id="18" name="Shape 13"/>
          <p:cNvSpPr/>
          <p:nvPr/>
        </p:nvSpPr>
        <p:spPr>
          <a:xfrm>
            <a:off x="6768167" y="6264057"/>
            <a:ext cx="732473" cy="41791"/>
          </a:xfrm>
          <a:prstGeom prst="roundRect">
            <a:avLst>
              <a:gd name="adj" fmla="val 225363"/>
            </a:avLst>
          </a:prstGeom>
          <a:solidFill>
            <a:srgbClr val="6D4562"/>
          </a:solidFill>
          <a:ln/>
        </p:spPr>
      </p:sp>
      <p:sp>
        <p:nvSpPr>
          <p:cNvPr id="19" name="Shape 14"/>
          <p:cNvSpPr/>
          <p:nvPr/>
        </p:nvSpPr>
        <p:spPr>
          <a:xfrm>
            <a:off x="6297275" y="6049566"/>
            <a:ext cx="470892" cy="470892"/>
          </a:xfrm>
          <a:prstGeom prst="roundRect">
            <a:avLst>
              <a:gd name="adj" fmla="val 20001"/>
            </a:avLst>
          </a:prstGeom>
          <a:solidFill>
            <a:srgbClr val="542C49"/>
          </a:solidFill>
          <a:ln w="7620">
            <a:solidFill>
              <a:srgbClr val="6D4562"/>
            </a:solidFill>
            <a:prstDash val="solid"/>
          </a:ln>
        </p:spPr>
      </p:sp>
      <p:sp>
        <p:nvSpPr>
          <p:cNvPr id="20" name="Text 15"/>
          <p:cNvSpPr/>
          <p:nvPr/>
        </p:nvSpPr>
        <p:spPr>
          <a:xfrm>
            <a:off x="6451818" y="6145411"/>
            <a:ext cx="161806" cy="279083"/>
          </a:xfrm>
          <a:prstGeom prst="rect">
            <a:avLst/>
          </a:prstGeom>
          <a:noFill/>
          <a:ln/>
        </p:spPr>
        <p:txBody>
          <a:bodyPr wrap="none" rtlCol="0" anchor="t"/>
          <a:lstStyle/>
          <a:p>
            <a:pPr marL="0" indent="0" algn="ctr">
              <a:lnSpc>
                <a:spcPts val="2197"/>
              </a:lnSpc>
              <a:buNone/>
            </a:pPr>
            <a:r>
              <a:rPr lang="en-US" sz="2197" dirty="0">
                <a:solidFill>
                  <a:srgbClr val="DAD8E9"/>
                </a:solidFill>
                <a:latin typeface="Prompt" pitchFamily="34" charset="0"/>
                <a:ea typeface="Prompt" pitchFamily="34" charset="-122"/>
                <a:cs typeface="Prompt" pitchFamily="34" charset="-120"/>
              </a:rPr>
              <a:t>3</a:t>
            </a:r>
            <a:endParaRPr lang="en-US" sz="2197" dirty="0"/>
          </a:p>
        </p:txBody>
      </p:sp>
      <p:sp>
        <p:nvSpPr>
          <p:cNvPr id="21" name="Text 16"/>
          <p:cNvSpPr/>
          <p:nvPr/>
        </p:nvSpPr>
        <p:spPr>
          <a:xfrm>
            <a:off x="7683817" y="6023372"/>
            <a:ext cx="2325410" cy="290632"/>
          </a:xfrm>
          <a:prstGeom prst="rect">
            <a:avLst/>
          </a:prstGeom>
          <a:noFill/>
          <a:ln/>
        </p:spPr>
        <p:txBody>
          <a:bodyPr wrap="none" rtlCol="0" anchor="t"/>
          <a:lstStyle/>
          <a:p>
            <a:pPr marL="0" indent="0" algn="l">
              <a:lnSpc>
                <a:spcPts val="2289"/>
              </a:lnSpc>
              <a:buNone/>
            </a:pPr>
            <a:r>
              <a:rPr lang="en-US" sz="1831" dirty="0">
                <a:solidFill>
                  <a:srgbClr val="DAD8E9"/>
                </a:solidFill>
                <a:latin typeface="Prompt" pitchFamily="34" charset="0"/>
                <a:ea typeface="Prompt" pitchFamily="34" charset="-122"/>
                <a:cs typeface="Prompt" pitchFamily="34" charset="-120"/>
              </a:rPr>
              <a:t>Conversion Insights</a:t>
            </a:r>
            <a:endParaRPr lang="en-US" sz="1831" dirty="0"/>
          </a:p>
        </p:txBody>
      </p:sp>
      <p:sp>
        <p:nvSpPr>
          <p:cNvPr id="22" name="Text 17"/>
          <p:cNvSpPr/>
          <p:nvPr/>
        </p:nvSpPr>
        <p:spPr>
          <a:xfrm>
            <a:off x="7683817" y="6439495"/>
            <a:ext cx="6214110" cy="669608"/>
          </a:xfrm>
          <a:prstGeom prst="rect">
            <a:avLst/>
          </a:prstGeom>
          <a:noFill/>
          <a:ln/>
        </p:spPr>
        <p:txBody>
          <a:bodyPr wrap="square" rtlCol="0" anchor="t"/>
          <a:lstStyle/>
          <a:p>
            <a:pPr marL="0" indent="0" algn="l">
              <a:lnSpc>
                <a:spcPts val="2637"/>
              </a:lnSpc>
              <a:buNone/>
            </a:pPr>
            <a:r>
              <a:rPr lang="en-US" sz="1648" dirty="0">
                <a:solidFill>
                  <a:srgbClr val="DAD8E9"/>
                </a:solidFill>
                <a:latin typeface="Mukta" pitchFamily="34" charset="0"/>
                <a:ea typeface="Mukta" pitchFamily="34" charset="-122"/>
                <a:cs typeface="Mukta" pitchFamily="34" charset="-120"/>
              </a:rPr>
              <a:t>Explore the relationship between views, likes, and other engagement metrics to understand conversion rates and audience behavior.</a:t>
            </a:r>
            <a:endParaRPr lang="en-US" sz="1648"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1321356" y="2069782"/>
            <a:ext cx="11354752" cy="685800"/>
          </a:xfrm>
          <a:prstGeom prst="rect">
            <a:avLst/>
          </a:prstGeom>
          <a:noFill/>
          <a:ln/>
        </p:spPr>
        <p:txBody>
          <a:bodyPr wrap="none" rtlCol="0" anchor="t"/>
          <a:lstStyle/>
          <a:p>
            <a:pPr marL="0" indent="0">
              <a:lnSpc>
                <a:spcPts val="5400"/>
              </a:lnSpc>
              <a:buNone/>
            </a:pPr>
            <a:r>
              <a:rPr lang="en-US" sz="4320" dirty="0">
                <a:solidFill>
                  <a:srgbClr val="C6BFEE"/>
                </a:solidFill>
                <a:latin typeface="Prompt" pitchFamily="34" charset="0"/>
                <a:ea typeface="Prompt" pitchFamily="34" charset="-122"/>
                <a:cs typeface="Prompt" pitchFamily="34" charset="-120"/>
              </a:rPr>
              <a:t>Investigating Channel and Content Trends</a:t>
            </a:r>
            <a:endParaRPr lang="en-US" sz="4320" dirty="0"/>
          </a:p>
        </p:txBody>
      </p:sp>
      <p:sp>
        <p:nvSpPr>
          <p:cNvPr id="5" name="Text 2"/>
          <p:cNvSpPr/>
          <p:nvPr/>
        </p:nvSpPr>
        <p:spPr>
          <a:xfrm>
            <a:off x="1321356" y="3372683"/>
            <a:ext cx="2869406" cy="342900"/>
          </a:xfrm>
          <a:prstGeom prst="rect">
            <a:avLst/>
          </a:prstGeom>
          <a:noFill/>
          <a:ln/>
        </p:spPr>
        <p:txBody>
          <a:bodyPr wrap="none" rtlCol="0" anchor="t"/>
          <a:lstStyle/>
          <a:p>
            <a:pPr marL="0" indent="0">
              <a:lnSpc>
                <a:spcPts val="2700"/>
              </a:lnSpc>
              <a:buNone/>
            </a:pPr>
            <a:r>
              <a:rPr lang="en-US" sz="2160" dirty="0">
                <a:solidFill>
                  <a:srgbClr val="C6BFEE"/>
                </a:solidFill>
                <a:latin typeface="Prompt" pitchFamily="34" charset="0"/>
                <a:ea typeface="Prompt" pitchFamily="34" charset="-122"/>
                <a:cs typeface="Prompt" pitchFamily="34" charset="-120"/>
              </a:rPr>
              <a:t>Channel Performance</a:t>
            </a:r>
            <a:endParaRPr lang="en-US" sz="2160" dirty="0"/>
          </a:p>
        </p:txBody>
      </p:sp>
      <p:sp>
        <p:nvSpPr>
          <p:cNvPr id="6" name="Text 3"/>
          <p:cNvSpPr/>
          <p:nvPr/>
        </p:nvSpPr>
        <p:spPr>
          <a:xfrm>
            <a:off x="1321356" y="3962400"/>
            <a:ext cx="3593902" cy="1580198"/>
          </a:xfrm>
          <a:prstGeom prst="rect">
            <a:avLst/>
          </a:prstGeom>
          <a:noFill/>
          <a:ln/>
        </p:spPr>
        <p:txBody>
          <a:bodyPr wrap="squar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Assess the overall performance of different YouTube channels, including subscriber growth, view counts, and engagement levels.</a:t>
            </a:r>
            <a:endParaRPr lang="en-US" sz="1944" dirty="0"/>
          </a:p>
        </p:txBody>
      </p:sp>
      <p:sp>
        <p:nvSpPr>
          <p:cNvPr id="7" name="Text 4"/>
          <p:cNvSpPr/>
          <p:nvPr/>
        </p:nvSpPr>
        <p:spPr>
          <a:xfrm>
            <a:off x="5525095" y="3372683"/>
            <a:ext cx="2743200" cy="342900"/>
          </a:xfrm>
          <a:prstGeom prst="rect">
            <a:avLst/>
          </a:prstGeom>
          <a:noFill/>
          <a:ln/>
        </p:spPr>
        <p:txBody>
          <a:bodyPr wrap="none" rtlCol="0" anchor="t"/>
          <a:lstStyle/>
          <a:p>
            <a:pPr marL="0" indent="0">
              <a:lnSpc>
                <a:spcPts val="2700"/>
              </a:lnSpc>
              <a:buNone/>
            </a:pPr>
            <a:r>
              <a:rPr lang="en-US" sz="2160" dirty="0">
                <a:solidFill>
                  <a:srgbClr val="C6BFEE"/>
                </a:solidFill>
                <a:latin typeface="Prompt" pitchFamily="34" charset="0"/>
                <a:ea typeface="Prompt" pitchFamily="34" charset="-122"/>
                <a:cs typeface="Prompt" pitchFamily="34" charset="-120"/>
              </a:rPr>
              <a:t>Content Strategies</a:t>
            </a:r>
            <a:endParaRPr lang="en-US" sz="2160" dirty="0"/>
          </a:p>
        </p:txBody>
      </p:sp>
      <p:sp>
        <p:nvSpPr>
          <p:cNvPr id="8" name="Text 5"/>
          <p:cNvSpPr/>
          <p:nvPr/>
        </p:nvSpPr>
        <p:spPr>
          <a:xfrm>
            <a:off x="5525095" y="3962400"/>
            <a:ext cx="3593902" cy="1580198"/>
          </a:xfrm>
          <a:prstGeom prst="rect">
            <a:avLst/>
          </a:prstGeom>
          <a:noFill/>
          <a:ln/>
        </p:spPr>
        <p:txBody>
          <a:bodyPr wrap="squar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Identify popular content formats, topics, and tags that drive higher engagement and views across various channels.</a:t>
            </a:r>
            <a:endParaRPr lang="en-US" sz="1944" dirty="0"/>
          </a:p>
        </p:txBody>
      </p:sp>
      <p:sp>
        <p:nvSpPr>
          <p:cNvPr id="9" name="Text 6"/>
          <p:cNvSpPr/>
          <p:nvPr/>
        </p:nvSpPr>
        <p:spPr>
          <a:xfrm>
            <a:off x="9728835" y="3372683"/>
            <a:ext cx="2757845" cy="342900"/>
          </a:xfrm>
          <a:prstGeom prst="rect">
            <a:avLst/>
          </a:prstGeom>
          <a:noFill/>
          <a:ln/>
        </p:spPr>
        <p:txBody>
          <a:bodyPr wrap="none" rtlCol="0" anchor="t"/>
          <a:lstStyle/>
          <a:p>
            <a:pPr marL="0" indent="0">
              <a:lnSpc>
                <a:spcPts val="2700"/>
              </a:lnSpc>
              <a:buNone/>
            </a:pPr>
            <a:r>
              <a:rPr lang="en-US" sz="2160" dirty="0">
                <a:solidFill>
                  <a:srgbClr val="C6BFEE"/>
                </a:solidFill>
                <a:latin typeface="Prompt" pitchFamily="34" charset="0"/>
                <a:ea typeface="Prompt" pitchFamily="34" charset="-122"/>
                <a:cs typeface="Prompt" pitchFamily="34" charset="-120"/>
              </a:rPr>
              <a:t>Competitive Insights</a:t>
            </a:r>
            <a:endParaRPr lang="en-US" sz="2160" dirty="0"/>
          </a:p>
        </p:txBody>
      </p:sp>
      <p:sp>
        <p:nvSpPr>
          <p:cNvPr id="10" name="Text 7"/>
          <p:cNvSpPr/>
          <p:nvPr/>
        </p:nvSpPr>
        <p:spPr>
          <a:xfrm>
            <a:off x="9728835" y="3962400"/>
            <a:ext cx="3593902" cy="1975247"/>
          </a:xfrm>
          <a:prstGeom prst="rect">
            <a:avLst/>
          </a:prstGeom>
          <a:noFill/>
          <a:ln/>
        </p:spPr>
        <p:txBody>
          <a:bodyPr wrap="squar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Benchmark the performance of different channels and content against industry peers to uncover best practices and opportunities for improvement.</a:t>
            </a:r>
            <a:endParaRPr lang="en-US" sz="1944"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59979" y="2672120"/>
            <a:ext cx="5054322" cy="2885242"/>
          </a:xfrm>
          <a:prstGeom prst="rect">
            <a:avLst/>
          </a:prstGeom>
        </p:spPr>
      </p:pic>
      <p:sp>
        <p:nvSpPr>
          <p:cNvPr id="6" name="Text 1"/>
          <p:cNvSpPr/>
          <p:nvPr/>
        </p:nvSpPr>
        <p:spPr>
          <a:xfrm>
            <a:off x="604837" y="970955"/>
            <a:ext cx="7638931" cy="480060"/>
          </a:xfrm>
          <a:prstGeom prst="rect">
            <a:avLst/>
          </a:prstGeom>
          <a:noFill/>
          <a:ln/>
        </p:spPr>
        <p:txBody>
          <a:bodyPr wrap="none" rtlCol="0" anchor="t"/>
          <a:lstStyle/>
          <a:p>
            <a:pPr marL="0" indent="0">
              <a:lnSpc>
                <a:spcPts val="3780"/>
              </a:lnSpc>
              <a:buNone/>
            </a:pPr>
            <a:r>
              <a:rPr lang="en-US" sz="3024" dirty="0">
                <a:solidFill>
                  <a:srgbClr val="C6BFEE"/>
                </a:solidFill>
                <a:latin typeface="Prompt" pitchFamily="34" charset="0"/>
                <a:ea typeface="Prompt" pitchFamily="34" charset="-122"/>
                <a:cs typeface="Prompt" pitchFamily="34" charset="-120"/>
              </a:rPr>
              <a:t>Identifying Patterns in User Engagement</a:t>
            </a:r>
            <a:endParaRPr lang="en-US" sz="3024" dirty="0"/>
          </a:p>
        </p:txBody>
      </p:sp>
      <p:sp>
        <p:nvSpPr>
          <p:cNvPr id="7" name="Shape 2"/>
          <p:cNvSpPr/>
          <p:nvPr/>
        </p:nvSpPr>
        <p:spPr>
          <a:xfrm>
            <a:off x="604837" y="1710214"/>
            <a:ext cx="7934325" cy="1257538"/>
          </a:xfrm>
          <a:prstGeom prst="roundRect">
            <a:avLst>
              <a:gd name="adj" fmla="val 6184"/>
            </a:avLst>
          </a:prstGeom>
          <a:solidFill>
            <a:srgbClr val="542C49"/>
          </a:solidFill>
          <a:ln w="7620">
            <a:solidFill>
              <a:srgbClr val="6D4562"/>
            </a:solidFill>
            <a:prstDash val="solid"/>
          </a:ln>
        </p:spPr>
      </p:sp>
      <p:sp>
        <p:nvSpPr>
          <p:cNvPr id="8" name="Text 3"/>
          <p:cNvSpPr/>
          <p:nvPr/>
        </p:nvSpPr>
        <p:spPr>
          <a:xfrm>
            <a:off x="785217" y="1890593"/>
            <a:ext cx="2303026" cy="240030"/>
          </a:xfrm>
          <a:prstGeom prst="rect">
            <a:avLst/>
          </a:prstGeom>
          <a:noFill/>
          <a:ln/>
        </p:spPr>
        <p:txBody>
          <a:bodyPr wrap="none" rtlCol="0" anchor="t"/>
          <a:lstStyle/>
          <a:p>
            <a:pPr marL="0" indent="0">
              <a:lnSpc>
                <a:spcPts val="1890"/>
              </a:lnSpc>
              <a:buNone/>
            </a:pPr>
            <a:r>
              <a:rPr lang="en-US" sz="1512" dirty="0">
                <a:solidFill>
                  <a:srgbClr val="DAD8E9"/>
                </a:solidFill>
                <a:latin typeface="Prompt" pitchFamily="34" charset="0"/>
                <a:ea typeface="Prompt" pitchFamily="34" charset="-122"/>
                <a:cs typeface="Prompt" pitchFamily="34" charset="-120"/>
              </a:rPr>
              <a:t>Audience Demographics</a:t>
            </a:r>
            <a:endParaRPr lang="en-US" sz="1512" dirty="0"/>
          </a:p>
        </p:txBody>
      </p:sp>
      <p:sp>
        <p:nvSpPr>
          <p:cNvPr id="9" name="Text 4"/>
          <p:cNvSpPr/>
          <p:nvPr/>
        </p:nvSpPr>
        <p:spPr>
          <a:xfrm>
            <a:off x="785217" y="2234208"/>
            <a:ext cx="7573566" cy="553164"/>
          </a:xfrm>
          <a:prstGeom prst="rect">
            <a:avLst/>
          </a:prstGeom>
          <a:noFill/>
          <a:ln/>
        </p:spPr>
        <p:txBody>
          <a:bodyPr wrap="square" rtlCol="0" anchor="t"/>
          <a:lstStyle/>
          <a:p>
            <a:pPr marL="0" indent="0">
              <a:lnSpc>
                <a:spcPts val="2177"/>
              </a:lnSpc>
              <a:buNone/>
            </a:pPr>
            <a:r>
              <a:rPr lang="en-US" sz="1361" dirty="0">
                <a:solidFill>
                  <a:srgbClr val="DAD8E9"/>
                </a:solidFill>
                <a:latin typeface="Mukta" pitchFamily="34" charset="0"/>
                <a:ea typeface="Mukta" pitchFamily="34" charset="-122"/>
                <a:cs typeface="Mukta" pitchFamily="34" charset="-120"/>
              </a:rPr>
              <a:t>Analyze user demographics, such as age, gender, and location, to understand the characteristics of the audience engaging with the content.</a:t>
            </a:r>
            <a:endParaRPr lang="en-US" sz="1361" dirty="0"/>
          </a:p>
        </p:txBody>
      </p:sp>
      <p:sp>
        <p:nvSpPr>
          <p:cNvPr id="10" name="Shape 5"/>
          <p:cNvSpPr/>
          <p:nvPr/>
        </p:nvSpPr>
        <p:spPr>
          <a:xfrm>
            <a:off x="604837" y="3140512"/>
            <a:ext cx="7934325" cy="1257538"/>
          </a:xfrm>
          <a:prstGeom prst="roundRect">
            <a:avLst>
              <a:gd name="adj" fmla="val 6184"/>
            </a:avLst>
          </a:prstGeom>
          <a:solidFill>
            <a:srgbClr val="542C49"/>
          </a:solidFill>
          <a:ln w="7620">
            <a:solidFill>
              <a:srgbClr val="6D4562"/>
            </a:solidFill>
            <a:prstDash val="solid"/>
          </a:ln>
        </p:spPr>
      </p:sp>
      <p:sp>
        <p:nvSpPr>
          <p:cNvPr id="11" name="Text 6"/>
          <p:cNvSpPr/>
          <p:nvPr/>
        </p:nvSpPr>
        <p:spPr>
          <a:xfrm>
            <a:off x="785217" y="3320891"/>
            <a:ext cx="1920240" cy="240030"/>
          </a:xfrm>
          <a:prstGeom prst="rect">
            <a:avLst/>
          </a:prstGeom>
          <a:noFill/>
          <a:ln/>
        </p:spPr>
        <p:txBody>
          <a:bodyPr wrap="none" rtlCol="0" anchor="t"/>
          <a:lstStyle/>
          <a:p>
            <a:pPr marL="0" indent="0">
              <a:lnSpc>
                <a:spcPts val="1890"/>
              </a:lnSpc>
              <a:buNone/>
            </a:pPr>
            <a:r>
              <a:rPr lang="en-US" sz="1512" dirty="0">
                <a:solidFill>
                  <a:srgbClr val="DAD8E9"/>
                </a:solidFill>
                <a:latin typeface="Prompt" pitchFamily="34" charset="0"/>
                <a:ea typeface="Prompt" pitchFamily="34" charset="-122"/>
                <a:cs typeface="Prompt" pitchFamily="34" charset="-120"/>
              </a:rPr>
              <a:t>Viewing Behaviors</a:t>
            </a:r>
            <a:endParaRPr lang="en-US" sz="1512" dirty="0"/>
          </a:p>
        </p:txBody>
      </p:sp>
      <p:sp>
        <p:nvSpPr>
          <p:cNvPr id="12" name="Text 7"/>
          <p:cNvSpPr/>
          <p:nvPr/>
        </p:nvSpPr>
        <p:spPr>
          <a:xfrm>
            <a:off x="785217" y="3664506"/>
            <a:ext cx="7573566" cy="553164"/>
          </a:xfrm>
          <a:prstGeom prst="rect">
            <a:avLst/>
          </a:prstGeom>
          <a:noFill/>
          <a:ln/>
        </p:spPr>
        <p:txBody>
          <a:bodyPr wrap="square" rtlCol="0" anchor="t"/>
          <a:lstStyle/>
          <a:p>
            <a:pPr marL="0" indent="0">
              <a:lnSpc>
                <a:spcPts val="2177"/>
              </a:lnSpc>
              <a:buNone/>
            </a:pPr>
            <a:r>
              <a:rPr lang="en-US" sz="1361" dirty="0">
                <a:solidFill>
                  <a:srgbClr val="DAD8E9"/>
                </a:solidFill>
                <a:latin typeface="Mukta" pitchFamily="34" charset="0"/>
                <a:ea typeface="Mukta" pitchFamily="34" charset="-122"/>
                <a:cs typeface="Mukta" pitchFamily="34" charset="-120"/>
              </a:rPr>
              <a:t>Investigate user viewing patterns, including watch time, session duration, and device preferences, to optimize content delivery and user experience.</a:t>
            </a:r>
            <a:endParaRPr lang="en-US" sz="1361" dirty="0"/>
          </a:p>
        </p:txBody>
      </p:sp>
      <p:sp>
        <p:nvSpPr>
          <p:cNvPr id="13" name="Shape 8"/>
          <p:cNvSpPr/>
          <p:nvPr/>
        </p:nvSpPr>
        <p:spPr>
          <a:xfrm>
            <a:off x="604837" y="4570809"/>
            <a:ext cx="7934325" cy="1257538"/>
          </a:xfrm>
          <a:prstGeom prst="roundRect">
            <a:avLst>
              <a:gd name="adj" fmla="val 6184"/>
            </a:avLst>
          </a:prstGeom>
          <a:solidFill>
            <a:srgbClr val="542C49"/>
          </a:solidFill>
          <a:ln w="7620">
            <a:solidFill>
              <a:srgbClr val="6D4562"/>
            </a:solidFill>
            <a:prstDash val="solid"/>
          </a:ln>
        </p:spPr>
      </p:sp>
      <p:sp>
        <p:nvSpPr>
          <p:cNvPr id="14" name="Text 9"/>
          <p:cNvSpPr/>
          <p:nvPr/>
        </p:nvSpPr>
        <p:spPr>
          <a:xfrm>
            <a:off x="785217" y="4751189"/>
            <a:ext cx="1920240" cy="240030"/>
          </a:xfrm>
          <a:prstGeom prst="rect">
            <a:avLst/>
          </a:prstGeom>
          <a:noFill/>
          <a:ln/>
        </p:spPr>
        <p:txBody>
          <a:bodyPr wrap="none" rtlCol="0" anchor="t"/>
          <a:lstStyle/>
          <a:p>
            <a:pPr marL="0" indent="0">
              <a:lnSpc>
                <a:spcPts val="1890"/>
              </a:lnSpc>
              <a:buNone/>
            </a:pPr>
            <a:r>
              <a:rPr lang="en-US" sz="1512" dirty="0">
                <a:solidFill>
                  <a:srgbClr val="DAD8E9"/>
                </a:solidFill>
                <a:latin typeface="Prompt" pitchFamily="34" charset="0"/>
                <a:ea typeface="Prompt" pitchFamily="34" charset="-122"/>
                <a:cs typeface="Prompt" pitchFamily="34" charset="-120"/>
              </a:rPr>
              <a:t>Sentiment Analysis</a:t>
            </a:r>
            <a:endParaRPr lang="en-US" sz="1512" dirty="0"/>
          </a:p>
        </p:txBody>
      </p:sp>
      <p:sp>
        <p:nvSpPr>
          <p:cNvPr id="15" name="Text 10"/>
          <p:cNvSpPr/>
          <p:nvPr/>
        </p:nvSpPr>
        <p:spPr>
          <a:xfrm>
            <a:off x="785217" y="5094803"/>
            <a:ext cx="7573566" cy="553164"/>
          </a:xfrm>
          <a:prstGeom prst="rect">
            <a:avLst/>
          </a:prstGeom>
          <a:noFill/>
          <a:ln/>
        </p:spPr>
        <p:txBody>
          <a:bodyPr wrap="square" rtlCol="0" anchor="t"/>
          <a:lstStyle/>
          <a:p>
            <a:pPr marL="0" indent="0">
              <a:lnSpc>
                <a:spcPts val="2177"/>
              </a:lnSpc>
              <a:buNone/>
            </a:pPr>
            <a:r>
              <a:rPr lang="en-US" sz="1361" dirty="0">
                <a:solidFill>
                  <a:srgbClr val="DAD8E9"/>
                </a:solidFill>
                <a:latin typeface="Mukta" pitchFamily="34" charset="0"/>
                <a:ea typeface="Mukta" pitchFamily="34" charset="-122"/>
                <a:cs typeface="Mukta" pitchFamily="34" charset="-120"/>
              </a:rPr>
              <a:t>Explore user sentiment through comments and likes to gauge the emotional response to different types of content.</a:t>
            </a:r>
            <a:endParaRPr lang="en-US" sz="1361" dirty="0"/>
          </a:p>
        </p:txBody>
      </p:sp>
      <p:sp>
        <p:nvSpPr>
          <p:cNvPr id="16" name="Shape 11"/>
          <p:cNvSpPr/>
          <p:nvPr/>
        </p:nvSpPr>
        <p:spPr>
          <a:xfrm>
            <a:off x="604837" y="6001107"/>
            <a:ext cx="7934325" cy="1257538"/>
          </a:xfrm>
          <a:prstGeom prst="roundRect">
            <a:avLst>
              <a:gd name="adj" fmla="val 6184"/>
            </a:avLst>
          </a:prstGeom>
          <a:solidFill>
            <a:srgbClr val="542C49"/>
          </a:solidFill>
          <a:ln w="7620">
            <a:solidFill>
              <a:srgbClr val="6D4562"/>
            </a:solidFill>
            <a:prstDash val="solid"/>
          </a:ln>
        </p:spPr>
      </p:sp>
      <p:sp>
        <p:nvSpPr>
          <p:cNvPr id="17" name="Text 12"/>
          <p:cNvSpPr/>
          <p:nvPr/>
        </p:nvSpPr>
        <p:spPr>
          <a:xfrm>
            <a:off x="785217" y="6181487"/>
            <a:ext cx="1920240" cy="240030"/>
          </a:xfrm>
          <a:prstGeom prst="rect">
            <a:avLst/>
          </a:prstGeom>
          <a:noFill/>
          <a:ln/>
        </p:spPr>
        <p:txBody>
          <a:bodyPr wrap="none" rtlCol="0" anchor="t"/>
          <a:lstStyle/>
          <a:p>
            <a:pPr marL="0" indent="0">
              <a:lnSpc>
                <a:spcPts val="1890"/>
              </a:lnSpc>
              <a:buNone/>
            </a:pPr>
            <a:r>
              <a:rPr lang="en-US" sz="1512" dirty="0">
                <a:solidFill>
                  <a:srgbClr val="DAD8E9"/>
                </a:solidFill>
                <a:latin typeface="Prompt" pitchFamily="34" charset="0"/>
                <a:ea typeface="Prompt" pitchFamily="34" charset="-122"/>
                <a:cs typeface="Prompt" pitchFamily="34" charset="-120"/>
              </a:rPr>
              <a:t>Subscriber Insights</a:t>
            </a:r>
            <a:endParaRPr lang="en-US" sz="1512" dirty="0"/>
          </a:p>
        </p:txBody>
      </p:sp>
      <p:sp>
        <p:nvSpPr>
          <p:cNvPr id="18" name="Text 13"/>
          <p:cNvSpPr/>
          <p:nvPr/>
        </p:nvSpPr>
        <p:spPr>
          <a:xfrm>
            <a:off x="785217" y="6525101"/>
            <a:ext cx="7573566" cy="553164"/>
          </a:xfrm>
          <a:prstGeom prst="rect">
            <a:avLst/>
          </a:prstGeom>
          <a:noFill/>
          <a:ln/>
        </p:spPr>
        <p:txBody>
          <a:bodyPr wrap="square" rtlCol="0" anchor="t"/>
          <a:lstStyle/>
          <a:p>
            <a:pPr marL="0" indent="0">
              <a:lnSpc>
                <a:spcPts val="2177"/>
              </a:lnSpc>
              <a:buNone/>
            </a:pPr>
            <a:r>
              <a:rPr lang="en-US" sz="1361" dirty="0">
                <a:solidFill>
                  <a:srgbClr val="DAD8E9"/>
                </a:solidFill>
                <a:latin typeface="Mukta" pitchFamily="34" charset="0"/>
                <a:ea typeface="Mukta" pitchFamily="34" charset="-122"/>
                <a:cs typeface="Mukta" pitchFamily="34" charset="-120"/>
              </a:rPr>
              <a:t>Understand the factors that drive subscriber growth and loyalty, such as content quality, consistency, and community engagement.</a:t>
            </a:r>
            <a:endParaRPr lang="en-US" sz="136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775</Words>
  <Application>Microsoft Office PowerPoint</Application>
  <PresentationFormat>Custom</PresentationFormat>
  <Paragraphs>88</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Mukta</vt:lpstr>
      <vt:lpstr>Prompt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Sû Mït</cp:lastModifiedBy>
  <cp:revision>3</cp:revision>
  <dcterms:created xsi:type="dcterms:W3CDTF">2024-07-06T06:47:54Z</dcterms:created>
  <dcterms:modified xsi:type="dcterms:W3CDTF">2024-07-06T08:53:46Z</dcterms:modified>
</cp:coreProperties>
</file>