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Bobby Jones" charset="1" panose="00000000000000000000"/>
      <p:regular r:id="rId17"/>
    </p:embeddedFont>
    <p:embeddedFont>
      <p:font typeface="Poppins Bold" charset="1" panose="00000800000000000000"/>
      <p:regular r:id="rId18"/>
    </p:embeddedFont>
    <p:embeddedFont>
      <p:font typeface="Poppins" charset="1" panose="00000500000000000000"/>
      <p:regular r:id="rId19"/>
    </p:embeddedFont>
    <p:embeddedFont>
      <p:font typeface="Open Sans Bold" charset="1" panose="020B0806030504020204"/>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2.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3.png" Type="http://schemas.openxmlformats.org/officeDocument/2006/relationships/image"/><Relationship Id="rId5" Target="../media/image14.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5.png" Type="http://schemas.openxmlformats.org/officeDocument/2006/relationships/image"/><Relationship Id="rId5" Target="../media/image16.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2C027F"/>
        </a:solidFill>
      </p:bgPr>
    </p:bg>
    <p:spTree>
      <p:nvGrpSpPr>
        <p:cNvPr id="1" name=""/>
        <p:cNvGrpSpPr/>
        <p:nvPr/>
      </p:nvGrpSpPr>
      <p:grpSpPr>
        <a:xfrm>
          <a:off x="0" y="0"/>
          <a:ext cx="0" cy="0"/>
          <a:chOff x="0" y="0"/>
          <a:chExt cx="0" cy="0"/>
        </a:xfrm>
      </p:grpSpPr>
      <p:grpSp>
        <p:nvGrpSpPr>
          <p:cNvPr name="Group 2" id="2"/>
          <p:cNvGrpSpPr/>
          <p:nvPr/>
        </p:nvGrpSpPr>
        <p:grpSpPr>
          <a:xfrm rot="0">
            <a:off x="538585" y="497239"/>
            <a:ext cx="17210830" cy="9292522"/>
            <a:chOff x="0" y="0"/>
            <a:chExt cx="4532894" cy="2447413"/>
          </a:xfrm>
        </p:grpSpPr>
        <p:sp>
          <p:nvSpPr>
            <p:cNvPr name="Freeform 3" id="3"/>
            <p:cNvSpPr/>
            <p:nvPr/>
          </p:nvSpPr>
          <p:spPr>
            <a:xfrm flipH="false" flipV="false" rot="0">
              <a:off x="0" y="0"/>
              <a:ext cx="4532893" cy="2447413"/>
            </a:xfrm>
            <a:custGeom>
              <a:avLst/>
              <a:gdLst/>
              <a:ahLst/>
              <a:cxnLst/>
              <a:rect r="r" b="b" t="t" l="l"/>
              <a:pathLst>
                <a:path h="2447413" w="4532893">
                  <a:moveTo>
                    <a:pt x="21592" y="0"/>
                  </a:moveTo>
                  <a:lnTo>
                    <a:pt x="4511302" y="0"/>
                  </a:lnTo>
                  <a:cubicBezTo>
                    <a:pt x="4517028" y="0"/>
                    <a:pt x="4522520" y="2275"/>
                    <a:pt x="4526569" y="6324"/>
                  </a:cubicBezTo>
                  <a:cubicBezTo>
                    <a:pt x="4530619" y="10373"/>
                    <a:pt x="4532893" y="15865"/>
                    <a:pt x="4532893" y="21592"/>
                  </a:cubicBezTo>
                  <a:lnTo>
                    <a:pt x="4532893" y="2425822"/>
                  </a:lnTo>
                  <a:cubicBezTo>
                    <a:pt x="4532893" y="2431548"/>
                    <a:pt x="4530619" y="2437040"/>
                    <a:pt x="4526569" y="2441089"/>
                  </a:cubicBezTo>
                  <a:cubicBezTo>
                    <a:pt x="4522520" y="2445138"/>
                    <a:pt x="4517028" y="2447413"/>
                    <a:pt x="4511302" y="2447413"/>
                  </a:cubicBezTo>
                  <a:lnTo>
                    <a:pt x="21592" y="2447413"/>
                  </a:lnTo>
                  <a:cubicBezTo>
                    <a:pt x="9667" y="2447413"/>
                    <a:pt x="0" y="2437746"/>
                    <a:pt x="0" y="2425822"/>
                  </a:cubicBezTo>
                  <a:lnTo>
                    <a:pt x="0" y="21592"/>
                  </a:lnTo>
                  <a:cubicBezTo>
                    <a:pt x="0" y="15865"/>
                    <a:pt x="2275" y="10373"/>
                    <a:pt x="6324" y="6324"/>
                  </a:cubicBezTo>
                  <a:cubicBezTo>
                    <a:pt x="10373" y="2275"/>
                    <a:pt x="15865" y="0"/>
                    <a:pt x="21592" y="0"/>
                  </a:cubicBezTo>
                  <a:close/>
                </a:path>
              </a:pathLst>
            </a:custGeom>
            <a:solidFill>
              <a:srgbClr val="000000">
                <a:alpha val="0"/>
              </a:srgbClr>
            </a:solidFill>
            <a:ln w="38100" cap="rnd">
              <a:solidFill>
                <a:srgbClr val="FF8249"/>
              </a:solidFill>
              <a:prstDash val="solid"/>
              <a:round/>
            </a:ln>
          </p:spPr>
        </p:sp>
        <p:sp>
          <p:nvSpPr>
            <p:cNvPr name="TextBox 4" id="4"/>
            <p:cNvSpPr txBox="true"/>
            <p:nvPr/>
          </p:nvSpPr>
          <p:spPr>
            <a:xfrm>
              <a:off x="0" y="38100"/>
              <a:ext cx="4532894" cy="2409313"/>
            </a:xfrm>
            <a:prstGeom prst="rect">
              <a:avLst/>
            </a:prstGeom>
          </p:spPr>
          <p:txBody>
            <a:bodyPr anchor="ctr" rtlCol="false" tIns="50800" lIns="50800" bIns="50800" rIns="50800"/>
            <a:lstStyle/>
            <a:p>
              <a:pPr algn="ctr">
                <a:lnSpc>
                  <a:spcPts val="2556"/>
                </a:lnSpc>
              </a:pPr>
            </a:p>
          </p:txBody>
        </p:sp>
      </p:grpSp>
      <p:grpSp>
        <p:nvGrpSpPr>
          <p:cNvPr name="Group 5" id="5"/>
          <p:cNvGrpSpPr/>
          <p:nvPr/>
        </p:nvGrpSpPr>
        <p:grpSpPr>
          <a:xfrm rot="0">
            <a:off x="8113695" y="5914058"/>
            <a:ext cx="10484633" cy="10484633"/>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836A">
                <a:alpha val="84706"/>
              </a:srgbClr>
            </a:solidFill>
          </p:spPr>
        </p:sp>
        <p:sp>
          <p:nvSpPr>
            <p:cNvPr name="TextBox 7" id="7"/>
            <p:cNvSpPr txBox="true"/>
            <p:nvPr/>
          </p:nvSpPr>
          <p:spPr>
            <a:xfrm>
              <a:off x="76200" y="114300"/>
              <a:ext cx="660400" cy="622300"/>
            </a:xfrm>
            <a:prstGeom prst="rect">
              <a:avLst/>
            </a:prstGeom>
          </p:spPr>
          <p:txBody>
            <a:bodyPr anchor="ctr" rtlCol="false" tIns="50800" lIns="50800" bIns="50800" rIns="50800"/>
            <a:lstStyle/>
            <a:p>
              <a:pPr algn="ctr">
                <a:lnSpc>
                  <a:spcPts val="2556"/>
                </a:lnSpc>
              </a:pPr>
            </a:p>
          </p:txBody>
        </p:sp>
      </p:grpSp>
      <p:sp>
        <p:nvSpPr>
          <p:cNvPr name="Freeform 8" id="8"/>
          <p:cNvSpPr/>
          <p:nvPr/>
        </p:nvSpPr>
        <p:spPr>
          <a:xfrm flipH="false" flipV="false" rot="0">
            <a:off x="9144000" y="2719841"/>
            <a:ext cx="8315772" cy="7257401"/>
          </a:xfrm>
          <a:custGeom>
            <a:avLst/>
            <a:gdLst/>
            <a:ahLst/>
            <a:cxnLst/>
            <a:rect r="r" b="b" t="t" l="l"/>
            <a:pathLst>
              <a:path h="7257401" w="8315772">
                <a:moveTo>
                  <a:pt x="0" y="0"/>
                </a:moveTo>
                <a:lnTo>
                  <a:pt x="8315772" y="0"/>
                </a:lnTo>
                <a:lnTo>
                  <a:pt x="8315772" y="7257401"/>
                </a:lnTo>
                <a:lnTo>
                  <a:pt x="0" y="72574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1028700" y="6230902"/>
            <a:ext cx="5214057" cy="3114726"/>
            <a:chOff x="0" y="0"/>
            <a:chExt cx="1289708" cy="770434"/>
          </a:xfrm>
        </p:grpSpPr>
        <p:sp>
          <p:nvSpPr>
            <p:cNvPr name="Freeform 10" id="10"/>
            <p:cNvSpPr/>
            <p:nvPr/>
          </p:nvSpPr>
          <p:spPr>
            <a:xfrm flipH="false" flipV="false" rot="0">
              <a:off x="0" y="0"/>
              <a:ext cx="1289708" cy="770434"/>
            </a:xfrm>
            <a:custGeom>
              <a:avLst/>
              <a:gdLst/>
              <a:ahLst/>
              <a:cxnLst/>
              <a:rect r="r" b="b" t="t" l="l"/>
              <a:pathLst>
                <a:path h="770434" w="1289708">
                  <a:moveTo>
                    <a:pt x="148482" y="0"/>
                  </a:moveTo>
                  <a:lnTo>
                    <a:pt x="1141226" y="0"/>
                  </a:lnTo>
                  <a:cubicBezTo>
                    <a:pt x="1180606" y="0"/>
                    <a:pt x="1218373" y="15644"/>
                    <a:pt x="1246219" y="43489"/>
                  </a:cubicBezTo>
                  <a:cubicBezTo>
                    <a:pt x="1274064" y="71335"/>
                    <a:pt x="1289708" y="109102"/>
                    <a:pt x="1289708" y="148482"/>
                  </a:cubicBezTo>
                  <a:lnTo>
                    <a:pt x="1289708" y="621952"/>
                  </a:lnTo>
                  <a:cubicBezTo>
                    <a:pt x="1289708" y="703956"/>
                    <a:pt x="1223230" y="770434"/>
                    <a:pt x="1141226" y="770434"/>
                  </a:cubicBezTo>
                  <a:lnTo>
                    <a:pt x="148482" y="770434"/>
                  </a:lnTo>
                  <a:cubicBezTo>
                    <a:pt x="109102" y="770434"/>
                    <a:pt x="71335" y="754790"/>
                    <a:pt x="43489" y="726945"/>
                  </a:cubicBezTo>
                  <a:cubicBezTo>
                    <a:pt x="15644" y="699099"/>
                    <a:pt x="0" y="661332"/>
                    <a:pt x="0" y="621952"/>
                  </a:cubicBezTo>
                  <a:lnTo>
                    <a:pt x="0" y="148482"/>
                  </a:lnTo>
                  <a:cubicBezTo>
                    <a:pt x="0" y="66478"/>
                    <a:pt x="66478" y="0"/>
                    <a:pt x="148482" y="0"/>
                  </a:cubicBezTo>
                  <a:close/>
                </a:path>
              </a:pathLst>
            </a:custGeom>
            <a:solidFill>
              <a:srgbClr val="FF836A"/>
            </a:solidFill>
          </p:spPr>
        </p:sp>
        <p:sp>
          <p:nvSpPr>
            <p:cNvPr name="TextBox 11" id="11"/>
            <p:cNvSpPr txBox="true"/>
            <p:nvPr/>
          </p:nvSpPr>
          <p:spPr>
            <a:xfrm>
              <a:off x="0" y="-123825"/>
              <a:ext cx="1289708" cy="894259"/>
            </a:xfrm>
            <a:prstGeom prst="rect">
              <a:avLst/>
            </a:prstGeom>
          </p:spPr>
          <p:txBody>
            <a:bodyPr anchor="ctr" rtlCol="false" tIns="50800" lIns="50800" bIns="50800" rIns="50800"/>
            <a:lstStyle/>
            <a:p>
              <a:pPr algn="ctr">
                <a:lnSpc>
                  <a:spcPts val="3910"/>
                </a:lnSpc>
              </a:pPr>
            </a:p>
          </p:txBody>
        </p:sp>
      </p:grpSp>
      <p:sp>
        <p:nvSpPr>
          <p:cNvPr name="Freeform 12" id="12"/>
          <p:cNvSpPr/>
          <p:nvPr/>
        </p:nvSpPr>
        <p:spPr>
          <a:xfrm flipH="false" flipV="false" rot="825603">
            <a:off x="7341792" y="7946749"/>
            <a:ext cx="701569" cy="676057"/>
          </a:xfrm>
          <a:custGeom>
            <a:avLst/>
            <a:gdLst/>
            <a:ahLst/>
            <a:cxnLst/>
            <a:rect r="r" b="b" t="t" l="l"/>
            <a:pathLst>
              <a:path h="676057" w="701569">
                <a:moveTo>
                  <a:pt x="0" y="0"/>
                </a:moveTo>
                <a:lnTo>
                  <a:pt x="701568" y="0"/>
                </a:lnTo>
                <a:lnTo>
                  <a:pt x="701568" y="676057"/>
                </a:lnTo>
                <a:lnTo>
                  <a:pt x="0" y="67605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1773426">
            <a:off x="16436635" y="1480083"/>
            <a:ext cx="701569" cy="676057"/>
          </a:xfrm>
          <a:custGeom>
            <a:avLst/>
            <a:gdLst/>
            <a:ahLst/>
            <a:cxnLst/>
            <a:rect r="r" b="b" t="t" l="l"/>
            <a:pathLst>
              <a:path h="676057" w="701569">
                <a:moveTo>
                  <a:pt x="0" y="0"/>
                </a:moveTo>
                <a:lnTo>
                  <a:pt x="701568" y="0"/>
                </a:lnTo>
                <a:lnTo>
                  <a:pt x="701568" y="676057"/>
                </a:lnTo>
                <a:lnTo>
                  <a:pt x="0" y="67605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4" id="14"/>
          <p:cNvSpPr txBox="true"/>
          <p:nvPr/>
        </p:nvSpPr>
        <p:spPr>
          <a:xfrm rot="0">
            <a:off x="1028700" y="2130845"/>
            <a:ext cx="11491665" cy="3032001"/>
          </a:xfrm>
          <a:prstGeom prst="rect">
            <a:avLst/>
          </a:prstGeom>
        </p:spPr>
        <p:txBody>
          <a:bodyPr anchor="t" rtlCol="false" tIns="0" lIns="0" bIns="0" rIns="0">
            <a:spAutoFit/>
          </a:bodyPr>
          <a:lstStyle/>
          <a:p>
            <a:pPr algn="l" marL="0" indent="0" lvl="0">
              <a:lnSpc>
                <a:spcPts val="22004"/>
              </a:lnSpc>
              <a:spcBef>
                <a:spcPct val="0"/>
              </a:spcBef>
            </a:pPr>
            <a:r>
              <a:rPr lang="en-US" sz="22921">
                <a:solidFill>
                  <a:srgbClr val="FFFFFF"/>
                </a:solidFill>
                <a:latin typeface="Bobby Jones"/>
                <a:ea typeface="Bobby Jones"/>
                <a:cs typeface="Bobby Jones"/>
                <a:sym typeface="Bobby Jones"/>
              </a:rPr>
              <a:t>PETCARE</a:t>
            </a:r>
          </a:p>
        </p:txBody>
      </p:sp>
      <p:sp>
        <p:nvSpPr>
          <p:cNvPr name="TextBox 15" id="15"/>
          <p:cNvSpPr txBox="true"/>
          <p:nvPr/>
        </p:nvSpPr>
        <p:spPr>
          <a:xfrm rot="0">
            <a:off x="1028700" y="4972346"/>
            <a:ext cx="9415834" cy="715554"/>
          </a:xfrm>
          <a:prstGeom prst="rect">
            <a:avLst/>
          </a:prstGeom>
        </p:spPr>
        <p:txBody>
          <a:bodyPr anchor="t" rtlCol="false" tIns="0" lIns="0" bIns="0" rIns="0">
            <a:spAutoFit/>
          </a:bodyPr>
          <a:lstStyle/>
          <a:p>
            <a:pPr algn="l">
              <a:lnSpc>
                <a:spcPts val="5863"/>
              </a:lnSpc>
            </a:pPr>
            <a:r>
              <a:rPr lang="en-US" sz="3449" b="true">
                <a:solidFill>
                  <a:srgbClr val="FFFFFF"/>
                </a:solidFill>
                <a:latin typeface="Poppins Bold"/>
                <a:ea typeface="Poppins Bold"/>
                <a:cs typeface="Poppins Bold"/>
                <a:sym typeface="Poppins Bold"/>
              </a:rPr>
              <a:t>"Amor, salud y cuidado para tu mascota."</a:t>
            </a:r>
          </a:p>
        </p:txBody>
      </p:sp>
      <p:sp>
        <p:nvSpPr>
          <p:cNvPr name="TextBox 16" id="16"/>
          <p:cNvSpPr txBox="true"/>
          <p:nvPr/>
        </p:nvSpPr>
        <p:spPr>
          <a:xfrm rot="0">
            <a:off x="1243367" y="6868890"/>
            <a:ext cx="5027965" cy="1662325"/>
          </a:xfrm>
          <a:prstGeom prst="rect">
            <a:avLst/>
          </a:prstGeom>
        </p:spPr>
        <p:txBody>
          <a:bodyPr anchor="t" rtlCol="false" tIns="0" lIns="0" bIns="0" rIns="0">
            <a:spAutoFit/>
          </a:bodyPr>
          <a:lstStyle/>
          <a:p>
            <a:pPr algn="l">
              <a:lnSpc>
                <a:spcPts val="2556"/>
              </a:lnSpc>
            </a:pPr>
            <a:r>
              <a:rPr lang="en-US" sz="2663" b="true">
                <a:solidFill>
                  <a:srgbClr val="FFFFFF"/>
                </a:solidFill>
                <a:latin typeface="Poppins Bold"/>
                <a:ea typeface="Poppins Bold"/>
                <a:cs typeface="Poppins Bold"/>
                <a:sym typeface="Poppins Bold"/>
              </a:rPr>
              <a:t>INTEGRANTES: VICENTE ZAPATA, FRANCISCO GUTIÉRREZ</a:t>
            </a:r>
          </a:p>
          <a:p>
            <a:pPr algn="l">
              <a:lnSpc>
                <a:spcPts val="2556"/>
              </a:lnSpc>
            </a:pPr>
            <a:r>
              <a:rPr lang="en-US" sz="2663" b="true">
                <a:solidFill>
                  <a:srgbClr val="FFFFFF"/>
                </a:solidFill>
                <a:latin typeface="Poppins Bold"/>
                <a:ea typeface="Poppins Bold"/>
                <a:cs typeface="Poppins Bold"/>
                <a:sym typeface="Poppins Bold"/>
              </a:rPr>
              <a:t>DOCENTE: VICTOR ISIDRO</a:t>
            </a:r>
          </a:p>
          <a:p>
            <a:pPr algn="l">
              <a:lnSpc>
                <a:spcPts val="2556"/>
              </a:lnSpc>
            </a:pPr>
            <a:r>
              <a:rPr lang="en-US" sz="2663" b="true">
                <a:solidFill>
                  <a:srgbClr val="FFFFFF"/>
                </a:solidFill>
                <a:latin typeface="Poppins Bold"/>
                <a:ea typeface="Poppins Bold"/>
                <a:cs typeface="Poppins Bold"/>
                <a:sym typeface="Poppins Bold"/>
              </a:rPr>
              <a:t>FECHA: 29/05/2025</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2C027F"/>
        </a:solidFill>
      </p:bgPr>
    </p:bg>
    <p:spTree>
      <p:nvGrpSpPr>
        <p:cNvPr id="1" name=""/>
        <p:cNvGrpSpPr/>
        <p:nvPr/>
      </p:nvGrpSpPr>
      <p:grpSpPr>
        <a:xfrm>
          <a:off x="0" y="0"/>
          <a:ext cx="0" cy="0"/>
          <a:chOff x="0" y="0"/>
          <a:chExt cx="0" cy="0"/>
        </a:xfrm>
      </p:grpSpPr>
      <p:sp>
        <p:nvSpPr>
          <p:cNvPr name="TextBox 2" id="2"/>
          <p:cNvSpPr txBox="true"/>
          <p:nvPr/>
        </p:nvSpPr>
        <p:spPr>
          <a:xfrm rot="0">
            <a:off x="7378163" y="579602"/>
            <a:ext cx="3339325" cy="812470"/>
          </a:xfrm>
          <a:prstGeom prst="rect">
            <a:avLst/>
          </a:prstGeom>
        </p:spPr>
        <p:txBody>
          <a:bodyPr anchor="t" rtlCol="false" tIns="0" lIns="0" bIns="0" rIns="0">
            <a:spAutoFit/>
          </a:bodyPr>
          <a:lstStyle/>
          <a:p>
            <a:pPr algn="ctr">
              <a:lnSpc>
                <a:spcPts val="6709"/>
              </a:lnSpc>
            </a:pPr>
            <a:r>
              <a:rPr lang="en-US" sz="4792" b="true">
                <a:solidFill>
                  <a:srgbClr val="FFFFFF"/>
                </a:solidFill>
                <a:latin typeface="Open Sans Bold"/>
                <a:ea typeface="Open Sans Bold"/>
                <a:cs typeface="Open Sans Bold"/>
                <a:sym typeface="Open Sans Bold"/>
              </a:rPr>
              <a:t>Conclusion</a:t>
            </a:r>
          </a:p>
        </p:txBody>
      </p:sp>
      <p:sp>
        <p:nvSpPr>
          <p:cNvPr name="TextBox 3" id="3"/>
          <p:cNvSpPr txBox="true"/>
          <p:nvPr/>
        </p:nvSpPr>
        <p:spPr>
          <a:xfrm rot="0">
            <a:off x="555272" y="4244903"/>
            <a:ext cx="8332815" cy="2426569"/>
          </a:xfrm>
          <a:prstGeom prst="rect">
            <a:avLst/>
          </a:prstGeom>
        </p:spPr>
        <p:txBody>
          <a:bodyPr anchor="t" rtlCol="false" tIns="0" lIns="0" bIns="0" rIns="0">
            <a:spAutoFit/>
          </a:bodyPr>
          <a:lstStyle/>
          <a:p>
            <a:pPr algn="ctr">
              <a:lnSpc>
                <a:spcPts val="3815"/>
              </a:lnSpc>
            </a:pPr>
            <a:r>
              <a:rPr lang="en-US" sz="2725">
                <a:solidFill>
                  <a:srgbClr val="FFFFFF"/>
                </a:solidFill>
                <a:latin typeface="Poppins"/>
                <a:ea typeface="Poppins"/>
                <a:cs typeface="Poppins"/>
                <a:sym typeface="Poppins"/>
              </a:rPr>
              <a:t>Aplicamos principios fundamentales de diseño como la separación de responsabilidades, el uso de microservicios y pruebas con postman.</a:t>
            </a:r>
          </a:p>
          <a:p>
            <a:pPr algn="ctr">
              <a:lnSpc>
                <a:spcPts val="3815"/>
              </a:lnSpc>
            </a:pPr>
            <a:r>
              <a:rPr lang="en-US" sz="2725">
                <a:solidFill>
                  <a:srgbClr val="FFFFFF"/>
                </a:solidFill>
                <a:latin typeface="Poppins"/>
                <a:ea typeface="Poppins"/>
                <a:cs typeface="Poppins"/>
                <a:sym typeface="Poppins"/>
              </a:rPr>
              <a:t>Intentamos desarrollar este sistema de la mejor manera posible, aplicando lo que aprendimos</a:t>
            </a:r>
          </a:p>
        </p:txBody>
      </p:sp>
      <p:sp>
        <p:nvSpPr>
          <p:cNvPr name="Freeform 4" id="4"/>
          <p:cNvSpPr/>
          <p:nvPr/>
        </p:nvSpPr>
        <p:spPr>
          <a:xfrm flipH="false" flipV="false" rot="0">
            <a:off x="9972228" y="3029599"/>
            <a:ext cx="8315772" cy="7257401"/>
          </a:xfrm>
          <a:custGeom>
            <a:avLst/>
            <a:gdLst/>
            <a:ahLst/>
            <a:cxnLst/>
            <a:rect r="r" b="b" t="t" l="l"/>
            <a:pathLst>
              <a:path h="7257401" w="8315772">
                <a:moveTo>
                  <a:pt x="0" y="0"/>
                </a:moveTo>
                <a:lnTo>
                  <a:pt x="8315772" y="0"/>
                </a:lnTo>
                <a:lnTo>
                  <a:pt x="8315772" y="7257401"/>
                </a:lnTo>
                <a:lnTo>
                  <a:pt x="0" y="72574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2C027F"/>
        </a:solidFill>
      </p:bgPr>
    </p:bg>
    <p:spTree>
      <p:nvGrpSpPr>
        <p:cNvPr id="1" name=""/>
        <p:cNvGrpSpPr/>
        <p:nvPr/>
      </p:nvGrpSpPr>
      <p:grpSpPr>
        <a:xfrm>
          <a:off x="0" y="0"/>
          <a:ext cx="0" cy="0"/>
          <a:chOff x="0" y="0"/>
          <a:chExt cx="0" cy="0"/>
        </a:xfrm>
      </p:grpSpPr>
      <p:grpSp>
        <p:nvGrpSpPr>
          <p:cNvPr name="Group 2" id="2"/>
          <p:cNvGrpSpPr/>
          <p:nvPr/>
        </p:nvGrpSpPr>
        <p:grpSpPr>
          <a:xfrm rot="0">
            <a:off x="538585" y="497239"/>
            <a:ext cx="17210830" cy="9292522"/>
            <a:chOff x="0" y="0"/>
            <a:chExt cx="4532894" cy="2447413"/>
          </a:xfrm>
        </p:grpSpPr>
        <p:sp>
          <p:nvSpPr>
            <p:cNvPr name="Freeform 3" id="3"/>
            <p:cNvSpPr/>
            <p:nvPr/>
          </p:nvSpPr>
          <p:spPr>
            <a:xfrm flipH="false" flipV="false" rot="0">
              <a:off x="0" y="0"/>
              <a:ext cx="4532893" cy="2447413"/>
            </a:xfrm>
            <a:custGeom>
              <a:avLst/>
              <a:gdLst/>
              <a:ahLst/>
              <a:cxnLst/>
              <a:rect r="r" b="b" t="t" l="l"/>
              <a:pathLst>
                <a:path h="2447413" w="4532893">
                  <a:moveTo>
                    <a:pt x="21592" y="0"/>
                  </a:moveTo>
                  <a:lnTo>
                    <a:pt x="4511302" y="0"/>
                  </a:lnTo>
                  <a:cubicBezTo>
                    <a:pt x="4517028" y="0"/>
                    <a:pt x="4522520" y="2275"/>
                    <a:pt x="4526569" y="6324"/>
                  </a:cubicBezTo>
                  <a:cubicBezTo>
                    <a:pt x="4530619" y="10373"/>
                    <a:pt x="4532893" y="15865"/>
                    <a:pt x="4532893" y="21592"/>
                  </a:cubicBezTo>
                  <a:lnTo>
                    <a:pt x="4532893" y="2425822"/>
                  </a:lnTo>
                  <a:cubicBezTo>
                    <a:pt x="4532893" y="2431548"/>
                    <a:pt x="4530619" y="2437040"/>
                    <a:pt x="4526569" y="2441089"/>
                  </a:cubicBezTo>
                  <a:cubicBezTo>
                    <a:pt x="4522520" y="2445138"/>
                    <a:pt x="4517028" y="2447413"/>
                    <a:pt x="4511302" y="2447413"/>
                  </a:cubicBezTo>
                  <a:lnTo>
                    <a:pt x="21592" y="2447413"/>
                  </a:lnTo>
                  <a:cubicBezTo>
                    <a:pt x="9667" y="2447413"/>
                    <a:pt x="0" y="2437746"/>
                    <a:pt x="0" y="2425822"/>
                  </a:cubicBezTo>
                  <a:lnTo>
                    <a:pt x="0" y="21592"/>
                  </a:lnTo>
                  <a:cubicBezTo>
                    <a:pt x="0" y="15865"/>
                    <a:pt x="2275" y="10373"/>
                    <a:pt x="6324" y="6324"/>
                  </a:cubicBezTo>
                  <a:cubicBezTo>
                    <a:pt x="10373" y="2275"/>
                    <a:pt x="15865" y="0"/>
                    <a:pt x="21592" y="0"/>
                  </a:cubicBezTo>
                  <a:close/>
                </a:path>
              </a:pathLst>
            </a:custGeom>
            <a:solidFill>
              <a:srgbClr val="000000">
                <a:alpha val="0"/>
              </a:srgbClr>
            </a:solidFill>
            <a:ln w="38100" cap="rnd">
              <a:solidFill>
                <a:srgbClr val="FF8249"/>
              </a:solidFill>
              <a:prstDash val="solid"/>
              <a:round/>
            </a:ln>
          </p:spPr>
        </p:sp>
        <p:sp>
          <p:nvSpPr>
            <p:cNvPr name="TextBox 4" id="4"/>
            <p:cNvSpPr txBox="true"/>
            <p:nvPr/>
          </p:nvSpPr>
          <p:spPr>
            <a:xfrm>
              <a:off x="0" y="38100"/>
              <a:ext cx="4532894" cy="2409313"/>
            </a:xfrm>
            <a:prstGeom prst="rect">
              <a:avLst/>
            </a:prstGeom>
          </p:spPr>
          <p:txBody>
            <a:bodyPr anchor="ctr" rtlCol="false" tIns="50800" lIns="50800" bIns="50800" rIns="50800"/>
            <a:lstStyle/>
            <a:p>
              <a:pPr algn="ctr">
                <a:lnSpc>
                  <a:spcPts val="2556"/>
                </a:lnSpc>
              </a:pPr>
            </a:p>
          </p:txBody>
        </p:sp>
      </p:grpSp>
      <p:sp>
        <p:nvSpPr>
          <p:cNvPr name="Freeform 5" id="5"/>
          <p:cNvSpPr/>
          <p:nvPr/>
        </p:nvSpPr>
        <p:spPr>
          <a:xfrm flipH="false" flipV="false" rot="825603">
            <a:off x="1504574" y="1369598"/>
            <a:ext cx="701569" cy="676057"/>
          </a:xfrm>
          <a:custGeom>
            <a:avLst/>
            <a:gdLst/>
            <a:ahLst/>
            <a:cxnLst/>
            <a:rect r="r" b="b" t="t" l="l"/>
            <a:pathLst>
              <a:path h="676057" w="701569">
                <a:moveTo>
                  <a:pt x="0" y="0"/>
                </a:moveTo>
                <a:lnTo>
                  <a:pt x="701569" y="0"/>
                </a:lnTo>
                <a:lnTo>
                  <a:pt x="701569" y="676057"/>
                </a:lnTo>
                <a:lnTo>
                  <a:pt x="0" y="67605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1773426">
            <a:off x="16216876" y="7829582"/>
            <a:ext cx="701569" cy="676057"/>
          </a:xfrm>
          <a:custGeom>
            <a:avLst/>
            <a:gdLst/>
            <a:ahLst/>
            <a:cxnLst/>
            <a:rect r="r" b="b" t="t" l="l"/>
            <a:pathLst>
              <a:path h="676057" w="701569">
                <a:moveTo>
                  <a:pt x="0" y="0"/>
                </a:moveTo>
                <a:lnTo>
                  <a:pt x="701569" y="0"/>
                </a:lnTo>
                <a:lnTo>
                  <a:pt x="701569" y="676057"/>
                </a:lnTo>
                <a:lnTo>
                  <a:pt x="0" y="67605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855359" y="890812"/>
            <a:ext cx="7012286" cy="10566459"/>
          </a:xfrm>
          <a:custGeom>
            <a:avLst/>
            <a:gdLst/>
            <a:ahLst/>
            <a:cxnLst/>
            <a:rect r="r" b="b" t="t" l="l"/>
            <a:pathLst>
              <a:path h="10566459" w="7012286">
                <a:moveTo>
                  <a:pt x="0" y="0"/>
                </a:moveTo>
                <a:lnTo>
                  <a:pt x="7012286" y="0"/>
                </a:lnTo>
                <a:lnTo>
                  <a:pt x="7012286" y="10566458"/>
                </a:lnTo>
                <a:lnTo>
                  <a:pt x="0" y="1056645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9393751" y="2367040"/>
            <a:ext cx="7173909" cy="4653301"/>
          </a:xfrm>
          <a:prstGeom prst="rect">
            <a:avLst/>
          </a:prstGeom>
        </p:spPr>
        <p:txBody>
          <a:bodyPr anchor="t" rtlCol="false" tIns="0" lIns="0" bIns="0" rIns="0">
            <a:spAutoFit/>
          </a:bodyPr>
          <a:lstStyle/>
          <a:p>
            <a:pPr algn="l" marL="0" indent="0" lvl="0">
              <a:lnSpc>
                <a:spcPts val="11889"/>
              </a:lnSpc>
              <a:spcBef>
                <a:spcPct val="0"/>
              </a:spcBef>
            </a:pPr>
            <a:r>
              <a:rPr lang="en-US" sz="12385">
                <a:solidFill>
                  <a:srgbClr val="FFFFFF"/>
                </a:solidFill>
                <a:latin typeface="Bobby Jones"/>
                <a:ea typeface="Bobby Jones"/>
                <a:cs typeface="Bobby Jones"/>
                <a:sym typeface="Bobby Jones"/>
              </a:rPr>
              <a:t>¡GRACIAS POR SU ATENCIÓN!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2C027F"/>
        </a:solidFill>
      </p:bgPr>
    </p:bg>
    <p:spTree>
      <p:nvGrpSpPr>
        <p:cNvPr id="1" name=""/>
        <p:cNvGrpSpPr/>
        <p:nvPr/>
      </p:nvGrpSpPr>
      <p:grpSpPr>
        <a:xfrm>
          <a:off x="0" y="0"/>
          <a:ext cx="0" cy="0"/>
          <a:chOff x="0" y="0"/>
          <a:chExt cx="0" cy="0"/>
        </a:xfrm>
      </p:grpSpPr>
      <p:grpSp>
        <p:nvGrpSpPr>
          <p:cNvPr name="Group 2" id="2"/>
          <p:cNvGrpSpPr/>
          <p:nvPr/>
        </p:nvGrpSpPr>
        <p:grpSpPr>
          <a:xfrm rot="0">
            <a:off x="538585" y="497239"/>
            <a:ext cx="17210830" cy="9292522"/>
            <a:chOff x="0" y="0"/>
            <a:chExt cx="4532894" cy="2447413"/>
          </a:xfrm>
        </p:grpSpPr>
        <p:sp>
          <p:nvSpPr>
            <p:cNvPr name="Freeform 3" id="3"/>
            <p:cNvSpPr/>
            <p:nvPr/>
          </p:nvSpPr>
          <p:spPr>
            <a:xfrm flipH="false" flipV="false" rot="0">
              <a:off x="0" y="0"/>
              <a:ext cx="4532893" cy="2447413"/>
            </a:xfrm>
            <a:custGeom>
              <a:avLst/>
              <a:gdLst/>
              <a:ahLst/>
              <a:cxnLst/>
              <a:rect r="r" b="b" t="t" l="l"/>
              <a:pathLst>
                <a:path h="2447413" w="4532893">
                  <a:moveTo>
                    <a:pt x="21592" y="0"/>
                  </a:moveTo>
                  <a:lnTo>
                    <a:pt x="4511302" y="0"/>
                  </a:lnTo>
                  <a:cubicBezTo>
                    <a:pt x="4517028" y="0"/>
                    <a:pt x="4522520" y="2275"/>
                    <a:pt x="4526569" y="6324"/>
                  </a:cubicBezTo>
                  <a:cubicBezTo>
                    <a:pt x="4530619" y="10373"/>
                    <a:pt x="4532893" y="15865"/>
                    <a:pt x="4532893" y="21592"/>
                  </a:cubicBezTo>
                  <a:lnTo>
                    <a:pt x="4532893" y="2425822"/>
                  </a:lnTo>
                  <a:cubicBezTo>
                    <a:pt x="4532893" y="2431548"/>
                    <a:pt x="4530619" y="2437040"/>
                    <a:pt x="4526569" y="2441089"/>
                  </a:cubicBezTo>
                  <a:cubicBezTo>
                    <a:pt x="4522520" y="2445138"/>
                    <a:pt x="4517028" y="2447413"/>
                    <a:pt x="4511302" y="2447413"/>
                  </a:cubicBezTo>
                  <a:lnTo>
                    <a:pt x="21592" y="2447413"/>
                  </a:lnTo>
                  <a:cubicBezTo>
                    <a:pt x="9667" y="2447413"/>
                    <a:pt x="0" y="2437746"/>
                    <a:pt x="0" y="2425822"/>
                  </a:cubicBezTo>
                  <a:lnTo>
                    <a:pt x="0" y="21592"/>
                  </a:lnTo>
                  <a:cubicBezTo>
                    <a:pt x="0" y="15865"/>
                    <a:pt x="2275" y="10373"/>
                    <a:pt x="6324" y="6324"/>
                  </a:cubicBezTo>
                  <a:cubicBezTo>
                    <a:pt x="10373" y="2275"/>
                    <a:pt x="15865" y="0"/>
                    <a:pt x="21592" y="0"/>
                  </a:cubicBezTo>
                  <a:close/>
                </a:path>
              </a:pathLst>
            </a:custGeom>
            <a:solidFill>
              <a:srgbClr val="000000">
                <a:alpha val="0"/>
              </a:srgbClr>
            </a:solidFill>
            <a:ln w="38100" cap="rnd">
              <a:solidFill>
                <a:srgbClr val="FF8249"/>
              </a:solidFill>
              <a:prstDash val="solid"/>
              <a:round/>
            </a:ln>
          </p:spPr>
        </p:sp>
        <p:sp>
          <p:nvSpPr>
            <p:cNvPr name="TextBox 4" id="4"/>
            <p:cNvSpPr txBox="true"/>
            <p:nvPr/>
          </p:nvSpPr>
          <p:spPr>
            <a:xfrm>
              <a:off x="0" y="38100"/>
              <a:ext cx="4532894" cy="2409313"/>
            </a:xfrm>
            <a:prstGeom prst="rect">
              <a:avLst/>
            </a:prstGeom>
          </p:spPr>
          <p:txBody>
            <a:bodyPr anchor="ctr" rtlCol="false" tIns="50800" lIns="50800" bIns="50800" rIns="50800"/>
            <a:lstStyle/>
            <a:p>
              <a:pPr algn="ctr">
                <a:lnSpc>
                  <a:spcPts val="2556"/>
                </a:lnSpc>
              </a:pPr>
            </a:p>
          </p:txBody>
        </p:sp>
      </p:grpSp>
      <p:grpSp>
        <p:nvGrpSpPr>
          <p:cNvPr name="Group 5" id="5"/>
          <p:cNvGrpSpPr/>
          <p:nvPr/>
        </p:nvGrpSpPr>
        <p:grpSpPr>
          <a:xfrm rot="0">
            <a:off x="-5514761" y="3461898"/>
            <a:ext cx="10484633" cy="10484633"/>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836A">
                <a:alpha val="84706"/>
              </a:srgbClr>
            </a:solidFill>
          </p:spPr>
        </p:sp>
        <p:sp>
          <p:nvSpPr>
            <p:cNvPr name="TextBox 7" id="7"/>
            <p:cNvSpPr txBox="true"/>
            <p:nvPr/>
          </p:nvSpPr>
          <p:spPr>
            <a:xfrm>
              <a:off x="76200" y="114300"/>
              <a:ext cx="660400" cy="622300"/>
            </a:xfrm>
            <a:prstGeom prst="rect">
              <a:avLst/>
            </a:prstGeom>
          </p:spPr>
          <p:txBody>
            <a:bodyPr anchor="ctr" rtlCol="false" tIns="50800" lIns="50800" bIns="50800" rIns="50800"/>
            <a:lstStyle/>
            <a:p>
              <a:pPr algn="ctr">
                <a:lnSpc>
                  <a:spcPts val="2556"/>
                </a:lnSpc>
              </a:pPr>
            </a:p>
          </p:txBody>
        </p:sp>
      </p:grpSp>
      <p:sp>
        <p:nvSpPr>
          <p:cNvPr name="Freeform 8" id="8"/>
          <p:cNvSpPr/>
          <p:nvPr/>
        </p:nvSpPr>
        <p:spPr>
          <a:xfrm flipH="false" flipV="false" rot="0">
            <a:off x="288599" y="1980806"/>
            <a:ext cx="8356718" cy="8511472"/>
          </a:xfrm>
          <a:custGeom>
            <a:avLst/>
            <a:gdLst/>
            <a:ahLst/>
            <a:cxnLst/>
            <a:rect r="r" b="b" t="t" l="l"/>
            <a:pathLst>
              <a:path h="8511472" w="8356718">
                <a:moveTo>
                  <a:pt x="0" y="0"/>
                </a:moveTo>
                <a:lnTo>
                  <a:pt x="8356718" y="0"/>
                </a:lnTo>
                <a:lnTo>
                  <a:pt x="8356718" y="8511473"/>
                </a:lnTo>
                <a:lnTo>
                  <a:pt x="0" y="851147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8391617" y="1276350"/>
            <a:ext cx="8359177" cy="3145485"/>
          </a:xfrm>
          <a:prstGeom prst="rect">
            <a:avLst/>
          </a:prstGeom>
        </p:spPr>
        <p:txBody>
          <a:bodyPr anchor="t" rtlCol="false" tIns="0" lIns="0" bIns="0" rIns="0">
            <a:spAutoFit/>
          </a:bodyPr>
          <a:lstStyle/>
          <a:p>
            <a:pPr algn="l" marL="0" indent="0" lvl="0">
              <a:lnSpc>
                <a:spcPts val="11889"/>
              </a:lnSpc>
              <a:spcBef>
                <a:spcPct val="0"/>
              </a:spcBef>
            </a:pPr>
            <a:r>
              <a:rPr lang="en-US" sz="12385">
                <a:solidFill>
                  <a:srgbClr val="FFFFFF"/>
                </a:solidFill>
                <a:latin typeface="Bobby Jones"/>
                <a:ea typeface="Bobby Jones"/>
                <a:cs typeface="Bobby Jones"/>
                <a:sym typeface="Bobby Jones"/>
              </a:rPr>
              <a:t>NUESTRA MISIÓN</a:t>
            </a:r>
          </a:p>
        </p:txBody>
      </p:sp>
      <p:sp>
        <p:nvSpPr>
          <p:cNvPr name="TextBox 10" id="10"/>
          <p:cNvSpPr txBox="true"/>
          <p:nvPr/>
        </p:nvSpPr>
        <p:spPr>
          <a:xfrm rot="0">
            <a:off x="8645317" y="4396230"/>
            <a:ext cx="7057971" cy="526923"/>
          </a:xfrm>
          <a:prstGeom prst="rect">
            <a:avLst/>
          </a:prstGeom>
        </p:spPr>
        <p:txBody>
          <a:bodyPr anchor="t" rtlCol="false" tIns="0" lIns="0" bIns="0" rIns="0">
            <a:spAutoFit/>
          </a:bodyPr>
          <a:lstStyle/>
          <a:p>
            <a:pPr algn="l">
              <a:lnSpc>
                <a:spcPts val="4395"/>
              </a:lnSpc>
            </a:pPr>
            <a:r>
              <a:rPr lang="en-US" sz="2585" b="true">
                <a:solidFill>
                  <a:srgbClr val="FFC48E"/>
                </a:solidFill>
                <a:latin typeface="Poppins Bold"/>
                <a:ea typeface="Poppins Bold"/>
                <a:cs typeface="Poppins Bold"/>
                <a:sym typeface="Poppins Bold"/>
              </a:rPr>
              <a:t>¿Cual  es el problema de petcare?</a:t>
            </a:r>
          </a:p>
        </p:txBody>
      </p:sp>
      <p:sp>
        <p:nvSpPr>
          <p:cNvPr name="TextBox 11" id="11"/>
          <p:cNvSpPr txBox="true"/>
          <p:nvPr/>
        </p:nvSpPr>
        <p:spPr>
          <a:xfrm rot="0">
            <a:off x="8248414" y="4904103"/>
            <a:ext cx="7851777" cy="3854450"/>
          </a:xfrm>
          <a:prstGeom prst="rect">
            <a:avLst/>
          </a:prstGeom>
        </p:spPr>
        <p:txBody>
          <a:bodyPr anchor="t" rtlCol="false" tIns="0" lIns="0" bIns="0" rIns="0">
            <a:spAutoFit/>
          </a:bodyPr>
          <a:lstStyle/>
          <a:p>
            <a:pPr algn="l">
              <a:lnSpc>
                <a:spcPts val="3400"/>
              </a:lnSpc>
            </a:pPr>
            <a:r>
              <a:rPr lang="en-US" sz="2000">
                <a:solidFill>
                  <a:srgbClr val="FFFFFF">
                    <a:alpha val="80000"/>
                  </a:srgbClr>
                </a:solidFill>
                <a:latin typeface="Poppins"/>
                <a:ea typeface="Poppins"/>
                <a:cs typeface="Poppins"/>
                <a:sym typeface="Poppins"/>
              </a:rPr>
              <a:t>PetCare SPA es una red de clínicas veterinarias que ofrece servicios médicos y productos para mascotas. Actualmente enfrenta problemas en la gestión de citas, historial clínico e inventario de medicamentos debido a la falta de un sistema tecnológico integrado. Esto genera largas filas, mala organización de turnos y dificultades para dar seguimiento a tratamientos. Nuestro objetivo fue analizar, diseñar e implementar una solución tecnológica que optimice estos procesos y acompañe el crecimiento de la empresa.</a:t>
            </a:r>
          </a:p>
        </p:txBody>
      </p:sp>
      <p:grpSp>
        <p:nvGrpSpPr>
          <p:cNvPr name="Group 12" id="12"/>
          <p:cNvGrpSpPr/>
          <p:nvPr/>
        </p:nvGrpSpPr>
        <p:grpSpPr>
          <a:xfrm rot="0">
            <a:off x="10704947" y="8990589"/>
            <a:ext cx="2938710" cy="799172"/>
            <a:chOff x="0" y="0"/>
            <a:chExt cx="726896" cy="197677"/>
          </a:xfrm>
        </p:grpSpPr>
        <p:sp>
          <p:nvSpPr>
            <p:cNvPr name="Freeform 13" id="13"/>
            <p:cNvSpPr/>
            <p:nvPr/>
          </p:nvSpPr>
          <p:spPr>
            <a:xfrm flipH="false" flipV="false" rot="0">
              <a:off x="0" y="0"/>
              <a:ext cx="726896" cy="197677"/>
            </a:xfrm>
            <a:custGeom>
              <a:avLst/>
              <a:gdLst/>
              <a:ahLst/>
              <a:cxnLst/>
              <a:rect r="r" b="b" t="t" l="l"/>
              <a:pathLst>
                <a:path h="197677" w="726896">
                  <a:moveTo>
                    <a:pt x="98838" y="0"/>
                  </a:moveTo>
                  <a:lnTo>
                    <a:pt x="628058" y="0"/>
                  </a:lnTo>
                  <a:cubicBezTo>
                    <a:pt x="682645" y="0"/>
                    <a:pt x="726896" y="44251"/>
                    <a:pt x="726896" y="98838"/>
                  </a:cubicBezTo>
                  <a:lnTo>
                    <a:pt x="726896" y="98838"/>
                  </a:lnTo>
                  <a:cubicBezTo>
                    <a:pt x="726896" y="125052"/>
                    <a:pt x="716483" y="150192"/>
                    <a:pt x="697947" y="168728"/>
                  </a:cubicBezTo>
                  <a:cubicBezTo>
                    <a:pt x="679411" y="187264"/>
                    <a:pt x="654271" y="197677"/>
                    <a:pt x="628058" y="197677"/>
                  </a:cubicBezTo>
                  <a:lnTo>
                    <a:pt x="98838" y="197677"/>
                  </a:lnTo>
                  <a:cubicBezTo>
                    <a:pt x="72625" y="197677"/>
                    <a:pt x="47485" y="187264"/>
                    <a:pt x="28949" y="168728"/>
                  </a:cubicBezTo>
                  <a:cubicBezTo>
                    <a:pt x="10413" y="150192"/>
                    <a:pt x="0" y="125052"/>
                    <a:pt x="0" y="98838"/>
                  </a:cubicBezTo>
                  <a:lnTo>
                    <a:pt x="0" y="98838"/>
                  </a:lnTo>
                  <a:cubicBezTo>
                    <a:pt x="0" y="72625"/>
                    <a:pt x="10413" y="47485"/>
                    <a:pt x="28949" y="28949"/>
                  </a:cubicBezTo>
                  <a:cubicBezTo>
                    <a:pt x="47485" y="10413"/>
                    <a:pt x="72625" y="0"/>
                    <a:pt x="98838" y="0"/>
                  </a:cubicBezTo>
                  <a:close/>
                </a:path>
              </a:pathLst>
            </a:custGeom>
            <a:solidFill>
              <a:srgbClr val="FF836A"/>
            </a:solidFill>
          </p:spPr>
        </p:sp>
        <p:sp>
          <p:nvSpPr>
            <p:cNvPr name="TextBox 14" id="14"/>
            <p:cNvSpPr txBox="true"/>
            <p:nvPr/>
          </p:nvSpPr>
          <p:spPr>
            <a:xfrm>
              <a:off x="0" y="-123825"/>
              <a:ext cx="726896" cy="321502"/>
            </a:xfrm>
            <a:prstGeom prst="rect">
              <a:avLst/>
            </a:prstGeom>
          </p:spPr>
          <p:txBody>
            <a:bodyPr anchor="ctr" rtlCol="false" tIns="50800" lIns="50800" bIns="50800" rIns="50800"/>
            <a:lstStyle/>
            <a:p>
              <a:pPr algn="ctr">
                <a:lnSpc>
                  <a:spcPts val="3910"/>
                </a:lnSpc>
              </a:pPr>
            </a:p>
          </p:txBody>
        </p:sp>
      </p:grpSp>
      <p:sp>
        <p:nvSpPr>
          <p:cNvPr name="Freeform 15" id="15"/>
          <p:cNvSpPr/>
          <p:nvPr/>
        </p:nvSpPr>
        <p:spPr>
          <a:xfrm flipH="false" flipV="false" rot="825603">
            <a:off x="7248317" y="3535633"/>
            <a:ext cx="701569" cy="676057"/>
          </a:xfrm>
          <a:custGeom>
            <a:avLst/>
            <a:gdLst/>
            <a:ahLst/>
            <a:cxnLst/>
            <a:rect r="r" b="b" t="t" l="l"/>
            <a:pathLst>
              <a:path h="676057" w="701569">
                <a:moveTo>
                  <a:pt x="0" y="0"/>
                </a:moveTo>
                <a:lnTo>
                  <a:pt x="701569" y="0"/>
                </a:lnTo>
                <a:lnTo>
                  <a:pt x="701569" y="676057"/>
                </a:lnTo>
                <a:lnTo>
                  <a:pt x="0" y="67605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1773426">
            <a:off x="15824385" y="8015311"/>
            <a:ext cx="701569" cy="676057"/>
          </a:xfrm>
          <a:custGeom>
            <a:avLst/>
            <a:gdLst/>
            <a:ahLst/>
            <a:cxnLst/>
            <a:rect r="r" b="b" t="t" l="l"/>
            <a:pathLst>
              <a:path h="676057" w="701569">
                <a:moveTo>
                  <a:pt x="0" y="0"/>
                </a:moveTo>
                <a:lnTo>
                  <a:pt x="701568" y="0"/>
                </a:lnTo>
                <a:lnTo>
                  <a:pt x="701568" y="676057"/>
                </a:lnTo>
                <a:lnTo>
                  <a:pt x="0" y="67605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false" flipV="false" rot="-1153479">
            <a:off x="16337372" y="1331007"/>
            <a:ext cx="589973" cy="568520"/>
          </a:xfrm>
          <a:custGeom>
            <a:avLst/>
            <a:gdLst/>
            <a:ahLst/>
            <a:cxnLst/>
            <a:rect r="r" b="b" t="t" l="l"/>
            <a:pathLst>
              <a:path h="568520" w="589973">
                <a:moveTo>
                  <a:pt x="0" y="0"/>
                </a:moveTo>
                <a:lnTo>
                  <a:pt x="589973" y="0"/>
                </a:lnTo>
                <a:lnTo>
                  <a:pt x="589973" y="568520"/>
                </a:lnTo>
                <a:lnTo>
                  <a:pt x="0" y="56852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2C027F"/>
        </a:solidFill>
      </p:bgPr>
    </p:bg>
    <p:spTree>
      <p:nvGrpSpPr>
        <p:cNvPr id="1" name=""/>
        <p:cNvGrpSpPr/>
        <p:nvPr/>
      </p:nvGrpSpPr>
      <p:grpSpPr>
        <a:xfrm>
          <a:off x="0" y="0"/>
          <a:ext cx="0" cy="0"/>
          <a:chOff x="0" y="0"/>
          <a:chExt cx="0" cy="0"/>
        </a:xfrm>
      </p:grpSpPr>
      <p:grpSp>
        <p:nvGrpSpPr>
          <p:cNvPr name="Group 2" id="2"/>
          <p:cNvGrpSpPr/>
          <p:nvPr/>
        </p:nvGrpSpPr>
        <p:grpSpPr>
          <a:xfrm rot="0">
            <a:off x="538585" y="497239"/>
            <a:ext cx="17210830" cy="9292522"/>
            <a:chOff x="0" y="0"/>
            <a:chExt cx="4532894" cy="2447413"/>
          </a:xfrm>
        </p:grpSpPr>
        <p:sp>
          <p:nvSpPr>
            <p:cNvPr name="Freeform 3" id="3"/>
            <p:cNvSpPr/>
            <p:nvPr/>
          </p:nvSpPr>
          <p:spPr>
            <a:xfrm flipH="false" flipV="false" rot="0">
              <a:off x="0" y="0"/>
              <a:ext cx="4532893" cy="2447413"/>
            </a:xfrm>
            <a:custGeom>
              <a:avLst/>
              <a:gdLst/>
              <a:ahLst/>
              <a:cxnLst/>
              <a:rect r="r" b="b" t="t" l="l"/>
              <a:pathLst>
                <a:path h="2447413" w="4532893">
                  <a:moveTo>
                    <a:pt x="21592" y="0"/>
                  </a:moveTo>
                  <a:lnTo>
                    <a:pt x="4511302" y="0"/>
                  </a:lnTo>
                  <a:cubicBezTo>
                    <a:pt x="4517028" y="0"/>
                    <a:pt x="4522520" y="2275"/>
                    <a:pt x="4526569" y="6324"/>
                  </a:cubicBezTo>
                  <a:cubicBezTo>
                    <a:pt x="4530619" y="10373"/>
                    <a:pt x="4532893" y="15865"/>
                    <a:pt x="4532893" y="21592"/>
                  </a:cubicBezTo>
                  <a:lnTo>
                    <a:pt x="4532893" y="2425822"/>
                  </a:lnTo>
                  <a:cubicBezTo>
                    <a:pt x="4532893" y="2431548"/>
                    <a:pt x="4530619" y="2437040"/>
                    <a:pt x="4526569" y="2441089"/>
                  </a:cubicBezTo>
                  <a:cubicBezTo>
                    <a:pt x="4522520" y="2445138"/>
                    <a:pt x="4517028" y="2447413"/>
                    <a:pt x="4511302" y="2447413"/>
                  </a:cubicBezTo>
                  <a:lnTo>
                    <a:pt x="21592" y="2447413"/>
                  </a:lnTo>
                  <a:cubicBezTo>
                    <a:pt x="9667" y="2447413"/>
                    <a:pt x="0" y="2437746"/>
                    <a:pt x="0" y="2425822"/>
                  </a:cubicBezTo>
                  <a:lnTo>
                    <a:pt x="0" y="21592"/>
                  </a:lnTo>
                  <a:cubicBezTo>
                    <a:pt x="0" y="15865"/>
                    <a:pt x="2275" y="10373"/>
                    <a:pt x="6324" y="6324"/>
                  </a:cubicBezTo>
                  <a:cubicBezTo>
                    <a:pt x="10373" y="2275"/>
                    <a:pt x="15865" y="0"/>
                    <a:pt x="21592" y="0"/>
                  </a:cubicBezTo>
                  <a:close/>
                </a:path>
              </a:pathLst>
            </a:custGeom>
            <a:solidFill>
              <a:srgbClr val="000000">
                <a:alpha val="0"/>
              </a:srgbClr>
            </a:solidFill>
            <a:ln w="38100" cap="rnd">
              <a:solidFill>
                <a:srgbClr val="FF8249"/>
              </a:solidFill>
              <a:prstDash val="solid"/>
              <a:round/>
            </a:ln>
          </p:spPr>
        </p:sp>
        <p:sp>
          <p:nvSpPr>
            <p:cNvPr name="TextBox 4" id="4"/>
            <p:cNvSpPr txBox="true"/>
            <p:nvPr/>
          </p:nvSpPr>
          <p:spPr>
            <a:xfrm>
              <a:off x="0" y="38100"/>
              <a:ext cx="4532894" cy="2409313"/>
            </a:xfrm>
            <a:prstGeom prst="rect">
              <a:avLst/>
            </a:prstGeom>
          </p:spPr>
          <p:txBody>
            <a:bodyPr anchor="ctr" rtlCol="false" tIns="50800" lIns="50800" bIns="50800" rIns="50800"/>
            <a:lstStyle/>
            <a:p>
              <a:pPr algn="ctr">
                <a:lnSpc>
                  <a:spcPts val="2556"/>
                </a:lnSpc>
              </a:pPr>
            </a:p>
          </p:txBody>
        </p:sp>
      </p:grpSp>
      <p:grpSp>
        <p:nvGrpSpPr>
          <p:cNvPr name="Group 5" id="5"/>
          <p:cNvGrpSpPr/>
          <p:nvPr/>
        </p:nvGrpSpPr>
        <p:grpSpPr>
          <a:xfrm rot="0">
            <a:off x="-2789070" y="5940135"/>
            <a:ext cx="10484633" cy="10484633"/>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836A">
                <a:alpha val="84706"/>
              </a:srgbClr>
            </a:solidFill>
          </p:spPr>
        </p:sp>
        <p:sp>
          <p:nvSpPr>
            <p:cNvPr name="TextBox 7" id="7"/>
            <p:cNvSpPr txBox="true"/>
            <p:nvPr/>
          </p:nvSpPr>
          <p:spPr>
            <a:xfrm>
              <a:off x="76200" y="114300"/>
              <a:ext cx="660400" cy="622300"/>
            </a:xfrm>
            <a:prstGeom prst="rect">
              <a:avLst/>
            </a:prstGeom>
          </p:spPr>
          <p:txBody>
            <a:bodyPr anchor="ctr" rtlCol="false" tIns="50800" lIns="50800" bIns="50800" rIns="50800"/>
            <a:lstStyle/>
            <a:p>
              <a:pPr algn="ctr">
                <a:lnSpc>
                  <a:spcPts val="2556"/>
                </a:lnSpc>
              </a:pPr>
            </a:p>
          </p:txBody>
        </p:sp>
      </p:grpSp>
      <p:sp>
        <p:nvSpPr>
          <p:cNvPr name="TextBox 8" id="8"/>
          <p:cNvSpPr txBox="true"/>
          <p:nvPr/>
        </p:nvSpPr>
        <p:spPr>
          <a:xfrm rot="0">
            <a:off x="7957716" y="2367040"/>
            <a:ext cx="9470474" cy="1637670"/>
          </a:xfrm>
          <a:prstGeom prst="rect">
            <a:avLst/>
          </a:prstGeom>
        </p:spPr>
        <p:txBody>
          <a:bodyPr anchor="t" rtlCol="false" tIns="0" lIns="0" bIns="0" rIns="0">
            <a:spAutoFit/>
          </a:bodyPr>
          <a:lstStyle/>
          <a:p>
            <a:pPr algn="l" marL="0" indent="0" lvl="0">
              <a:lnSpc>
                <a:spcPts val="11889"/>
              </a:lnSpc>
              <a:spcBef>
                <a:spcPct val="0"/>
              </a:spcBef>
            </a:pPr>
            <a:r>
              <a:rPr lang="en-US" sz="12385">
                <a:solidFill>
                  <a:srgbClr val="FFFFFF"/>
                </a:solidFill>
                <a:latin typeface="Bobby Jones"/>
                <a:ea typeface="Bobby Jones"/>
                <a:cs typeface="Bobby Jones"/>
                <a:sym typeface="Bobby Jones"/>
              </a:rPr>
              <a:t>PETCARE SPA </a:t>
            </a:r>
          </a:p>
        </p:txBody>
      </p:sp>
      <p:sp>
        <p:nvSpPr>
          <p:cNvPr name="Freeform 9" id="9"/>
          <p:cNvSpPr/>
          <p:nvPr/>
        </p:nvSpPr>
        <p:spPr>
          <a:xfrm flipH="false" flipV="false" rot="825603">
            <a:off x="5974964" y="2054541"/>
            <a:ext cx="701569" cy="676057"/>
          </a:xfrm>
          <a:custGeom>
            <a:avLst/>
            <a:gdLst/>
            <a:ahLst/>
            <a:cxnLst/>
            <a:rect r="r" b="b" t="t" l="l"/>
            <a:pathLst>
              <a:path h="676057" w="701569">
                <a:moveTo>
                  <a:pt x="0" y="0"/>
                </a:moveTo>
                <a:lnTo>
                  <a:pt x="701569" y="0"/>
                </a:lnTo>
                <a:lnTo>
                  <a:pt x="701569" y="676057"/>
                </a:lnTo>
                <a:lnTo>
                  <a:pt x="0" y="67605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1773426">
            <a:off x="15707753" y="4975362"/>
            <a:ext cx="701569" cy="676057"/>
          </a:xfrm>
          <a:custGeom>
            <a:avLst/>
            <a:gdLst/>
            <a:ahLst/>
            <a:cxnLst/>
            <a:rect r="r" b="b" t="t" l="l"/>
            <a:pathLst>
              <a:path h="676057" w="701569">
                <a:moveTo>
                  <a:pt x="0" y="0"/>
                </a:moveTo>
                <a:lnTo>
                  <a:pt x="701568" y="0"/>
                </a:lnTo>
                <a:lnTo>
                  <a:pt x="701568" y="676057"/>
                </a:lnTo>
                <a:lnTo>
                  <a:pt x="0" y="67605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706384" y="1028700"/>
            <a:ext cx="6518813" cy="9822870"/>
          </a:xfrm>
          <a:custGeom>
            <a:avLst/>
            <a:gdLst/>
            <a:ahLst/>
            <a:cxnLst/>
            <a:rect r="r" b="b" t="t" l="l"/>
            <a:pathLst>
              <a:path h="9822870" w="6518813">
                <a:moveTo>
                  <a:pt x="0" y="0"/>
                </a:moveTo>
                <a:lnTo>
                  <a:pt x="6518813" y="0"/>
                </a:lnTo>
                <a:lnTo>
                  <a:pt x="6518813" y="9822870"/>
                </a:lnTo>
                <a:lnTo>
                  <a:pt x="0" y="98228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2" id="12"/>
          <p:cNvSpPr txBox="true"/>
          <p:nvPr/>
        </p:nvSpPr>
        <p:spPr>
          <a:xfrm rot="0">
            <a:off x="7957716" y="4030667"/>
            <a:ext cx="5943787" cy="526923"/>
          </a:xfrm>
          <a:prstGeom prst="rect">
            <a:avLst/>
          </a:prstGeom>
        </p:spPr>
        <p:txBody>
          <a:bodyPr anchor="t" rtlCol="false" tIns="0" lIns="0" bIns="0" rIns="0">
            <a:spAutoFit/>
          </a:bodyPr>
          <a:lstStyle/>
          <a:p>
            <a:pPr algn="l">
              <a:lnSpc>
                <a:spcPts val="4395"/>
              </a:lnSpc>
            </a:pPr>
            <a:r>
              <a:rPr lang="en-US" sz="2585" b="true">
                <a:solidFill>
                  <a:srgbClr val="FFC48E"/>
                </a:solidFill>
                <a:latin typeface="Poppins Bold"/>
                <a:ea typeface="Poppins Bold"/>
                <a:cs typeface="Poppins Bold"/>
                <a:sym typeface="Poppins Bold"/>
              </a:rPr>
              <a:t>¿ Que es petcare spa?</a:t>
            </a:r>
          </a:p>
        </p:txBody>
      </p:sp>
      <p:sp>
        <p:nvSpPr>
          <p:cNvPr name="TextBox 13" id="13"/>
          <p:cNvSpPr txBox="true"/>
          <p:nvPr/>
        </p:nvSpPr>
        <p:spPr>
          <a:xfrm rot="0">
            <a:off x="7957716" y="5022560"/>
            <a:ext cx="7851777" cy="2139950"/>
          </a:xfrm>
          <a:prstGeom prst="rect">
            <a:avLst/>
          </a:prstGeom>
        </p:spPr>
        <p:txBody>
          <a:bodyPr anchor="t" rtlCol="false" tIns="0" lIns="0" bIns="0" rIns="0">
            <a:spAutoFit/>
          </a:bodyPr>
          <a:lstStyle/>
          <a:p>
            <a:pPr algn="l">
              <a:lnSpc>
                <a:spcPts val="3400"/>
              </a:lnSpc>
            </a:pPr>
            <a:r>
              <a:rPr lang="en-US" sz="2000">
                <a:solidFill>
                  <a:srgbClr val="FFFFFF">
                    <a:alpha val="80000"/>
                  </a:srgbClr>
                </a:solidFill>
                <a:latin typeface="Poppins"/>
                <a:ea typeface="Poppins"/>
                <a:cs typeface="Poppins"/>
                <a:sym typeface="Poppins"/>
              </a:rPr>
              <a:t>PetCare SPA es nuestra plataforma backend desarrollada</a:t>
            </a:r>
          </a:p>
          <a:p>
            <a:pPr algn="l">
              <a:lnSpc>
                <a:spcPts val="3400"/>
              </a:lnSpc>
            </a:pPr>
            <a:r>
              <a:rPr lang="en-US" sz="2000">
                <a:solidFill>
                  <a:srgbClr val="FFFFFF">
                    <a:alpha val="80000"/>
                  </a:srgbClr>
                </a:solidFill>
                <a:latin typeface="Poppins"/>
                <a:ea typeface="Poppins"/>
                <a:cs typeface="Poppins"/>
                <a:sym typeface="Poppins"/>
              </a:rPr>
              <a:t>por microservicios con Spring Boot y MySQL, orientada a cubrir las necesidades de administración de la clínica veterinaria. El sistema está diseñado para ser modular, escalable y mantenible</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2C027F"/>
        </a:solidFill>
      </p:bgPr>
    </p:bg>
    <p:spTree>
      <p:nvGrpSpPr>
        <p:cNvPr id="1" name=""/>
        <p:cNvGrpSpPr/>
        <p:nvPr/>
      </p:nvGrpSpPr>
      <p:grpSpPr>
        <a:xfrm>
          <a:off x="0" y="0"/>
          <a:ext cx="0" cy="0"/>
          <a:chOff x="0" y="0"/>
          <a:chExt cx="0" cy="0"/>
        </a:xfrm>
      </p:grpSpPr>
      <p:grpSp>
        <p:nvGrpSpPr>
          <p:cNvPr name="Group 2" id="2"/>
          <p:cNvGrpSpPr/>
          <p:nvPr/>
        </p:nvGrpSpPr>
        <p:grpSpPr>
          <a:xfrm rot="0">
            <a:off x="538585" y="497239"/>
            <a:ext cx="17210830" cy="9292522"/>
            <a:chOff x="0" y="0"/>
            <a:chExt cx="4532894" cy="2447413"/>
          </a:xfrm>
        </p:grpSpPr>
        <p:sp>
          <p:nvSpPr>
            <p:cNvPr name="Freeform 3" id="3"/>
            <p:cNvSpPr/>
            <p:nvPr/>
          </p:nvSpPr>
          <p:spPr>
            <a:xfrm flipH="false" flipV="false" rot="0">
              <a:off x="0" y="0"/>
              <a:ext cx="4532893" cy="2447413"/>
            </a:xfrm>
            <a:custGeom>
              <a:avLst/>
              <a:gdLst/>
              <a:ahLst/>
              <a:cxnLst/>
              <a:rect r="r" b="b" t="t" l="l"/>
              <a:pathLst>
                <a:path h="2447413" w="4532893">
                  <a:moveTo>
                    <a:pt x="21592" y="0"/>
                  </a:moveTo>
                  <a:lnTo>
                    <a:pt x="4511302" y="0"/>
                  </a:lnTo>
                  <a:cubicBezTo>
                    <a:pt x="4517028" y="0"/>
                    <a:pt x="4522520" y="2275"/>
                    <a:pt x="4526569" y="6324"/>
                  </a:cubicBezTo>
                  <a:cubicBezTo>
                    <a:pt x="4530619" y="10373"/>
                    <a:pt x="4532893" y="15865"/>
                    <a:pt x="4532893" y="21592"/>
                  </a:cubicBezTo>
                  <a:lnTo>
                    <a:pt x="4532893" y="2425822"/>
                  </a:lnTo>
                  <a:cubicBezTo>
                    <a:pt x="4532893" y="2431548"/>
                    <a:pt x="4530619" y="2437040"/>
                    <a:pt x="4526569" y="2441089"/>
                  </a:cubicBezTo>
                  <a:cubicBezTo>
                    <a:pt x="4522520" y="2445138"/>
                    <a:pt x="4517028" y="2447413"/>
                    <a:pt x="4511302" y="2447413"/>
                  </a:cubicBezTo>
                  <a:lnTo>
                    <a:pt x="21592" y="2447413"/>
                  </a:lnTo>
                  <a:cubicBezTo>
                    <a:pt x="9667" y="2447413"/>
                    <a:pt x="0" y="2437746"/>
                    <a:pt x="0" y="2425822"/>
                  </a:cubicBezTo>
                  <a:lnTo>
                    <a:pt x="0" y="21592"/>
                  </a:lnTo>
                  <a:cubicBezTo>
                    <a:pt x="0" y="15865"/>
                    <a:pt x="2275" y="10373"/>
                    <a:pt x="6324" y="6324"/>
                  </a:cubicBezTo>
                  <a:cubicBezTo>
                    <a:pt x="10373" y="2275"/>
                    <a:pt x="15865" y="0"/>
                    <a:pt x="21592" y="0"/>
                  </a:cubicBezTo>
                  <a:close/>
                </a:path>
              </a:pathLst>
            </a:custGeom>
            <a:solidFill>
              <a:srgbClr val="000000">
                <a:alpha val="0"/>
              </a:srgbClr>
            </a:solidFill>
            <a:ln w="38100" cap="rnd">
              <a:solidFill>
                <a:srgbClr val="FF8249"/>
              </a:solidFill>
              <a:prstDash val="solid"/>
              <a:round/>
            </a:ln>
          </p:spPr>
        </p:sp>
        <p:sp>
          <p:nvSpPr>
            <p:cNvPr name="TextBox 4" id="4"/>
            <p:cNvSpPr txBox="true"/>
            <p:nvPr/>
          </p:nvSpPr>
          <p:spPr>
            <a:xfrm>
              <a:off x="0" y="38100"/>
              <a:ext cx="4532894" cy="2409313"/>
            </a:xfrm>
            <a:prstGeom prst="rect">
              <a:avLst/>
            </a:prstGeom>
          </p:spPr>
          <p:txBody>
            <a:bodyPr anchor="ctr" rtlCol="false" tIns="50800" lIns="50800" bIns="50800" rIns="50800"/>
            <a:lstStyle/>
            <a:p>
              <a:pPr algn="ctr">
                <a:lnSpc>
                  <a:spcPts val="2556"/>
                </a:lnSpc>
              </a:pPr>
            </a:p>
          </p:txBody>
        </p:sp>
      </p:grpSp>
      <p:grpSp>
        <p:nvGrpSpPr>
          <p:cNvPr name="Group 5" id="5"/>
          <p:cNvGrpSpPr/>
          <p:nvPr/>
        </p:nvGrpSpPr>
        <p:grpSpPr>
          <a:xfrm rot="0">
            <a:off x="10650102" y="-2394400"/>
            <a:ext cx="10484633" cy="10484633"/>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836A">
                <a:alpha val="84706"/>
              </a:srgbClr>
            </a:solidFill>
          </p:spPr>
        </p:sp>
        <p:sp>
          <p:nvSpPr>
            <p:cNvPr name="TextBox 7" id="7"/>
            <p:cNvSpPr txBox="true"/>
            <p:nvPr/>
          </p:nvSpPr>
          <p:spPr>
            <a:xfrm>
              <a:off x="76200" y="114300"/>
              <a:ext cx="660400" cy="622300"/>
            </a:xfrm>
            <a:prstGeom prst="rect">
              <a:avLst/>
            </a:prstGeom>
          </p:spPr>
          <p:txBody>
            <a:bodyPr anchor="ctr" rtlCol="false" tIns="50800" lIns="50800" bIns="50800" rIns="50800"/>
            <a:lstStyle/>
            <a:p>
              <a:pPr algn="ctr">
                <a:lnSpc>
                  <a:spcPts val="2556"/>
                </a:lnSpc>
              </a:pPr>
            </a:p>
          </p:txBody>
        </p:sp>
      </p:grpSp>
      <p:sp>
        <p:nvSpPr>
          <p:cNvPr name="Freeform 8" id="8"/>
          <p:cNvSpPr/>
          <p:nvPr/>
        </p:nvSpPr>
        <p:spPr>
          <a:xfrm flipH="false" flipV="false" rot="825603">
            <a:off x="1520154" y="1231014"/>
            <a:ext cx="701569" cy="676057"/>
          </a:xfrm>
          <a:custGeom>
            <a:avLst/>
            <a:gdLst/>
            <a:ahLst/>
            <a:cxnLst/>
            <a:rect r="r" b="b" t="t" l="l"/>
            <a:pathLst>
              <a:path h="676057" w="701569">
                <a:moveTo>
                  <a:pt x="0" y="0"/>
                </a:moveTo>
                <a:lnTo>
                  <a:pt x="701569" y="0"/>
                </a:lnTo>
                <a:lnTo>
                  <a:pt x="701569" y="676058"/>
                </a:lnTo>
                <a:lnTo>
                  <a:pt x="0" y="6760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1773426">
            <a:off x="7718401" y="4801111"/>
            <a:ext cx="701569" cy="676057"/>
          </a:xfrm>
          <a:custGeom>
            <a:avLst/>
            <a:gdLst/>
            <a:ahLst/>
            <a:cxnLst/>
            <a:rect r="r" b="b" t="t" l="l"/>
            <a:pathLst>
              <a:path h="676057" w="701569">
                <a:moveTo>
                  <a:pt x="0" y="0"/>
                </a:moveTo>
                <a:lnTo>
                  <a:pt x="701569" y="0"/>
                </a:lnTo>
                <a:lnTo>
                  <a:pt x="701569" y="676057"/>
                </a:lnTo>
                <a:lnTo>
                  <a:pt x="0" y="67605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1153479">
            <a:off x="16592178" y="2929196"/>
            <a:ext cx="589973" cy="568520"/>
          </a:xfrm>
          <a:custGeom>
            <a:avLst/>
            <a:gdLst/>
            <a:ahLst/>
            <a:cxnLst/>
            <a:rect r="r" b="b" t="t" l="l"/>
            <a:pathLst>
              <a:path h="568520" w="589973">
                <a:moveTo>
                  <a:pt x="0" y="0"/>
                </a:moveTo>
                <a:lnTo>
                  <a:pt x="589973" y="0"/>
                </a:lnTo>
                <a:lnTo>
                  <a:pt x="589973" y="568519"/>
                </a:lnTo>
                <a:lnTo>
                  <a:pt x="0" y="56851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8954235" y="1980806"/>
            <a:ext cx="7932930" cy="6620390"/>
          </a:xfrm>
          <a:custGeom>
            <a:avLst/>
            <a:gdLst/>
            <a:ahLst/>
            <a:cxnLst/>
            <a:rect r="r" b="b" t="t" l="l"/>
            <a:pathLst>
              <a:path h="6620390" w="7932930">
                <a:moveTo>
                  <a:pt x="0" y="0"/>
                </a:moveTo>
                <a:lnTo>
                  <a:pt x="7932929" y="0"/>
                </a:lnTo>
                <a:lnTo>
                  <a:pt x="7932929" y="6620391"/>
                </a:lnTo>
                <a:lnTo>
                  <a:pt x="0" y="662039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2" id="12"/>
          <p:cNvSpPr txBox="true"/>
          <p:nvPr/>
        </p:nvSpPr>
        <p:spPr>
          <a:xfrm rot="0">
            <a:off x="1268005" y="2460732"/>
            <a:ext cx="7273062" cy="3145485"/>
          </a:xfrm>
          <a:prstGeom prst="rect">
            <a:avLst/>
          </a:prstGeom>
        </p:spPr>
        <p:txBody>
          <a:bodyPr anchor="t" rtlCol="false" tIns="0" lIns="0" bIns="0" rIns="0">
            <a:spAutoFit/>
          </a:bodyPr>
          <a:lstStyle/>
          <a:p>
            <a:pPr algn="l" marL="0" indent="0" lvl="0">
              <a:lnSpc>
                <a:spcPts val="11889"/>
              </a:lnSpc>
              <a:spcBef>
                <a:spcPct val="0"/>
              </a:spcBef>
            </a:pPr>
            <a:r>
              <a:rPr lang="en-US" sz="12385">
                <a:solidFill>
                  <a:srgbClr val="FFFFFF"/>
                </a:solidFill>
                <a:latin typeface="Bobby Jones"/>
                <a:ea typeface="Bobby Jones"/>
                <a:cs typeface="Bobby Jones"/>
                <a:sym typeface="Bobby Jones"/>
              </a:rPr>
              <a:t>¿ QUÉ HACE DISTINTO ?</a:t>
            </a:r>
          </a:p>
        </p:txBody>
      </p:sp>
      <p:sp>
        <p:nvSpPr>
          <p:cNvPr name="TextBox 13" id="13"/>
          <p:cNvSpPr txBox="true"/>
          <p:nvPr/>
        </p:nvSpPr>
        <p:spPr>
          <a:xfrm rot="0">
            <a:off x="1870938" y="5472867"/>
            <a:ext cx="5752409" cy="526923"/>
          </a:xfrm>
          <a:prstGeom prst="rect">
            <a:avLst/>
          </a:prstGeom>
        </p:spPr>
        <p:txBody>
          <a:bodyPr anchor="t" rtlCol="false" tIns="0" lIns="0" bIns="0" rIns="0">
            <a:spAutoFit/>
          </a:bodyPr>
          <a:lstStyle/>
          <a:p>
            <a:pPr algn="l">
              <a:lnSpc>
                <a:spcPts val="4395"/>
              </a:lnSpc>
            </a:pPr>
            <a:r>
              <a:rPr lang="en-US" sz="2585" b="true">
                <a:solidFill>
                  <a:srgbClr val="FFC48E"/>
                </a:solidFill>
                <a:latin typeface="Poppins Bold"/>
                <a:ea typeface="Poppins Bold"/>
                <a:cs typeface="Poppins Bold"/>
                <a:sym typeface="Poppins Bold"/>
              </a:rPr>
              <a:t>"Tu tranquilidad, su bienestar."</a:t>
            </a:r>
          </a:p>
        </p:txBody>
      </p:sp>
      <p:sp>
        <p:nvSpPr>
          <p:cNvPr name="TextBox 14" id="14"/>
          <p:cNvSpPr txBox="true"/>
          <p:nvPr/>
        </p:nvSpPr>
        <p:spPr>
          <a:xfrm rot="0">
            <a:off x="1449819" y="6037890"/>
            <a:ext cx="6343628" cy="3425825"/>
          </a:xfrm>
          <a:prstGeom prst="rect">
            <a:avLst/>
          </a:prstGeom>
        </p:spPr>
        <p:txBody>
          <a:bodyPr anchor="t" rtlCol="false" tIns="0" lIns="0" bIns="0" rIns="0">
            <a:spAutoFit/>
          </a:bodyPr>
          <a:lstStyle/>
          <a:p>
            <a:pPr algn="l">
              <a:lnSpc>
                <a:spcPts val="3400"/>
              </a:lnSpc>
            </a:pPr>
            <a:r>
              <a:rPr lang="en-US" sz="2000">
                <a:solidFill>
                  <a:srgbClr val="FFFFFF">
                    <a:alpha val="80000"/>
                  </a:srgbClr>
                </a:solidFill>
                <a:latin typeface="Poppins"/>
                <a:ea typeface="Poppins"/>
                <a:cs typeface="Poppins"/>
                <a:sym typeface="Poppins"/>
              </a:rPr>
              <a:t>PetCare SPA se diferencia por ser una solución desarrollada desde cero pensando exclusivamente en las necesidades de una red de clínicas veterinarias. A diferencia de sistemas genéricos, está construido bajo una arquitectura de microservicios, lo que permite una mayor organización, escalabilidad y facilidad de mantenimiento.</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2C027F"/>
        </a:solidFill>
      </p:bgPr>
    </p:bg>
    <p:spTree>
      <p:nvGrpSpPr>
        <p:cNvPr id="1" name=""/>
        <p:cNvGrpSpPr/>
        <p:nvPr/>
      </p:nvGrpSpPr>
      <p:grpSpPr>
        <a:xfrm>
          <a:off x="0" y="0"/>
          <a:ext cx="0" cy="0"/>
          <a:chOff x="0" y="0"/>
          <a:chExt cx="0" cy="0"/>
        </a:xfrm>
      </p:grpSpPr>
      <p:sp>
        <p:nvSpPr>
          <p:cNvPr name="TextBox 2" id="2"/>
          <p:cNvSpPr txBox="true"/>
          <p:nvPr/>
        </p:nvSpPr>
        <p:spPr>
          <a:xfrm rot="0">
            <a:off x="6606260" y="514170"/>
            <a:ext cx="5237509" cy="1338057"/>
          </a:xfrm>
          <a:prstGeom prst="rect">
            <a:avLst/>
          </a:prstGeom>
        </p:spPr>
        <p:txBody>
          <a:bodyPr anchor="t" rtlCol="false" tIns="0" lIns="0" bIns="0" rIns="0">
            <a:spAutoFit/>
          </a:bodyPr>
          <a:lstStyle/>
          <a:p>
            <a:pPr algn="ctr">
              <a:lnSpc>
                <a:spcPts val="10946"/>
              </a:lnSpc>
            </a:pPr>
            <a:r>
              <a:rPr lang="en-US" sz="7818" b="true">
                <a:solidFill>
                  <a:srgbClr val="FFFFFF"/>
                </a:solidFill>
                <a:latin typeface="Open Sans Bold"/>
                <a:ea typeface="Open Sans Bold"/>
                <a:cs typeface="Open Sans Bold"/>
                <a:sym typeface="Open Sans Bold"/>
              </a:rPr>
              <a:t>Estructura</a:t>
            </a:r>
          </a:p>
        </p:txBody>
      </p:sp>
      <p:sp>
        <p:nvSpPr>
          <p:cNvPr name="TextBox 3" id="3"/>
          <p:cNvSpPr txBox="true"/>
          <p:nvPr/>
        </p:nvSpPr>
        <p:spPr>
          <a:xfrm rot="0">
            <a:off x="2115476" y="3075747"/>
            <a:ext cx="14057048" cy="2986405"/>
          </a:xfrm>
          <a:prstGeom prst="rect">
            <a:avLst/>
          </a:prstGeom>
        </p:spPr>
        <p:txBody>
          <a:bodyPr anchor="t" rtlCol="false" tIns="0" lIns="0" bIns="0" rIns="0">
            <a:spAutoFit/>
          </a:bodyPr>
          <a:lstStyle/>
          <a:p>
            <a:pPr algn="ctr">
              <a:lnSpc>
                <a:spcPts val="3920"/>
              </a:lnSpc>
            </a:pPr>
            <a:r>
              <a:rPr lang="en-US" sz="2800">
                <a:solidFill>
                  <a:srgbClr val="FFFFFF"/>
                </a:solidFill>
                <a:latin typeface="Poppins"/>
                <a:ea typeface="Poppins"/>
                <a:cs typeface="Poppins"/>
                <a:sym typeface="Poppins"/>
              </a:rPr>
              <a:t>El sistema está basado en una arquitectura de microservicios donde cada componente maneja una funcionalidad específica de la plataforma veterinaria, como la gestión de usuarios, mascotas, reseñas, entre otros. Esta estructura modular nos permite mantener y escalar cada servicio de manera independiente. Ahorta les mostraremos los principales endpoints que conforman nuestra API.</a:t>
            </a:r>
          </a:p>
        </p:txBody>
      </p:sp>
      <p:grpSp>
        <p:nvGrpSpPr>
          <p:cNvPr name="Group 4" id="4"/>
          <p:cNvGrpSpPr/>
          <p:nvPr/>
        </p:nvGrpSpPr>
        <p:grpSpPr>
          <a:xfrm rot="0">
            <a:off x="513665" y="8858714"/>
            <a:ext cx="17458891" cy="799172"/>
            <a:chOff x="0" y="0"/>
            <a:chExt cx="4318493" cy="197677"/>
          </a:xfrm>
        </p:grpSpPr>
        <p:sp>
          <p:nvSpPr>
            <p:cNvPr name="Freeform 5" id="5"/>
            <p:cNvSpPr/>
            <p:nvPr/>
          </p:nvSpPr>
          <p:spPr>
            <a:xfrm flipH="false" flipV="false" rot="0">
              <a:off x="0" y="0"/>
              <a:ext cx="4318493" cy="197677"/>
            </a:xfrm>
            <a:custGeom>
              <a:avLst/>
              <a:gdLst/>
              <a:ahLst/>
              <a:cxnLst/>
              <a:rect r="r" b="b" t="t" l="l"/>
              <a:pathLst>
                <a:path h="197677" w="4318493">
                  <a:moveTo>
                    <a:pt x="44344" y="0"/>
                  </a:moveTo>
                  <a:lnTo>
                    <a:pt x="4274149" y="0"/>
                  </a:lnTo>
                  <a:cubicBezTo>
                    <a:pt x="4285910" y="0"/>
                    <a:pt x="4297189" y="4672"/>
                    <a:pt x="4305505" y="12988"/>
                  </a:cubicBezTo>
                  <a:cubicBezTo>
                    <a:pt x="4313821" y="21304"/>
                    <a:pt x="4318493" y="32583"/>
                    <a:pt x="4318493" y="44344"/>
                  </a:cubicBezTo>
                  <a:lnTo>
                    <a:pt x="4318493" y="153333"/>
                  </a:lnTo>
                  <a:cubicBezTo>
                    <a:pt x="4318493" y="165094"/>
                    <a:pt x="4313821" y="176373"/>
                    <a:pt x="4305505" y="184689"/>
                  </a:cubicBezTo>
                  <a:cubicBezTo>
                    <a:pt x="4297189" y="193005"/>
                    <a:pt x="4285910" y="197677"/>
                    <a:pt x="4274149" y="197677"/>
                  </a:cubicBezTo>
                  <a:lnTo>
                    <a:pt x="44344" y="197677"/>
                  </a:lnTo>
                  <a:cubicBezTo>
                    <a:pt x="32583" y="197677"/>
                    <a:pt x="21304" y="193005"/>
                    <a:pt x="12988" y="184689"/>
                  </a:cubicBezTo>
                  <a:cubicBezTo>
                    <a:pt x="4672" y="176373"/>
                    <a:pt x="0" y="165094"/>
                    <a:pt x="0" y="153333"/>
                  </a:cubicBezTo>
                  <a:lnTo>
                    <a:pt x="0" y="44344"/>
                  </a:lnTo>
                  <a:cubicBezTo>
                    <a:pt x="0" y="32583"/>
                    <a:pt x="4672" y="21304"/>
                    <a:pt x="12988" y="12988"/>
                  </a:cubicBezTo>
                  <a:cubicBezTo>
                    <a:pt x="21304" y="4672"/>
                    <a:pt x="32583" y="0"/>
                    <a:pt x="44344" y="0"/>
                  </a:cubicBezTo>
                  <a:close/>
                </a:path>
              </a:pathLst>
            </a:custGeom>
            <a:solidFill>
              <a:srgbClr val="FF836A"/>
            </a:solidFill>
          </p:spPr>
        </p:sp>
        <p:sp>
          <p:nvSpPr>
            <p:cNvPr name="TextBox 6" id="6"/>
            <p:cNvSpPr txBox="true"/>
            <p:nvPr/>
          </p:nvSpPr>
          <p:spPr>
            <a:xfrm>
              <a:off x="0" y="-123825"/>
              <a:ext cx="4318493" cy="321502"/>
            </a:xfrm>
            <a:prstGeom prst="rect">
              <a:avLst/>
            </a:prstGeom>
          </p:spPr>
          <p:txBody>
            <a:bodyPr anchor="ctr" rtlCol="false" tIns="50800" lIns="50800" bIns="50800" rIns="50800"/>
            <a:lstStyle/>
            <a:p>
              <a:pPr algn="ctr">
                <a:lnSpc>
                  <a:spcPts val="3910"/>
                </a:lnSpc>
              </a:pPr>
            </a:p>
          </p:txBody>
        </p:sp>
      </p:grpSp>
      <p:sp>
        <p:nvSpPr>
          <p:cNvPr name="Freeform 7" id="7"/>
          <p:cNvSpPr/>
          <p:nvPr/>
        </p:nvSpPr>
        <p:spPr>
          <a:xfrm flipH="false" flipV="false" rot="825603">
            <a:off x="16665005" y="7816971"/>
            <a:ext cx="701569" cy="676057"/>
          </a:xfrm>
          <a:custGeom>
            <a:avLst/>
            <a:gdLst/>
            <a:ahLst/>
            <a:cxnLst/>
            <a:rect r="r" b="b" t="t" l="l"/>
            <a:pathLst>
              <a:path h="676057" w="701569">
                <a:moveTo>
                  <a:pt x="0" y="0"/>
                </a:moveTo>
                <a:lnTo>
                  <a:pt x="701568" y="0"/>
                </a:lnTo>
                <a:lnTo>
                  <a:pt x="701568" y="676057"/>
                </a:lnTo>
                <a:lnTo>
                  <a:pt x="0" y="67605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825603">
            <a:off x="1083455" y="1102435"/>
            <a:ext cx="701569" cy="676057"/>
          </a:xfrm>
          <a:custGeom>
            <a:avLst/>
            <a:gdLst/>
            <a:ahLst/>
            <a:cxnLst/>
            <a:rect r="r" b="b" t="t" l="l"/>
            <a:pathLst>
              <a:path h="676057" w="701569">
                <a:moveTo>
                  <a:pt x="0" y="0"/>
                </a:moveTo>
                <a:lnTo>
                  <a:pt x="701569" y="0"/>
                </a:lnTo>
                <a:lnTo>
                  <a:pt x="701569" y="676057"/>
                </a:lnTo>
                <a:lnTo>
                  <a:pt x="0" y="67605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825603">
            <a:off x="16665005" y="1102435"/>
            <a:ext cx="701569" cy="676057"/>
          </a:xfrm>
          <a:custGeom>
            <a:avLst/>
            <a:gdLst/>
            <a:ahLst/>
            <a:cxnLst/>
            <a:rect r="r" b="b" t="t" l="l"/>
            <a:pathLst>
              <a:path h="676057" w="701569">
                <a:moveTo>
                  <a:pt x="0" y="0"/>
                </a:moveTo>
                <a:lnTo>
                  <a:pt x="701568" y="0"/>
                </a:lnTo>
                <a:lnTo>
                  <a:pt x="701568" y="676057"/>
                </a:lnTo>
                <a:lnTo>
                  <a:pt x="0" y="67605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825603">
            <a:off x="967136" y="7816971"/>
            <a:ext cx="701569" cy="676057"/>
          </a:xfrm>
          <a:custGeom>
            <a:avLst/>
            <a:gdLst/>
            <a:ahLst/>
            <a:cxnLst/>
            <a:rect r="r" b="b" t="t" l="l"/>
            <a:pathLst>
              <a:path h="676057" w="701569">
                <a:moveTo>
                  <a:pt x="0" y="0"/>
                </a:moveTo>
                <a:lnTo>
                  <a:pt x="701569" y="0"/>
                </a:lnTo>
                <a:lnTo>
                  <a:pt x="701569" y="676057"/>
                </a:lnTo>
                <a:lnTo>
                  <a:pt x="0" y="67605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2C027F"/>
        </a:solidFill>
      </p:bgPr>
    </p:bg>
    <p:spTree>
      <p:nvGrpSpPr>
        <p:cNvPr id="1" name=""/>
        <p:cNvGrpSpPr/>
        <p:nvPr/>
      </p:nvGrpSpPr>
      <p:grpSpPr>
        <a:xfrm>
          <a:off x="0" y="0"/>
          <a:ext cx="0" cy="0"/>
          <a:chOff x="0" y="0"/>
          <a:chExt cx="0" cy="0"/>
        </a:xfrm>
      </p:grpSpPr>
      <p:grpSp>
        <p:nvGrpSpPr>
          <p:cNvPr name="Group 2" id="2"/>
          <p:cNvGrpSpPr/>
          <p:nvPr/>
        </p:nvGrpSpPr>
        <p:grpSpPr>
          <a:xfrm rot="0">
            <a:off x="538585" y="497239"/>
            <a:ext cx="17210830" cy="9292522"/>
            <a:chOff x="0" y="0"/>
            <a:chExt cx="4532894" cy="2447413"/>
          </a:xfrm>
        </p:grpSpPr>
        <p:sp>
          <p:nvSpPr>
            <p:cNvPr name="Freeform 3" id="3"/>
            <p:cNvSpPr/>
            <p:nvPr/>
          </p:nvSpPr>
          <p:spPr>
            <a:xfrm flipH="false" flipV="false" rot="0">
              <a:off x="0" y="0"/>
              <a:ext cx="4532893" cy="2447413"/>
            </a:xfrm>
            <a:custGeom>
              <a:avLst/>
              <a:gdLst/>
              <a:ahLst/>
              <a:cxnLst/>
              <a:rect r="r" b="b" t="t" l="l"/>
              <a:pathLst>
                <a:path h="2447413" w="4532893">
                  <a:moveTo>
                    <a:pt x="21592" y="0"/>
                  </a:moveTo>
                  <a:lnTo>
                    <a:pt x="4511302" y="0"/>
                  </a:lnTo>
                  <a:cubicBezTo>
                    <a:pt x="4517028" y="0"/>
                    <a:pt x="4522520" y="2275"/>
                    <a:pt x="4526569" y="6324"/>
                  </a:cubicBezTo>
                  <a:cubicBezTo>
                    <a:pt x="4530619" y="10373"/>
                    <a:pt x="4532893" y="15865"/>
                    <a:pt x="4532893" y="21592"/>
                  </a:cubicBezTo>
                  <a:lnTo>
                    <a:pt x="4532893" y="2425822"/>
                  </a:lnTo>
                  <a:cubicBezTo>
                    <a:pt x="4532893" y="2431548"/>
                    <a:pt x="4530619" y="2437040"/>
                    <a:pt x="4526569" y="2441089"/>
                  </a:cubicBezTo>
                  <a:cubicBezTo>
                    <a:pt x="4522520" y="2445138"/>
                    <a:pt x="4517028" y="2447413"/>
                    <a:pt x="4511302" y="2447413"/>
                  </a:cubicBezTo>
                  <a:lnTo>
                    <a:pt x="21592" y="2447413"/>
                  </a:lnTo>
                  <a:cubicBezTo>
                    <a:pt x="9667" y="2447413"/>
                    <a:pt x="0" y="2437746"/>
                    <a:pt x="0" y="2425822"/>
                  </a:cubicBezTo>
                  <a:lnTo>
                    <a:pt x="0" y="21592"/>
                  </a:lnTo>
                  <a:cubicBezTo>
                    <a:pt x="0" y="15865"/>
                    <a:pt x="2275" y="10373"/>
                    <a:pt x="6324" y="6324"/>
                  </a:cubicBezTo>
                  <a:cubicBezTo>
                    <a:pt x="10373" y="2275"/>
                    <a:pt x="15865" y="0"/>
                    <a:pt x="21592" y="0"/>
                  </a:cubicBezTo>
                  <a:close/>
                </a:path>
              </a:pathLst>
            </a:custGeom>
            <a:solidFill>
              <a:srgbClr val="000000">
                <a:alpha val="0"/>
              </a:srgbClr>
            </a:solidFill>
            <a:ln w="38100" cap="rnd">
              <a:solidFill>
                <a:srgbClr val="FF8249"/>
              </a:solidFill>
              <a:prstDash val="solid"/>
              <a:round/>
            </a:ln>
          </p:spPr>
        </p:sp>
        <p:sp>
          <p:nvSpPr>
            <p:cNvPr name="TextBox 4" id="4"/>
            <p:cNvSpPr txBox="true"/>
            <p:nvPr/>
          </p:nvSpPr>
          <p:spPr>
            <a:xfrm>
              <a:off x="0" y="38100"/>
              <a:ext cx="4532894" cy="2409313"/>
            </a:xfrm>
            <a:prstGeom prst="rect">
              <a:avLst/>
            </a:prstGeom>
          </p:spPr>
          <p:txBody>
            <a:bodyPr anchor="ctr" rtlCol="false" tIns="50800" lIns="50800" bIns="50800" rIns="50800"/>
            <a:lstStyle/>
            <a:p>
              <a:pPr algn="ctr">
                <a:lnSpc>
                  <a:spcPts val="2556"/>
                </a:lnSpc>
              </a:pPr>
            </a:p>
          </p:txBody>
        </p:sp>
      </p:grpSp>
      <p:sp>
        <p:nvSpPr>
          <p:cNvPr name="Freeform 5" id="5"/>
          <p:cNvSpPr/>
          <p:nvPr/>
        </p:nvSpPr>
        <p:spPr>
          <a:xfrm flipH="false" flipV="false" rot="-1773426">
            <a:off x="16564425" y="906090"/>
            <a:ext cx="701569" cy="676057"/>
          </a:xfrm>
          <a:custGeom>
            <a:avLst/>
            <a:gdLst/>
            <a:ahLst/>
            <a:cxnLst/>
            <a:rect r="r" b="b" t="t" l="l"/>
            <a:pathLst>
              <a:path h="676057" w="701569">
                <a:moveTo>
                  <a:pt x="0" y="0"/>
                </a:moveTo>
                <a:lnTo>
                  <a:pt x="701569" y="0"/>
                </a:lnTo>
                <a:lnTo>
                  <a:pt x="701569" y="676057"/>
                </a:lnTo>
                <a:lnTo>
                  <a:pt x="0" y="67605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1773426">
            <a:off x="806924" y="8801860"/>
            <a:ext cx="701569" cy="676057"/>
          </a:xfrm>
          <a:custGeom>
            <a:avLst/>
            <a:gdLst/>
            <a:ahLst/>
            <a:cxnLst/>
            <a:rect r="r" b="b" t="t" l="l"/>
            <a:pathLst>
              <a:path h="676057" w="701569">
                <a:moveTo>
                  <a:pt x="0" y="0"/>
                </a:moveTo>
                <a:lnTo>
                  <a:pt x="701568" y="0"/>
                </a:lnTo>
                <a:lnTo>
                  <a:pt x="701568" y="676057"/>
                </a:lnTo>
                <a:lnTo>
                  <a:pt x="0" y="67605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35265" y="1711196"/>
            <a:ext cx="8617471" cy="7020035"/>
          </a:xfrm>
          <a:custGeom>
            <a:avLst/>
            <a:gdLst/>
            <a:ahLst/>
            <a:cxnLst/>
            <a:rect r="r" b="b" t="t" l="l"/>
            <a:pathLst>
              <a:path h="7020035" w="8617471">
                <a:moveTo>
                  <a:pt x="0" y="0"/>
                </a:moveTo>
                <a:lnTo>
                  <a:pt x="8617470" y="0"/>
                </a:lnTo>
                <a:lnTo>
                  <a:pt x="8617470" y="7020035"/>
                </a:lnTo>
                <a:lnTo>
                  <a:pt x="0" y="7020035"/>
                </a:lnTo>
                <a:lnTo>
                  <a:pt x="0" y="0"/>
                </a:lnTo>
                <a:close/>
              </a:path>
            </a:pathLst>
          </a:custGeom>
          <a:blipFill>
            <a:blip r:embed="rId4"/>
            <a:stretch>
              <a:fillRect l="-1850" t="0" r="-457" b="0"/>
            </a:stretch>
          </a:blipFill>
        </p:spPr>
      </p:sp>
      <p:sp>
        <p:nvSpPr>
          <p:cNvPr name="TextBox 8" id="8"/>
          <p:cNvSpPr txBox="true"/>
          <p:nvPr/>
        </p:nvSpPr>
        <p:spPr>
          <a:xfrm rot="0">
            <a:off x="837014" y="872291"/>
            <a:ext cx="3963178" cy="1199914"/>
          </a:xfrm>
          <a:prstGeom prst="rect">
            <a:avLst/>
          </a:prstGeom>
        </p:spPr>
        <p:txBody>
          <a:bodyPr anchor="t" rtlCol="false" tIns="0" lIns="0" bIns="0" rIns="0">
            <a:spAutoFit/>
          </a:bodyPr>
          <a:lstStyle/>
          <a:p>
            <a:pPr algn="l">
              <a:lnSpc>
                <a:spcPts val="4538"/>
              </a:lnSpc>
            </a:pPr>
            <a:r>
              <a:rPr lang="en-US" sz="4727">
                <a:solidFill>
                  <a:srgbClr val="FFFFFF"/>
                </a:solidFill>
                <a:latin typeface="Bobby Jones"/>
                <a:ea typeface="Bobby Jones"/>
                <a:cs typeface="Bobby Jones"/>
                <a:sym typeface="Bobby Jones"/>
              </a:rPr>
              <a:t>ENDPOINTS</a:t>
            </a:r>
          </a:p>
          <a:p>
            <a:pPr algn="l" marL="0" indent="0" lvl="0">
              <a:lnSpc>
                <a:spcPts val="4538"/>
              </a:lnSpc>
              <a:spcBef>
                <a:spcPct val="0"/>
              </a:spcBef>
            </a:pPr>
          </a:p>
        </p:txBody>
      </p:sp>
      <p:sp>
        <p:nvSpPr>
          <p:cNvPr name="TextBox 9" id="9"/>
          <p:cNvSpPr txBox="true"/>
          <p:nvPr/>
        </p:nvSpPr>
        <p:spPr>
          <a:xfrm rot="0">
            <a:off x="8178010" y="537527"/>
            <a:ext cx="1931981" cy="887095"/>
          </a:xfrm>
          <a:prstGeom prst="rect">
            <a:avLst/>
          </a:prstGeom>
        </p:spPr>
        <p:txBody>
          <a:bodyPr anchor="t" rtlCol="false" tIns="0" lIns="0" bIns="0" rIns="0">
            <a:spAutoFit/>
          </a:bodyPr>
          <a:lstStyle/>
          <a:p>
            <a:pPr algn="ctr" marL="0" indent="0" lvl="0">
              <a:lnSpc>
                <a:spcPts val="7279"/>
              </a:lnSpc>
              <a:spcBef>
                <a:spcPct val="0"/>
              </a:spcBef>
            </a:pPr>
            <a:r>
              <a:rPr lang="en-US" b="true" sz="5199">
                <a:solidFill>
                  <a:srgbClr val="FFFFFF"/>
                </a:solidFill>
                <a:latin typeface="Open Sans Bold"/>
                <a:ea typeface="Open Sans Bold"/>
                <a:cs typeface="Open Sans Bold"/>
                <a:sym typeface="Open Sans Bold"/>
              </a:rPr>
              <a:t>POST</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2C027F"/>
        </a:solidFill>
      </p:bgPr>
    </p:bg>
    <p:spTree>
      <p:nvGrpSpPr>
        <p:cNvPr id="1" name=""/>
        <p:cNvGrpSpPr/>
        <p:nvPr/>
      </p:nvGrpSpPr>
      <p:grpSpPr>
        <a:xfrm>
          <a:off x="0" y="0"/>
          <a:ext cx="0" cy="0"/>
          <a:chOff x="0" y="0"/>
          <a:chExt cx="0" cy="0"/>
        </a:xfrm>
      </p:grpSpPr>
      <p:grpSp>
        <p:nvGrpSpPr>
          <p:cNvPr name="Group 2" id="2"/>
          <p:cNvGrpSpPr/>
          <p:nvPr/>
        </p:nvGrpSpPr>
        <p:grpSpPr>
          <a:xfrm rot="0">
            <a:off x="975812" y="1066213"/>
            <a:ext cx="16336376" cy="8192087"/>
            <a:chOff x="0" y="0"/>
            <a:chExt cx="4302585" cy="2157587"/>
          </a:xfrm>
        </p:grpSpPr>
        <p:sp>
          <p:nvSpPr>
            <p:cNvPr name="Freeform 3" id="3"/>
            <p:cNvSpPr/>
            <p:nvPr/>
          </p:nvSpPr>
          <p:spPr>
            <a:xfrm flipH="false" flipV="false" rot="0">
              <a:off x="0" y="0"/>
              <a:ext cx="4302585" cy="2157587"/>
            </a:xfrm>
            <a:custGeom>
              <a:avLst/>
              <a:gdLst/>
              <a:ahLst/>
              <a:cxnLst/>
              <a:rect r="r" b="b" t="t" l="l"/>
              <a:pathLst>
                <a:path h="2157587" w="4302585">
                  <a:moveTo>
                    <a:pt x="22748" y="0"/>
                  </a:moveTo>
                  <a:lnTo>
                    <a:pt x="4279837" y="0"/>
                  </a:lnTo>
                  <a:cubicBezTo>
                    <a:pt x="4285870" y="0"/>
                    <a:pt x="4291656" y="2397"/>
                    <a:pt x="4295922" y="6663"/>
                  </a:cubicBezTo>
                  <a:cubicBezTo>
                    <a:pt x="4300188" y="10929"/>
                    <a:pt x="4302585" y="16715"/>
                    <a:pt x="4302585" y="22748"/>
                  </a:cubicBezTo>
                  <a:lnTo>
                    <a:pt x="4302585" y="2134839"/>
                  </a:lnTo>
                  <a:cubicBezTo>
                    <a:pt x="4302585" y="2140872"/>
                    <a:pt x="4300188" y="2146658"/>
                    <a:pt x="4295922" y="2150924"/>
                  </a:cubicBezTo>
                  <a:cubicBezTo>
                    <a:pt x="4291656" y="2155190"/>
                    <a:pt x="4285870" y="2157587"/>
                    <a:pt x="4279837" y="2157587"/>
                  </a:cubicBezTo>
                  <a:lnTo>
                    <a:pt x="22748" y="2157587"/>
                  </a:lnTo>
                  <a:cubicBezTo>
                    <a:pt x="16715" y="2157587"/>
                    <a:pt x="10929" y="2155190"/>
                    <a:pt x="6663" y="2150924"/>
                  </a:cubicBezTo>
                  <a:cubicBezTo>
                    <a:pt x="2397" y="2146658"/>
                    <a:pt x="0" y="2140872"/>
                    <a:pt x="0" y="2134839"/>
                  </a:cubicBezTo>
                  <a:lnTo>
                    <a:pt x="0" y="22748"/>
                  </a:lnTo>
                  <a:cubicBezTo>
                    <a:pt x="0" y="16715"/>
                    <a:pt x="2397" y="10929"/>
                    <a:pt x="6663" y="6663"/>
                  </a:cubicBezTo>
                  <a:cubicBezTo>
                    <a:pt x="10929" y="2397"/>
                    <a:pt x="16715" y="0"/>
                    <a:pt x="22748" y="0"/>
                  </a:cubicBezTo>
                  <a:close/>
                </a:path>
              </a:pathLst>
            </a:custGeom>
            <a:solidFill>
              <a:srgbClr val="000000">
                <a:alpha val="0"/>
              </a:srgbClr>
            </a:solidFill>
            <a:ln w="38100" cap="rnd">
              <a:solidFill>
                <a:srgbClr val="FF8249"/>
              </a:solidFill>
              <a:prstDash val="solid"/>
              <a:round/>
            </a:ln>
          </p:spPr>
        </p:sp>
        <p:sp>
          <p:nvSpPr>
            <p:cNvPr name="TextBox 4" id="4"/>
            <p:cNvSpPr txBox="true"/>
            <p:nvPr/>
          </p:nvSpPr>
          <p:spPr>
            <a:xfrm>
              <a:off x="0" y="38100"/>
              <a:ext cx="4302585" cy="2119487"/>
            </a:xfrm>
            <a:prstGeom prst="rect">
              <a:avLst/>
            </a:prstGeom>
          </p:spPr>
          <p:txBody>
            <a:bodyPr anchor="ctr" rtlCol="false" tIns="50800" lIns="50800" bIns="50800" rIns="50800"/>
            <a:lstStyle/>
            <a:p>
              <a:pPr algn="ctr">
                <a:lnSpc>
                  <a:spcPts val="2556"/>
                </a:lnSpc>
              </a:pPr>
            </a:p>
          </p:txBody>
        </p:sp>
      </p:grpSp>
      <p:sp>
        <p:nvSpPr>
          <p:cNvPr name="Freeform 5" id="5"/>
          <p:cNvSpPr/>
          <p:nvPr/>
        </p:nvSpPr>
        <p:spPr>
          <a:xfrm flipH="false" flipV="false" rot="-1773426">
            <a:off x="16436635" y="1398654"/>
            <a:ext cx="701569" cy="676057"/>
          </a:xfrm>
          <a:custGeom>
            <a:avLst/>
            <a:gdLst/>
            <a:ahLst/>
            <a:cxnLst/>
            <a:rect r="r" b="b" t="t" l="l"/>
            <a:pathLst>
              <a:path h="676057" w="701569">
                <a:moveTo>
                  <a:pt x="0" y="0"/>
                </a:moveTo>
                <a:lnTo>
                  <a:pt x="701568" y="0"/>
                </a:lnTo>
                <a:lnTo>
                  <a:pt x="701568" y="676057"/>
                </a:lnTo>
                <a:lnTo>
                  <a:pt x="0" y="67605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1773426">
            <a:off x="1149797" y="8333079"/>
            <a:ext cx="701569" cy="676057"/>
          </a:xfrm>
          <a:custGeom>
            <a:avLst/>
            <a:gdLst/>
            <a:ahLst/>
            <a:cxnLst/>
            <a:rect r="r" b="b" t="t" l="l"/>
            <a:pathLst>
              <a:path h="676057" w="701569">
                <a:moveTo>
                  <a:pt x="0" y="0"/>
                </a:moveTo>
                <a:lnTo>
                  <a:pt x="701568" y="0"/>
                </a:lnTo>
                <a:lnTo>
                  <a:pt x="701568" y="676057"/>
                </a:lnTo>
                <a:lnTo>
                  <a:pt x="0" y="67605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949156" y="1628959"/>
            <a:ext cx="8609763" cy="7066594"/>
          </a:xfrm>
          <a:custGeom>
            <a:avLst/>
            <a:gdLst/>
            <a:ahLst/>
            <a:cxnLst/>
            <a:rect r="r" b="b" t="t" l="l"/>
            <a:pathLst>
              <a:path h="7066594" w="8609763">
                <a:moveTo>
                  <a:pt x="0" y="0"/>
                </a:moveTo>
                <a:lnTo>
                  <a:pt x="8609763" y="0"/>
                </a:lnTo>
                <a:lnTo>
                  <a:pt x="8609763" y="7066594"/>
                </a:lnTo>
                <a:lnTo>
                  <a:pt x="0" y="7066594"/>
                </a:lnTo>
                <a:lnTo>
                  <a:pt x="0" y="0"/>
                </a:lnTo>
                <a:close/>
              </a:path>
            </a:pathLst>
          </a:custGeom>
          <a:blipFill>
            <a:blip r:embed="rId4"/>
            <a:stretch>
              <a:fillRect l="0" t="0" r="-5226" b="0"/>
            </a:stretch>
          </a:blipFill>
        </p:spPr>
      </p:sp>
      <p:sp>
        <p:nvSpPr>
          <p:cNvPr name="TextBox 8" id="8"/>
          <p:cNvSpPr txBox="true"/>
          <p:nvPr/>
        </p:nvSpPr>
        <p:spPr>
          <a:xfrm rot="0">
            <a:off x="8501062" y="179118"/>
            <a:ext cx="1285875" cy="887095"/>
          </a:xfrm>
          <a:prstGeom prst="rect">
            <a:avLst/>
          </a:prstGeom>
        </p:spPr>
        <p:txBody>
          <a:bodyPr anchor="t" rtlCol="false" tIns="0" lIns="0" bIns="0" rIns="0">
            <a:spAutoFit/>
          </a:bodyPr>
          <a:lstStyle/>
          <a:p>
            <a:pPr algn="ctr">
              <a:lnSpc>
                <a:spcPts val="7279"/>
              </a:lnSpc>
            </a:pPr>
            <a:r>
              <a:rPr lang="en-US" sz="5199" b="true">
                <a:solidFill>
                  <a:srgbClr val="FFFFFF"/>
                </a:solidFill>
                <a:latin typeface="Open Sans Bold"/>
                <a:ea typeface="Open Sans Bold"/>
                <a:cs typeface="Open Sans Bold"/>
                <a:sym typeface="Open Sans Bold"/>
              </a:rPr>
              <a:t>PUT</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2C027F"/>
        </a:solidFill>
      </p:bgPr>
    </p:bg>
    <p:spTree>
      <p:nvGrpSpPr>
        <p:cNvPr id="1" name=""/>
        <p:cNvGrpSpPr/>
        <p:nvPr/>
      </p:nvGrpSpPr>
      <p:grpSpPr>
        <a:xfrm>
          <a:off x="0" y="0"/>
          <a:ext cx="0" cy="0"/>
          <a:chOff x="0" y="0"/>
          <a:chExt cx="0" cy="0"/>
        </a:xfrm>
      </p:grpSpPr>
      <p:sp>
        <p:nvSpPr>
          <p:cNvPr name="TextBox 2" id="2"/>
          <p:cNvSpPr txBox="true"/>
          <p:nvPr/>
        </p:nvSpPr>
        <p:spPr>
          <a:xfrm rot="0">
            <a:off x="8178010" y="141605"/>
            <a:ext cx="1931981" cy="887095"/>
          </a:xfrm>
          <a:prstGeom prst="rect">
            <a:avLst/>
          </a:prstGeom>
        </p:spPr>
        <p:txBody>
          <a:bodyPr anchor="t" rtlCol="false" tIns="0" lIns="0" bIns="0" rIns="0">
            <a:spAutoFit/>
          </a:bodyPr>
          <a:lstStyle/>
          <a:p>
            <a:pPr algn="ctr" marL="0" indent="0" lvl="0">
              <a:lnSpc>
                <a:spcPts val="7279"/>
              </a:lnSpc>
              <a:spcBef>
                <a:spcPct val="0"/>
              </a:spcBef>
            </a:pPr>
            <a:r>
              <a:rPr lang="en-US" b="true" sz="5199">
                <a:solidFill>
                  <a:srgbClr val="FFFFFF"/>
                </a:solidFill>
                <a:latin typeface="Open Sans Bold"/>
                <a:ea typeface="Open Sans Bold"/>
                <a:cs typeface="Open Sans Bold"/>
                <a:sym typeface="Open Sans Bold"/>
              </a:rPr>
              <a:t>GET</a:t>
            </a:r>
          </a:p>
        </p:txBody>
      </p:sp>
      <p:grpSp>
        <p:nvGrpSpPr>
          <p:cNvPr name="Group 3" id="3"/>
          <p:cNvGrpSpPr/>
          <p:nvPr/>
        </p:nvGrpSpPr>
        <p:grpSpPr>
          <a:xfrm rot="0">
            <a:off x="975812" y="970370"/>
            <a:ext cx="16336376" cy="8192087"/>
            <a:chOff x="0" y="0"/>
            <a:chExt cx="4302585" cy="2157587"/>
          </a:xfrm>
        </p:grpSpPr>
        <p:sp>
          <p:nvSpPr>
            <p:cNvPr name="Freeform 4" id="4"/>
            <p:cNvSpPr/>
            <p:nvPr/>
          </p:nvSpPr>
          <p:spPr>
            <a:xfrm flipH="false" flipV="false" rot="0">
              <a:off x="0" y="0"/>
              <a:ext cx="4302585" cy="2157587"/>
            </a:xfrm>
            <a:custGeom>
              <a:avLst/>
              <a:gdLst/>
              <a:ahLst/>
              <a:cxnLst/>
              <a:rect r="r" b="b" t="t" l="l"/>
              <a:pathLst>
                <a:path h="2157587" w="4302585">
                  <a:moveTo>
                    <a:pt x="22748" y="0"/>
                  </a:moveTo>
                  <a:lnTo>
                    <a:pt x="4279837" y="0"/>
                  </a:lnTo>
                  <a:cubicBezTo>
                    <a:pt x="4285870" y="0"/>
                    <a:pt x="4291656" y="2397"/>
                    <a:pt x="4295922" y="6663"/>
                  </a:cubicBezTo>
                  <a:cubicBezTo>
                    <a:pt x="4300188" y="10929"/>
                    <a:pt x="4302585" y="16715"/>
                    <a:pt x="4302585" y="22748"/>
                  </a:cubicBezTo>
                  <a:lnTo>
                    <a:pt x="4302585" y="2134839"/>
                  </a:lnTo>
                  <a:cubicBezTo>
                    <a:pt x="4302585" y="2140872"/>
                    <a:pt x="4300188" y="2146658"/>
                    <a:pt x="4295922" y="2150924"/>
                  </a:cubicBezTo>
                  <a:cubicBezTo>
                    <a:pt x="4291656" y="2155190"/>
                    <a:pt x="4285870" y="2157587"/>
                    <a:pt x="4279837" y="2157587"/>
                  </a:cubicBezTo>
                  <a:lnTo>
                    <a:pt x="22748" y="2157587"/>
                  </a:lnTo>
                  <a:cubicBezTo>
                    <a:pt x="16715" y="2157587"/>
                    <a:pt x="10929" y="2155190"/>
                    <a:pt x="6663" y="2150924"/>
                  </a:cubicBezTo>
                  <a:cubicBezTo>
                    <a:pt x="2397" y="2146658"/>
                    <a:pt x="0" y="2140872"/>
                    <a:pt x="0" y="2134839"/>
                  </a:cubicBezTo>
                  <a:lnTo>
                    <a:pt x="0" y="22748"/>
                  </a:lnTo>
                  <a:cubicBezTo>
                    <a:pt x="0" y="16715"/>
                    <a:pt x="2397" y="10929"/>
                    <a:pt x="6663" y="6663"/>
                  </a:cubicBezTo>
                  <a:cubicBezTo>
                    <a:pt x="10929" y="2397"/>
                    <a:pt x="16715" y="0"/>
                    <a:pt x="22748" y="0"/>
                  </a:cubicBezTo>
                  <a:close/>
                </a:path>
              </a:pathLst>
            </a:custGeom>
            <a:solidFill>
              <a:srgbClr val="000000">
                <a:alpha val="0"/>
              </a:srgbClr>
            </a:solidFill>
            <a:ln w="38100" cap="rnd">
              <a:solidFill>
                <a:srgbClr val="FF8249"/>
              </a:solidFill>
              <a:prstDash val="solid"/>
              <a:round/>
            </a:ln>
          </p:spPr>
        </p:sp>
        <p:sp>
          <p:nvSpPr>
            <p:cNvPr name="TextBox 5" id="5"/>
            <p:cNvSpPr txBox="true"/>
            <p:nvPr/>
          </p:nvSpPr>
          <p:spPr>
            <a:xfrm>
              <a:off x="0" y="38100"/>
              <a:ext cx="4302585" cy="2119487"/>
            </a:xfrm>
            <a:prstGeom prst="rect">
              <a:avLst/>
            </a:prstGeom>
          </p:spPr>
          <p:txBody>
            <a:bodyPr anchor="ctr" rtlCol="false" tIns="50800" lIns="50800" bIns="50800" rIns="50800"/>
            <a:lstStyle/>
            <a:p>
              <a:pPr algn="ctr">
                <a:lnSpc>
                  <a:spcPts val="2556"/>
                </a:lnSpc>
              </a:pPr>
            </a:p>
          </p:txBody>
        </p:sp>
      </p:grpSp>
      <p:sp>
        <p:nvSpPr>
          <p:cNvPr name="Freeform 6" id="6"/>
          <p:cNvSpPr/>
          <p:nvPr/>
        </p:nvSpPr>
        <p:spPr>
          <a:xfrm flipH="false" flipV="false" rot="-1773426">
            <a:off x="16436635" y="1269566"/>
            <a:ext cx="701569" cy="676057"/>
          </a:xfrm>
          <a:custGeom>
            <a:avLst/>
            <a:gdLst/>
            <a:ahLst/>
            <a:cxnLst/>
            <a:rect r="r" b="b" t="t" l="l"/>
            <a:pathLst>
              <a:path h="676057" w="701569">
                <a:moveTo>
                  <a:pt x="0" y="0"/>
                </a:moveTo>
                <a:lnTo>
                  <a:pt x="701568" y="0"/>
                </a:lnTo>
                <a:lnTo>
                  <a:pt x="701568" y="676057"/>
                </a:lnTo>
                <a:lnTo>
                  <a:pt x="0" y="67605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1773426">
            <a:off x="1245640" y="8357351"/>
            <a:ext cx="701569" cy="676057"/>
          </a:xfrm>
          <a:custGeom>
            <a:avLst/>
            <a:gdLst/>
            <a:ahLst/>
            <a:cxnLst/>
            <a:rect r="r" b="b" t="t" l="l"/>
            <a:pathLst>
              <a:path h="676057" w="701569">
                <a:moveTo>
                  <a:pt x="0" y="0"/>
                </a:moveTo>
                <a:lnTo>
                  <a:pt x="701568" y="0"/>
                </a:lnTo>
                <a:lnTo>
                  <a:pt x="701568" y="676057"/>
                </a:lnTo>
                <a:lnTo>
                  <a:pt x="0" y="67605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908567" y="1140517"/>
            <a:ext cx="7053922" cy="7258217"/>
          </a:xfrm>
          <a:custGeom>
            <a:avLst/>
            <a:gdLst/>
            <a:ahLst/>
            <a:cxnLst/>
            <a:rect r="r" b="b" t="t" l="l"/>
            <a:pathLst>
              <a:path h="7258217" w="7053922">
                <a:moveTo>
                  <a:pt x="0" y="0"/>
                </a:moveTo>
                <a:lnTo>
                  <a:pt x="7053922" y="0"/>
                </a:lnTo>
                <a:lnTo>
                  <a:pt x="7053922" y="7258217"/>
                </a:lnTo>
                <a:lnTo>
                  <a:pt x="0" y="7258217"/>
                </a:lnTo>
                <a:lnTo>
                  <a:pt x="0" y="0"/>
                </a:lnTo>
                <a:close/>
              </a:path>
            </a:pathLst>
          </a:custGeom>
          <a:blipFill>
            <a:blip r:embed="rId4"/>
            <a:stretch>
              <a:fillRect l="0" t="0" r="-28219" b="0"/>
            </a:stretch>
          </a:blipFill>
        </p:spPr>
      </p:sp>
      <p:sp>
        <p:nvSpPr>
          <p:cNvPr name="Freeform 9" id="9"/>
          <p:cNvSpPr/>
          <p:nvPr/>
        </p:nvSpPr>
        <p:spPr>
          <a:xfrm flipH="false" flipV="false" rot="0">
            <a:off x="9193347" y="1207389"/>
            <a:ext cx="6891332" cy="7124473"/>
          </a:xfrm>
          <a:custGeom>
            <a:avLst/>
            <a:gdLst/>
            <a:ahLst/>
            <a:cxnLst/>
            <a:rect r="r" b="b" t="t" l="l"/>
            <a:pathLst>
              <a:path h="7124473" w="6891332">
                <a:moveTo>
                  <a:pt x="0" y="0"/>
                </a:moveTo>
                <a:lnTo>
                  <a:pt x="6891332" y="0"/>
                </a:lnTo>
                <a:lnTo>
                  <a:pt x="6891332" y="7124473"/>
                </a:lnTo>
                <a:lnTo>
                  <a:pt x="0" y="7124473"/>
                </a:lnTo>
                <a:lnTo>
                  <a:pt x="0" y="0"/>
                </a:lnTo>
                <a:close/>
              </a:path>
            </a:pathLst>
          </a:custGeom>
          <a:blipFill>
            <a:blip r:embed="rId5"/>
            <a:stretch>
              <a:fillRect l="-1225" t="0" r="-28816"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2C027F"/>
        </a:solidFill>
      </p:bgPr>
    </p:bg>
    <p:spTree>
      <p:nvGrpSpPr>
        <p:cNvPr id="1" name=""/>
        <p:cNvGrpSpPr/>
        <p:nvPr/>
      </p:nvGrpSpPr>
      <p:grpSpPr>
        <a:xfrm>
          <a:off x="0" y="0"/>
          <a:ext cx="0" cy="0"/>
          <a:chOff x="0" y="0"/>
          <a:chExt cx="0" cy="0"/>
        </a:xfrm>
      </p:grpSpPr>
      <p:sp>
        <p:nvSpPr>
          <p:cNvPr name="Freeform 2" id="2"/>
          <p:cNvSpPr/>
          <p:nvPr/>
        </p:nvSpPr>
        <p:spPr>
          <a:xfrm flipH="false" flipV="false" rot="-1773426">
            <a:off x="16310147" y="1430264"/>
            <a:ext cx="701569" cy="676057"/>
          </a:xfrm>
          <a:custGeom>
            <a:avLst/>
            <a:gdLst/>
            <a:ahLst/>
            <a:cxnLst/>
            <a:rect r="r" b="b" t="t" l="l"/>
            <a:pathLst>
              <a:path h="676057" w="701569">
                <a:moveTo>
                  <a:pt x="0" y="0"/>
                </a:moveTo>
                <a:lnTo>
                  <a:pt x="701569" y="0"/>
                </a:lnTo>
                <a:lnTo>
                  <a:pt x="701569" y="676057"/>
                </a:lnTo>
                <a:lnTo>
                  <a:pt x="0" y="67605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773426">
            <a:off x="1149797" y="8453194"/>
            <a:ext cx="701569" cy="676057"/>
          </a:xfrm>
          <a:custGeom>
            <a:avLst/>
            <a:gdLst/>
            <a:ahLst/>
            <a:cxnLst/>
            <a:rect r="r" b="b" t="t" l="l"/>
            <a:pathLst>
              <a:path h="676057" w="701569">
                <a:moveTo>
                  <a:pt x="0" y="0"/>
                </a:moveTo>
                <a:lnTo>
                  <a:pt x="701568" y="0"/>
                </a:lnTo>
                <a:lnTo>
                  <a:pt x="701568" y="676057"/>
                </a:lnTo>
                <a:lnTo>
                  <a:pt x="0" y="67605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975812" y="1181100"/>
            <a:ext cx="16336376" cy="8192087"/>
            <a:chOff x="0" y="0"/>
            <a:chExt cx="4302585" cy="2157587"/>
          </a:xfrm>
        </p:grpSpPr>
        <p:sp>
          <p:nvSpPr>
            <p:cNvPr name="Freeform 5" id="5"/>
            <p:cNvSpPr/>
            <p:nvPr/>
          </p:nvSpPr>
          <p:spPr>
            <a:xfrm flipH="false" flipV="false" rot="0">
              <a:off x="0" y="0"/>
              <a:ext cx="4302585" cy="2157587"/>
            </a:xfrm>
            <a:custGeom>
              <a:avLst/>
              <a:gdLst/>
              <a:ahLst/>
              <a:cxnLst/>
              <a:rect r="r" b="b" t="t" l="l"/>
              <a:pathLst>
                <a:path h="2157587" w="4302585">
                  <a:moveTo>
                    <a:pt x="22748" y="0"/>
                  </a:moveTo>
                  <a:lnTo>
                    <a:pt x="4279837" y="0"/>
                  </a:lnTo>
                  <a:cubicBezTo>
                    <a:pt x="4285870" y="0"/>
                    <a:pt x="4291656" y="2397"/>
                    <a:pt x="4295922" y="6663"/>
                  </a:cubicBezTo>
                  <a:cubicBezTo>
                    <a:pt x="4300188" y="10929"/>
                    <a:pt x="4302585" y="16715"/>
                    <a:pt x="4302585" y="22748"/>
                  </a:cubicBezTo>
                  <a:lnTo>
                    <a:pt x="4302585" y="2134839"/>
                  </a:lnTo>
                  <a:cubicBezTo>
                    <a:pt x="4302585" y="2140872"/>
                    <a:pt x="4300188" y="2146658"/>
                    <a:pt x="4295922" y="2150924"/>
                  </a:cubicBezTo>
                  <a:cubicBezTo>
                    <a:pt x="4291656" y="2155190"/>
                    <a:pt x="4285870" y="2157587"/>
                    <a:pt x="4279837" y="2157587"/>
                  </a:cubicBezTo>
                  <a:lnTo>
                    <a:pt x="22748" y="2157587"/>
                  </a:lnTo>
                  <a:cubicBezTo>
                    <a:pt x="16715" y="2157587"/>
                    <a:pt x="10929" y="2155190"/>
                    <a:pt x="6663" y="2150924"/>
                  </a:cubicBezTo>
                  <a:cubicBezTo>
                    <a:pt x="2397" y="2146658"/>
                    <a:pt x="0" y="2140872"/>
                    <a:pt x="0" y="2134839"/>
                  </a:cubicBezTo>
                  <a:lnTo>
                    <a:pt x="0" y="22748"/>
                  </a:lnTo>
                  <a:cubicBezTo>
                    <a:pt x="0" y="16715"/>
                    <a:pt x="2397" y="10929"/>
                    <a:pt x="6663" y="6663"/>
                  </a:cubicBezTo>
                  <a:cubicBezTo>
                    <a:pt x="10929" y="2397"/>
                    <a:pt x="16715" y="0"/>
                    <a:pt x="22748" y="0"/>
                  </a:cubicBezTo>
                  <a:close/>
                </a:path>
              </a:pathLst>
            </a:custGeom>
            <a:solidFill>
              <a:srgbClr val="000000">
                <a:alpha val="0"/>
              </a:srgbClr>
            </a:solidFill>
            <a:ln w="38100" cap="rnd">
              <a:solidFill>
                <a:srgbClr val="FF8249"/>
              </a:solidFill>
              <a:prstDash val="solid"/>
              <a:round/>
            </a:ln>
          </p:spPr>
        </p:sp>
        <p:sp>
          <p:nvSpPr>
            <p:cNvPr name="TextBox 6" id="6"/>
            <p:cNvSpPr txBox="true"/>
            <p:nvPr/>
          </p:nvSpPr>
          <p:spPr>
            <a:xfrm>
              <a:off x="0" y="38100"/>
              <a:ext cx="4302585" cy="2119487"/>
            </a:xfrm>
            <a:prstGeom prst="rect">
              <a:avLst/>
            </a:prstGeom>
          </p:spPr>
          <p:txBody>
            <a:bodyPr anchor="ctr" rtlCol="false" tIns="50800" lIns="50800" bIns="50800" rIns="50800"/>
            <a:lstStyle/>
            <a:p>
              <a:pPr algn="ctr">
                <a:lnSpc>
                  <a:spcPts val="2556"/>
                </a:lnSpc>
              </a:pPr>
            </a:p>
          </p:txBody>
        </p:sp>
      </p:grpSp>
      <p:sp>
        <p:nvSpPr>
          <p:cNvPr name="Freeform 7" id="7"/>
          <p:cNvSpPr/>
          <p:nvPr/>
        </p:nvSpPr>
        <p:spPr>
          <a:xfrm flipH="false" flipV="false" rot="0">
            <a:off x="1866052" y="1639692"/>
            <a:ext cx="6063223" cy="6283038"/>
          </a:xfrm>
          <a:custGeom>
            <a:avLst/>
            <a:gdLst/>
            <a:ahLst/>
            <a:cxnLst/>
            <a:rect r="r" b="b" t="t" l="l"/>
            <a:pathLst>
              <a:path h="6283038" w="6063223">
                <a:moveTo>
                  <a:pt x="0" y="0"/>
                </a:moveTo>
                <a:lnTo>
                  <a:pt x="6063224" y="0"/>
                </a:lnTo>
                <a:lnTo>
                  <a:pt x="6063224" y="6283038"/>
                </a:lnTo>
                <a:lnTo>
                  <a:pt x="0" y="6283038"/>
                </a:lnTo>
                <a:lnTo>
                  <a:pt x="0" y="0"/>
                </a:lnTo>
                <a:close/>
              </a:path>
            </a:pathLst>
          </a:custGeom>
          <a:blipFill>
            <a:blip r:embed="rId4"/>
            <a:stretch>
              <a:fillRect l="0" t="0" r="0" b="0"/>
            </a:stretch>
          </a:blipFill>
        </p:spPr>
      </p:sp>
      <p:sp>
        <p:nvSpPr>
          <p:cNvPr name="Freeform 8" id="8"/>
          <p:cNvSpPr/>
          <p:nvPr/>
        </p:nvSpPr>
        <p:spPr>
          <a:xfrm flipH="false" flipV="false" rot="0">
            <a:off x="9416868" y="1639692"/>
            <a:ext cx="6003410" cy="6121480"/>
          </a:xfrm>
          <a:custGeom>
            <a:avLst/>
            <a:gdLst/>
            <a:ahLst/>
            <a:cxnLst/>
            <a:rect r="r" b="b" t="t" l="l"/>
            <a:pathLst>
              <a:path h="6121480" w="6003410">
                <a:moveTo>
                  <a:pt x="0" y="0"/>
                </a:moveTo>
                <a:lnTo>
                  <a:pt x="6003411" y="0"/>
                </a:lnTo>
                <a:lnTo>
                  <a:pt x="6003411" y="6121480"/>
                </a:lnTo>
                <a:lnTo>
                  <a:pt x="0" y="6121480"/>
                </a:lnTo>
                <a:lnTo>
                  <a:pt x="0" y="0"/>
                </a:lnTo>
                <a:close/>
              </a:path>
            </a:pathLst>
          </a:custGeom>
          <a:blipFill>
            <a:blip r:embed="rId5"/>
            <a:stretch>
              <a:fillRect l="0" t="0" r="0" b="0"/>
            </a:stretch>
          </a:blipFill>
        </p:spPr>
      </p:sp>
      <p:sp>
        <p:nvSpPr>
          <p:cNvPr name="TextBox 9" id="9"/>
          <p:cNvSpPr txBox="true"/>
          <p:nvPr/>
        </p:nvSpPr>
        <p:spPr>
          <a:xfrm rot="0">
            <a:off x="8072438" y="151695"/>
            <a:ext cx="2143125" cy="887095"/>
          </a:xfrm>
          <a:prstGeom prst="rect">
            <a:avLst/>
          </a:prstGeom>
        </p:spPr>
        <p:txBody>
          <a:bodyPr anchor="t" rtlCol="false" tIns="0" lIns="0" bIns="0" rIns="0">
            <a:spAutoFit/>
          </a:bodyPr>
          <a:lstStyle/>
          <a:p>
            <a:pPr algn="ctr">
              <a:lnSpc>
                <a:spcPts val="7279"/>
              </a:lnSpc>
            </a:pPr>
            <a:r>
              <a:rPr lang="en-US" sz="5199" b="true">
                <a:solidFill>
                  <a:srgbClr val="FFFFFF"/>
                </a:solidFill>
                <a:latin typeface="Open Sans Bold"/>
                <a:ea typeface="Open Sans Bold"/>
                <a:cs typeface="Open Sans Bold"/>
                <a:sym typeface="Open Sans Bold"/>
              </a:rPr>
              <a:t>Delete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DAGomjvKmXc</dc:identifier>
  <dcterms:modified xsi:type="dcterms:W3CDTF">2011-08-01T06:04:30Z</dcterms:modified>
  <cp:revision>1</cp:revision>
  <dc:title>PetCare</dc:title>
</cp:coreProperties>
</file>