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oppins Bold" charset="1" panose="00000800000000000000"/>
      <p:regular r:id="rId16"/>
    </p:embeddedFont>
    <p:embeddedFont>
      <p:font typeface="Poppins" charset="1" panose="00000500000000000000"/>
      <p:regular r:id="rId17"/>
    </p:embeddedFont>
    <p:embeddedFont>
      <p:font typeface="Open Sans Bold" charset="1" panose="020B0806030504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/N3rd11/Proyecto/blob/main/%5Bemail%5D" TargetMode="External" Type="http://schemas.openxmlformats.org/officeDocument/2006/relationships/hyperlink"/><Relationship Id="rId3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904848"/>
            <a:ext cx="5579065" cy="6382152"/>
          </a:xfrm>
          <a:custGeom>
            <a:avLst/>
            <a:gdLst/>
            <a:ahLst/>
            <a:cxnLst/>
            <a:rect r="r" b="b" t="t" l="l"/>
            <a:pathLst>
              <a:path h="6382152" w="5579065">
                <a:moveTo>
                  <a:pt x="0" y="0"/>
                </a:moveTo>
                <a:lnTo>
                  <a:pt x="5579065" y="0"/>
                </a:lnTo>
                <a:lnTo>
                  <a:pt x="5579065" y="6382152"/>
                </a:lnTo>
                <a:lnTo>
                  <a:pt x="0" y="63821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2708935" y="0"/>
            <a:ext cx="5579065" cy="6382152"/>
          </a:xfrm>
          <a:custGeom>
            <a:avLst/>
            <a:gdLst/>
            <a:ahLst/>
            <a:cxnLst/>
            <a:rect r="r" b="b" t="t" l="l"/>
            <a:pathLst>
              <a:path h="6382152" w="5579065">
                <a:moveTo>
                  <a:pt x="5579065" y="6382152"/>
                </a:moveTo>
                <a:lnTo>
                  <a:pt x="0" y="6382152"/>
                </a:lnTo>
                <a:lnTo>
                  <a:pt x="0" y="0"/>
                </a:lnTo>
                <a:lnTo>
                  <a:pt x="5579065" y="0"/>
                </a:lnTo>
                <a:lnTo>
                  <a:pt x="5579065" y="6382152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301030" y="301030"/>
            <a:ext cx="7768508" cy="7166448"/>
          </a:xfrm>
          <a:custGeom>
            <a:avLst/>
            <a:gdLst/>
            <a:ahLst/>
            <a:cxnLst/>
            <a:rect r="r" b="b" t="t" l="l"/>
            <a:pathLst>
              <a:path h="7166448" w="7768508">
                <a:moveTo>
                  <a:pt x="0" y="0"/>
                </a:moveTo>
                <a:lnTo>
                  <a:pt x="7768508" y="0"/>
                </a:lnTo>
                <a:lnTo>
                  <a:pt x="7768508" y="7166448"/>
                </a:lnTo>
                <a:lnTo>
                  <a:pt x="0" y="71664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0820522" y="2819522"/>
            <a:ext cx="7768508" cy="7166448"/>
          </a:xfrm>
          <a:custGeom>
            <a:avLst/>
            <a:gdLst/>
            <a:ahLst/>
            <a:cxnLst/>
            <a:rect r="r" b="b" t="t" l="l"/>
            <a:pathLst>
              <a:path h="7166448" w="7768508">
                <a:moveTo>
                  <a:pt x="7768508" y="7166448"/>
                </a:moveTo>
                <a:lnTo>
                  <a:pt x="0" y="7166448"/>
                </a:lnTo>
                <a:lnTo>
                  <a:pt x="0" y="0"/>
                </a:lnTo>
                <a:lnTo>
                  <a:pt x="7768508" y="0"/>
                </a:lnTo>
                <a:lnTo>
                  <a:pt x="7768508" y="7166448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02718" y="2465056"/>
            <a:ext cx="14482564" cy="5328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94"/>
              </a:lnSpc>
            </a:pPr>
            <a:r>
              <a:rPr lang="en-US" b="true" sz="1386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LAUNCHKIT TECHNOLOGIES</a:t>
            </a:r>
          </a:p>
          <a:p>
            <a:pPr algn="ctr">
              <a:lnSpc>
                <a:spcPts val="14196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609410" y="339600"/>
            <a:ext cx="6836326" cy="1683445"/>
          </a:xfrm>
          <a:custGeom>
            <a:avLst/>
            <a:gdLst/>
            <a:ahLst/>
            <a:cxnLst/>
            <a:rect r="r" b="b" t="t" l="l"/>
            <a:pathLst>
              <a:path h="1683445" w="6836326">
                <a:moveTo>
                  <a:pt x="0" y="0"/>
                </a:moveTo>
                <a:lnTo>
                  <a:pt x="6836326" y="0"/>
                </a:lnTo>
                <a:lnTo>
                  <a:pt x="6836326" y="1683445"/>
                </a:lnTo>
                <a:lnTo>
                  <a:pt x="0" y="16834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404240" y="7107454"/>
            <a:ext cx="9479521" cy="1351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19"/>
              </a:lnSpc>
              <a:spcBef>
                <a:spcPct val="0"/>
              </a:spcBef>
            </a:pPr>
            <a:r>
              <a:rPr lang="en-US" b="true" sz="37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“Despega más rápido, vuela más alto"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45437" y="8734959"/>
            <a:ext cx="7997126" cy="960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Presentado por: Vicente Zapata y Francisco Gutiérrez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78459" y="2812688"/>
            <a:ext cx="8131083" cy="3835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12"/>
              </a:lnSpc>
            </a:pPr>
            <a:r>
              <a:rPr lang="en-US" sz="14031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Muchas</a:t>
            </a:r>
          </a:p>
          <a:p>
            <a:pPr algn="ctr" marL="0" indent="0" lvl="0">
              <a:lnSpc>
                <a:spcPts val="14312"/>
              </a:lnSpc>
            </a:pPr>
            <a:r>
              <a:rPr lang="en-US" b="true" sz="1403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Gracias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880148" y="7036200"/>
            <a:ext cx="6527704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18 de marzo de 2025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3904848"/>
            <a:ext cx="5579065" cy="6382152"/>
          </a:xfrm>
          <a:custGeom>
            <a:avLst/>
            <a:gdLst/>
            <a:ahLst/>
            <a:cxnLst/>
            <a:rect r="r" b="b" t="t" l="l"/>
            <a:pathLst>
              <a:path h="6382152" w="5579065">
                <a:moveTo>
                  <a:pt x="0" y="0"/>
                </a:moveTo>
                <a:lnTo>
                  <a:pt x="5579065" y="0"/>
                </a:lnTo>
                <a:lnTo>
                  <a:pt x="5579065" y="6382152"/>
                </a:lnTo>
                <a:lnTo>
                  <a:pt x="0" y="63821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2708935" y="0"/>
            <a:ext cx="5579065" cy="6382152"/>
          </a:xfrm>
          <a:custGeom>
            <a:avLst/>
            <a:gdLst/>
            <a:ahLst/>
            <a:cxnLst/>
            <a:rect r="r" b="b" t="t" l="l"/>
            <a:pathLst>
              <a:path h="6382152" w="5579065">
                <a:moveTo>
                  <a:pt x="5579065" y="6382152"/>
                </a:moveTo>
                <a:lnTo>
                  <a:pt x="0" y="6382152"/>
                </a:lnTo>
                <a:lnTo>
                  <a:pt x="0" y="0"/>
                </a:lnTo>
                <a:lnTo>
                  <a:pt x="5579065" y="0"/>
                </a:lnTo>
                <a:lnTo>
                  <a:pt x="5579065" y="6382152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-301030" y="301030"/>
            <a:ext cx="7768508" cy="7166448"/>
          </a:xfrm>
          <a:custGeom>
            <a:avLst/>
            <a:gdLst/>
            <a:ahLst/>
            <a:cxnLst/>
            <a:rect r="r" b="b" t="t" l="l"/>
            <a:pathLst>
              <a:path h="7166448" w="7768508">
                <a:moveTo>
                  <a:pt x="0" y="0"/>
                </a:moveTo>
                <a:lnTo>
                  <a:pt x="7768508" y="0"/>
                </a:lnTo>
                <a:lnTo>
                  <a:pt x="7768508" y="7166448"/>
                </a:lnTo>
                <a:lnTo>
                  <a:pt x="0" y="71664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5400000">
            <a:off x="10820522" y="2819522"/>
            <a:ext cx="7768508" cy="7166448"/>
          </a:xfrm>
          <a:custGeom>
            <a:avLst/>
            <a:gdLst/>
            <a:ahLst/>
            <a:cxnLst/>
            <a:rect r="r" b="b" t="t" l="l"/>
            <a:pathLst>
              <a:path h="7166448" w="7768508">
                <a:moveTo>
                  <a:pt x="7768508" y="7166448"/>
                </a:moveTo>
                <a:lnTo>
                  <a:pt x="0" y="7166448"/>
                </a:lnTo>
                <a:lnTo>
                  <a:pt x="0" y="0"/>
                </a:lnTo>
                <a:lnTo>
                  <a:pt x="7768508" y="0"/>
                </a:lnTo>
                <a:lnTo>
                  <a:pt x="7768508" y="7166448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550832" y="-781343"/>
            <a:ext cx="5941360" cy="11839950"/>
            <a:chOff x="0" y="0"/>
            <a:chExt cx="1564803" cy="31183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64803" cy="3118341"/>
            </a:xfrm>
            <a:custGeom>
              <a:avLst/>
              <a:gdLst/>
              <a:ahLst/>
              <a:cxnLst/>
              <a:rect r="r" b="b" t="t" l="l"/>
              <a:pathLst>
                <a:path h="3118341" w="1564803">
                  <a:moveTo>
                    <a:pt x="66456" y="0"/>
                  </a:moveTo>
                  <a:lnTo>
                    <a:pt x="1498347" y="0"/>
                  </a:lnTo>
                  <a:cubicBezTo>
                    <a:pt x="1535049" y="0"/>
                    <a:pt x="1564803" y="29753"/>
                    <a:pt x="1564803" y="66456"/>
                  </a:cubicBezTo>
                  <a:lnTo>
                    <a:pt x="1564803" y="3051885"/>
                  </a:lnTo>
                  <a:cubicBezTo>
                    <a:pt x="1564803" y="3088587"/>
                    <a:pt x="1535049" y="3118341"/>
                    <a:pt x="1498347" y="3118341"/>
                  </a:cubicBezTo>
                  <a:lnTo>
                    <a:pt x="66456" y="3118341"/>
                  </a:lnTo>
                  <a:cubicBezTo>
                    <a:pt x="29753" y="3118341"/>
                    <a:pt x="0" y="3088587"/>
                    <a:pt x="0" y="3051885"/>
                  </a:cubicBezTo>
                  <a:lnTo>
                    <a:pt x="0" y="66456"/>
                  </a:lnTo>
                  <a:cubicBezTo>
                    <a:pt x="0" y="29753"/>
                    <a:pt x="29753" y="0"/>
                    <a:pt x="66456" y="0"/>
                  </a:cubicBezTo>
                  <a:close/>
                </a:path>
              </a:pathLst>
            </a:custGeom>
            <a:solidFill>
              <a:srgbClr val="D8F0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564803" cy="31850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713383" y="1171863"/>
            <a:ext cx="5921264" cy="7933538"/>
            <a:chOff x="0" y="0"/>
            <a:chExt cx="722119" cy="9675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22119" cy="967522"/>
            </a:xfrm>
            <a:custGeom>
              <a:avLst/>
              <a:gdLst/>
              <a:ahLst/>
              <a:cxnLst/>
              <a:rect r="r" b="b" t="t" l="l"/>
              <a:pathLst>
                <a:path h="967522" w="722119">
                  <a:moveTo>
                    <a:pt x="83679" y="0"/>
                  </a:moveTo>
                  <a:lnTo>
                    <a:pt x="638440" y="0"/>
                  </a:lnTo>
                  <a:cubicBezTo>
                    <a:pt x="684654" y="0"/>
                    <a:pt x="722119" y="37464"/>
                    <a:pt x="722119" y="83679"/>
                  </a:cubicBezTo>
                  <a:lnTo>
                    <a:pt x="722119" y="883844"/>
                  </a:lnTo>
                  <a:cubicBezTo>
                    <a:pt x="722119" y="930058"/>
                    <a:pt x="684654" y="967522"/>
                    <a:pt x="638440" y="967522"/>
                  </a:cubicBezTo>
                  <a:lnTo>
                    <a:pt x="83679" y="967522"/>
                  </a:lnTo>
                  <a:cubicBezTo>
                    <a:pt x="37464" y="967522"/>
                    <a:pt x="0" y="930058"/>
                    <a:pt x="0" y="883844"/>
                  </a:cubicBezTo>
                  <a:lnTo>
                    <a:pt x="0" y="83679"/>
                  </a:lnTo>
                  <a:cubicBezTo>
                    <a:pt x="0" y="37464"/>
                    <a:pt x="37464" y="0"/>
                    <a:pt x="83679" y="0"/>
                  </a:cubicBezTo>
                  <a:close/>
                </a:path>
              </a:pathLst>
            </a:custGeom>
            <a:blipFill>
              <a:blip r:embed="rId2"/>
              <a:stretch>
                <a:fillRect l="-50550" t="0" r="-50550" b="0"/>
              </a:stretch>
            </a:blipFill>
            <a:ln cap="rnd">
              <a:noFill/>
              <a:prstDash val="solid"/>
              <a:round/>
            </a:ln>
          </p:spPr>
        </p:sp>
      </p:grpSp>
      <p:sp>
        <p:nvSpPr>
          <p:cNvPr name="TextBox 7" id="7"/>
          <p:cNvSpPr txBox="true"/>
          <p:nvPr/>
        </p:nvSpPr>
        <p:spPr>
          <a:xfrm rot="0">
            <a:off x="1446824" y="1850666"/>
            <a:ext cx="7912766" cy="964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11"/>
              </a:lnSpc>
              <a:spcBef>
                <a:spcPct val="0"/>
              </a:spcBef>
            </a:pPr>
            <a:r>
              <a:rPr lang="en-US" b="true" sz="6399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Contextualización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46824" y="3478068"/>
            <a:ext cx="7697176" cy="6453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LaunchKit es una plataforma SaaS (Software as a Service) que ofrece herramientas esenciales para startups en sus primeros años: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Gestión de finanzas básicas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Seguimiento de clientes y ventas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Automatización de tareas administrativas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Inteligencia de negocios con análisis predictivo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Cumplimiento regulatorio automatizado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7510" y="2271207"/>
            <a:ext cx="15532980" cy="7160895"/>
            <a:chOff x="0" y="0"/>
            <a:chExt cx="4090991" cy="18859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90991" cy="1885997"/>
            </a:xfrm>
            <a:custGeom>
              <a:avLst/>
              <a:gdLst/>
              <a:ahLst/>
              <a:cxnLst/>
              <a:rect r="r" b="b" t="t" l="l"/>
              <a:pathLst>
                <a:path h="1885997" w="4090991">
                  <a:moveTo>
                    <a:pt x="19438" y="0"/>
                  </a:moveTo>
                  <a:lnTo>
                    <a:pt x="4071552" y="0"/>
                  </a:lnTo>
                  <a:cubicBezTo>
                    <a:pt x="4082288" y="0"/>
                    <a:pt x="4090991" y="8703"/>
                    <a:pt x="4090991" y="19438"/>
                  </a:cubicBezTo>
                  <a:lnTo>
                    <a:pt x="4090991" y="1866559"/>
                  </a:lnTo>
                  <a:cubicBezTo>
                    <a:pt x="4090991" y="1871714"/>
                    <a:pt x="4088943" y="1876658"/>
                    <a:pt x="4085297" y="1880304"/>
                  </a:cubicBezTo>
                  <a:cubicBezTo>
                    <a:pt x="4081652" y="1883949"/>
                    <a:pt x="4076708" y="1885997"/>
                    <a:pt x="4071552" y="1885997"/>
                  </a:cubicBezTo>
                  <a:lnTo>
                    <a:pt x="19438" y="1885997"/>
                  </a:lnTo>
                  <a:cubicBezTo>
                    <a:pt x="8703" y="1885997"/>
                    <a:pt x="0" y="1877294"/>
                    <a:pt x="0" y="1866559"/>
                  </a:cubicBezTo>
                  <a:lnTo>
                    <a:pt x="0" y="19438"/>
                  </a:lnTo>
                  <a:cubicBezTo>
                    <a:pt x="0" y="8703"/>
                    <a:pt x="8703" y="0"/>
                    <a:pt x="19438" y="0"/>
                  </a:cubicBezTo>
                  <a:close/>
                </a:path>
              </a:pathLst>
            </a:custGeom>
            <a:solidFill>
              <a:srgbClr val="D8F0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090991" cy="1952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31456" y="1038225"/>
            <a:ext cx="15225088" cy="964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11"/>
              </a:lnSpc>
              <a:spcBef>
                <a:spcPct val="0"/>
              </a:spcBef>
            </a:pPr>
            <a:r>
              <a:rPr lang="en-US" b="true" sz="6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Principales funciones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00617" y="3860054"/>
            <a:ext cx="10718707" cy="5029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4" indent="-280667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estión financiera simplificada</a:t>
            </a:r>
          </a:p>
          <a:p>
            <a:pPr algn="l" marL="561334" indent="-280667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Facturación, gastos, flujo de caja</a:t>
            </a:r>
          </a:p>
          <a:p>
            <a:pPr algn="l" marL="561334" indent="-280667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CRM para nuevos negocios</a:t>
            </a:r>
          </a:p>
          <a:p>
            <a:pPr algn="l" marL="561334" indent="-280667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Seguimiento de clientes y oportunidades</a:t>
            </a:r>
          </a:p>
          <a:p>
            <a:pPr algn="l" marL="561334" indent="-280667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Automatización administrativa</a:t>
            </a:r>
          </a:p>
          <a:p>
            <a:pPr algn="l" marL="561334" indent="-280667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Recordatorios, notificaciones, informes</a:t>
            </a:r>
          </a:p>
          <a:p>
            <a:pPr algn="l" marL="561334" indent="-280667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Inteligencia de negocio</a:t>
            </a:r>
          </a:p>
          <a:p>
            <a:pPr algn="l" marL="561334" indent="-280667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Análisis predictivo, KPIs personalizados</a:t>
            </a:r>
          </a:p>
          <a:p>
            <a:pPr algn="l" marL="561334" indent="-280667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Asistente de cumplimiento</a:t>
            </a:r>
          </a:p>
          <a:p>
            <a:pPr algn="l" marL="561334" indent="-280667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Plantillas regulatorias, recordatorios legales</a:t>
            </a:r>
          </a:p>
          <a:p>
            <a:pPr algn="l">
              <a:lnSpc>
                <a:spcPts val="363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300617" y="2597073"/>
            <a:ext cx="1195348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LaunchKit 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37376" y="3044786"/>
            <a:ext cx="4047467" cy="4114800"/>
          </a:xfrm>
          <a:custGeom>
            <a:avLst/>
            <a:gdLst/>
            <a:ahLst/>
            <a:cxnLst/>
            <a:rect r="r" b="b" t="t" l="l"/>
            <a:pathLst>
              <a:path h="4114800" w="4047467">
                <a:moveTo>
                  <a:pt x="0" y="0"/>
                </a:moveTo>
                <a:lnTo>
                  <a:pt x="4047467" y="0"/>
                </a:lnTo>
                <a:lnTo>
                  <a:pt x="40474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7343195" y="4073949"/>
            <a:ext cx="18647289" cy="5011459"/>
          </a:xfrm>
          <a:custGeom>
            <a:avLst/>
            <a:gdLst/>
            <a:ahLst/>
            <a:cxnLst/>
            <a:rect r="r" b="b" t="t" l="l"/>
            <a:pathLst>
              <a:path h="5011459" w="18647289">
                <a:moveTo>
                  <a:pt x="0" y="0"/>
                </a:moveTo>
                <a:lnTo>
                  <a:pt x="18647289" y="0"/>
                </a:lnTo>
                <a:lnTo>
                  <a:pt x="18647289" y="5011459"/>
                </a:lnTo>
                <a:lnTo>
                  <a:pt x="0" y="50114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5400000">
            <a:off x="-7962512" y="4073949"/>
            <a:ext cx="18647289" cy="5011459"/>
          </a:xfrm>
          <a:custGeom>
            <a:avLst/>
            <a:gdLst/>
            <a:ahLst/>
            <a:cxnLst/>
            <a:rect r="r" b="b" t="t" l="l"/>
            <a:pathLst>
              <a:path h="5011459" w="18647289">
                <a:moveTo>
                  <a:pt x="0" y="5011459"/>
                </a:moveTo>
                <a:lnTo>
                  <a:pt x="18647289" y="5011459"/>
                </a:lnTo>
                <a:lnTo>
                  <a:pt x="18647289" y="0"/>
                </a:lnTo>
                <a:lnTo>
                  <a:pt x="0" y="0"/>
                </a:lnTo>
                <a:lnTo>
                  <a:pt x="0" y="5011459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204163" y="3171127"/>
            <a:ext cx="8557371" cy="6453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isión:</a:t>
            </a:r>
          </a:p>
          <a:p>
            <a:pPr algn="l" marL="1209036" indent="-403012" lvl="2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Potenciar el éxito de empresas emergentes proporcionando herramientas tecnológicas integrales que simplifiquen sus operaciones diarias.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Visión:</a:t>
            </a:r>
          </a:p>
          <a:p>
            <a:pPr algn="l" marL="1209036" indent="-403012" lvl="2">
              <a:lnSpc>
                <a:spcPts val="3919"/>
              </a:lnSpc>
              <a:spcBef>
                <a:spcPct val="0"/>
              </a:spcBef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Ser reconocidos como el aliado tecnológico esencial para toda nueva empresa, transformando la manera en que las startups gestionan sus operaciones.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204163" y="1945104"/>
            <a:ext cx="12088499" cy="867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51"/>
              </a:lnSpc>
            </a:pPr>
            <a:r>
              <a:rPr lang="en-US" sz="63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Misión y visión de LaunchKit  </a:t>
            </a:r>
          </a:p>
        </p:txBody>
      </p:sp>
    </p:spTree>
  </p:cSld>
  <p:clrMapOvr>
    <a:masterClrMapping/>
  </p:clrMapOvr>
  <p:transition spd="slow">
    <p:cover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8F0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5090" y="1516602"/>
            <a:ext cx="12121437" cy="964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11"/>
              </a:lnSpc>
              <a:spcBef>
                <a:spcPct val="0"/>
              </a:spcBef>
            </a:pPr>
            <a:r>
              <a:rPr lang="en-US" b="true" sz="6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Nuestros valores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63986" y="3475520"/>
            <a:ext cx="7807168" cy="2908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1852" indent="-295926" lvl="1">
              <a:lnSpc>
                <a:spcPts val="3837"/>
              </a:lnSpc>
              <a:buFont typeface="Arial"/>
              <a:buChar char="•"/>
            </a:pPr>
            <a:r>
              <a:rPr lang="en-US" sz="27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Inn</a:t>
            </a:r>
            <a:r>
              <a:rPr lang="en-US" sz="27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ovación Práctica</a:t>
            </a:r>
          </a:p>
          <a:p>
            <a:pPr algn="l" marL="591852" indent="-295926" lvl="1">
              <a:lnSpc>
                <a:spcPts val="3837"/>
              </a:lnSpc>
              <a:buFont typeface="Arial"/>
              <a:buChar char="•"/>
            </a:pPr>
            <a:r>
              <a:rPr lang="en-US" sz="27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Simplicidad</a:t>
            </a:r>
          </a:p>
          <a:p>
            <a:pPr algn="l" marL="591852" indent="-295926" lvl="1">
              <a:lnSpc>
                <a:spcPts val="3837"/>
              </a:lnSpc>
              <a:buFont typeface="Arial"/>
              <a:buChar char="•"/>
            </a:pPr>
            <a:r>
              <a:rPr lang="en-US" sz="27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Crecimiento Colaborativo</a:t>
            </a:r>
          </a:p>
          <a:p>
            <a:pPr algn="l" marL="591852" indent="-295926" lvl="1">
              <a:lnSpc>
                <a:spcPts val="3837"/>
              </a:lnSpc>
              <a:buFont typeface="Arial"/>
              <a:buChar char="•"/>
            </a:pPr>
            <a:r>
              <a:rPr lang="en-US" sz="27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Excelencia Accesible</a:t>
            </a:r>
          </a:p>
          <a:p>
            <a:pPr algn="l" marL="591852" indent="-295926" lvl="1">
              <a:lnSpc>
                <a:spcPts val="3837"/>
              </a:lnSpc>
              <a:buFont typeface="Arial"/>
              <a:buChar char="•"/>
            </a:pPr>
            <a:r>
              <a:rPr lang="en-US" sz="27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Integridad</a:t>
            </a:r>
          </a:p>
          <a:p>
            <a:pPr algn="ctr">
              <a:lnSpc>
                <a:spcPts val="3837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564213" y="2480913"/>
            <a:ext cx="6823821" cy="7806087"/>
          </a:xfrm>
          <a:custGeom>
            <a:avLst/>
            <a:gdLst/>
            <a:ahLst/>
            <a:cxnLst/>
            <a:rect r="r" b="b" t="t" l="l"/>
            <a:pathLst>
              <a:path h="7806087" w="6823821">
                <a:moveTo>
                  <a:pt x="0" y="0"/>
                </a:moveTo>
                <a:lnTo>
                  <a:pt x="6823821" y="0"/>
                </a:lnTo>
                <a:lnTo>
                  <a:pt x="6823821" y="7806087"/>
                </a:lnTo>
                <a:lnTo>
                  <a:pt x="0" y="7806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2074823" y="0"/>
            <a:ext cx="6754697" cy="7727013"/>
          </a:xfrm>
          <a:custGeom>
            <a:avLst/>
            <a:gdLst/>
            <a:ahLst/>
            <a:cxnLst/>
            <a:rect r="r" b="b" t="t" l="l"/>
            <a:pathLst>
              <a:path h="7727013" w="6754697">
                <a:moveTo>
                  <a:pt x="6754698" y="7727013"/>
                </a:moveTo>
                <a:lnTo>
                  <a:pt x="0" y="7727013"/>
                </a:lnTo>
                <a:lnTo>
                  <a:pt x="0" y="0"/>
                </a:lnTo>
                <a:lnTo>
                  <a:pt x="6754698" y="0"/>
                </a:lnTo>
                <a:lnTo>
                  <a:pt x="6754698" y="772701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35740" y="2854850"/>
            <a:ext cx="7142753" cy="754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49"/>
              </a:lnSpc>
              <a:spcBef>
                <a:spcPct val="0"/>
              </a:spcBef>
            </a:pPr>
            <a:r>
              <a:rPr lang="en-US" b="true" sz="353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¿Con quien trabajaremos?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35740" y="1403798"/>
            <a:ext cx="14688477" cy="867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51"/>
              </a:lnSpc>
            </a:pPr>
            <a:r>
              <a:rPr lang="en-US" sz="63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Mercado objetivo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35740" y="3809555"/>
            <a:ext cx="10286908" cy="3658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Sta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rtups tecnológicas en fase temprana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Pequeñas empresas con menos de 3 años de funcionamiento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Emprendedores individuales que escalan sus negocios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Consultores que asesoran a nuevas empresas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Enfoque inicial: mercado latinoamericano (potencial de 2.5M de nuevas empresas anuales)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270700" y="6752570"/>
            <a:ext cx="18676245" cy="5011459"/>
          </a:xfrm>
          <a:custGeom>
            <a:avLst/>
            <a:gdLst/>
            <a:ahLst/>
            <a:cxnLst/>
            <a:rect r="r" b="b" t="t" l="l"/>
            <a:pathLst>
              <a:path h="5011459" w="18676245">
                <a:moveTo>
                  <a:pt x="0" y="0"/>
                </a:moveTo>
                <a:lnTo>
                  <a:pt x="18676245" y="0"/>
                </a:lnTo>
                <a:lnTo>
                  <a:pt x="18676245" y="5011460"/>
                </a:lnTo>
                <a:lnTo>
                  <a:pt x="0" y="50114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over dir="rd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8F0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38225"/>
            <a:ext cx="12121437" cy="964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11"/>
              </a:lnSpc>
              <a:spcBef>
                <a:spcPct val="0"/>
              </a:spcBef>
            </a:pPr>
            <a:r>
              <a:rPr lang="en-US" b="true" sz="63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Estructura del equipo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88676" y="3796832"/>
            <a:ext cx="11161461" cy="1829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4" indent="-280667" lvl="1">
              <a:lnSpc>
                <a:spcPts val="3639"/>
              </a:lnSpc>
              <a:buFont typeface="Arial"/>
              <a:buChar char="•"/>
            </a:pPr>
            <a:r>
              <a:rPr lang="en-US" sz="2599" u="sng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Vicente Zapata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CEO/Director de Proyecto</a:t>
            </a:r>
          </a:p>
          <a:p>
            <a:pPr algn="l" marL="561334" indent="-280667" lvl="1">
              <a:lnSpc>
                <a:spcPts val="3639"/>
              </a:lnSpc>
              <a:buFont typeface="Arial"/>
              <a:buChar char="•"/>
            </a:pPr>
            <a:r>
              <a:rPr lang="en-US" sz="2599" u="sng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Francisco Gutiérrez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CTO/Líder de Tecnología</a:t>
            </a:r>
          </a:p>
          <a:p>
            <a:pPr algn="l" marL="561334" indent="-280667" lvl="1">
              <a:lnSpc>
                <a:spcPts val="3639"/>
              </a:lnSpc>
              <a:buFont typeface="Arial"/>
              <a:buChar char="•"/>
            </a:pPr>
            <a:r>
              <a:rPr lang="en-US" sz="2599" u="sng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  <a:hlinkClick r:id="rId2" tooltip="https://github.com/N3rd11/Proyecto/blob/main/%5Bemail%5D"/>
              </a:rPr>
              <a:t>Francisco Gutiérrez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CPO/Product Manager</a:t>
            </a:r>
          </a:p>
          <a:p>
            <a:pPr algn="ctr">
              <a:lnSpc>
                <a:spcPts val="363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564213" y="2480913"/>
            <a:ext cx="6823821" cy="7806087"/>
          </a:xfrm>
          <a:custGeom>
            <a:avLst/>
            <a:gdLst/>
            <a:ahLst/>
            <a:cxnLst/>
            <a:rect r="r" b="b" t="t" l="l"/>
            <a:pathLst>
              <a:path h="7806087" w="6823821">
                <a:moveTo>
                  <a:pt x="0" y="0"/>
                </a:moveTo>
                <a:lnTo>
                  <a:pt x="6823821" y="0"/>
                </a:lnTo>
                <a:lnTo>
                  <a:pt x="6823821" y="7806087"/>
                </a:lnTo>
                <a:lnTo>
                  <a:pt x="0" y="7806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2074823" y="0"/>
            <a:ext cx="6754697" cy="7727013"/>
          </a:xfrm>
          <a:custGeom>
            <a:avLst/>
            <a:gdLst/>
            <a:ahLst/>
            <a:cxnLst/>
            <a:rect r="r" b="b" t="t" l="l"/>
            <a:pathLst>
              <a:path h="7727013" w="6754697">
                <a:moveTo>
                  <a:pt x="6754698" y="7727013"/>
                </a:moveTo>
                <a:lnTo>
                  <a:pt x="0" y="7727013"/>
                </a:lnTo>
                <a:lnTo>
                  <a:pt x="0" y="0"/>
                </a:lnTo>
                <a:lnTo>
                  <a:pt x="6754698" y="0"/>
                </a:lnTo>
                <a:lnTo>
                  <a:pt x="6754698" y="7727013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ircl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08811" y="1722614"/>
            <a:ext cx="14870377" cy="867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51"/>
              </a:lnSpc>
            </a:pPr>
            <a:r>
              <a:rPr lang="en-US" sz="63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Metodología de trabajo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66454" y="3201116"/>
            <a:ext cx="7577546" cy="3201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etodología Ágil (Scrum)</a:t>
            </a:r>
          </a:p>
          <a:p>
            <a:pPr algn="l" marL="1122678" indent="-374226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Sprints de 2 semanas</a:t>
            </a:r>
          </a:p>
          <a:p>
            <a:pPr algn="l" marL="1122678" indent="-374226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Entregas iterativas de valor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Herramientas</a:t>
            </a:r>
          </a:p>
          <a:p>
            <a:pPr algn="l" marL="1122678" indent="-374226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Miro para ideación y planificación</a:t>
            </a:r>
          </a:p>
          <a:p>
            <a:pPr algn="l" marL="1122678" indent="-374226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Trello para gestión de tareas</a:t>
            </a:r>
          </a:p>
          <a:p>
            <a:pPr algn="l">
              <a:lnSpc>
                <a:spcPts val="363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950897" y="7758064"/>
            <a:ext cx="9676532" cy="2841968"/>
          </a:xfrm>
          <a:custGeom>
            <a:avLst/>
            <a:gdLst/>
            <a:ahLst/>
            <a:cxnLst/>
            <a:rect r="r" b="b" t="t" l="l"/>
            <a:pathLst>
              <a:path h="2841968" w="9676532">
                <a:moveTo>
                  <a:pt x="0" y="0"/>
                </a:moveTo>
                <a:lnTo>
                  <a:pt x="9676532" y="0"/>
                </a:lnTo>
                <a:lnTo>
                  <a:pt x="9676532" y="2841968"/>
                </a:lnTo>
                <a:lnTo>
                  <a:pt x="0" y="28419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14099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9144000" y="-738145"/>
            <a:ext cx="9676532" cy="2841968"/>
          </a:xfrm>
          <a:custGeom>
            <a:avLst/>
            <a:gdLst/>
            <a:ahLst/>
            <a:cxnLst/>
            <a:rect r="r" b="b" t="t" l="l"/>
            <a:pathLst>
              <a:path h="2841968" w="9676532">
                <a:moveTo>
                  <a:pt x="9676532" y="2841968"/>
                </a:moveTo>
                <a:lnTo>
                  <a:pt x="0" y="2841968"/>
                </a:lnTo>
                <a:lnTo>
                  <a:pt x="0" y="0"/>
                </a:lnTo>
                <a:lnTo>
                  <a:pt x="9676532" y="0"/>
                </a:lnTo>
                <a:lnTo>
                  <a:pt x="9676532" y="2841968"/>
                </a:lnTo>
                <a:close/>
              </a:path>
            </a:pathLst>
          </a:custGeom>
          <a:blipFill>
            <a:blip r:embed="rId2"/>
            <a:stretch>
              <a:fillRect l="0" t="-214099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7343195" y="4073949"/>
            <a:ext cx="18647289" cy="5011459"/>
          </a:xfrm>
          <a:custGeom>
            <a:avLst/>
            <a:gdLst/>
            <a:ahLst/>
            <a:cxnLst/>
            <a:rect r="r" b="b" t="t" l="l"/>
            <a:pathLst>
              <a:path h="5011459" w="18647289">
                <a:moveTo>
                  <a:pt x="0" y="0"/>
                </a:moveTo>
                <a:lnTo>
                  <a:pt x="18647289" y="0"/>
                </a:lnTo>
                <a:lnTo>
                  <a:pt x="18647289" y="5011459"/>
                </a:lnTo>
                <a:lnTo>
                  <a:pt x="0" y="50114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5400000">
            <a:off x="-7962512" y="4073949"/>
            <a:ext cx="18647289" cy="5011459"/>
          </a:xfrm>
          <a:custGeom>
            <a:avLst/>
            <a:gdLst/>
            <a:ahLst/>
            <a:cxnLst/>
            <a:rect r="r" b="b" t="t" l="l"/>
            <a:pathLst>
              <a:path h="5011459" w="18647289">
                <a:moveTo>
                  <a:pt x="0" y="5011459"/>
                </a:moveTo>
                <a:lnTo>
                  <a:pt x="18647289" y="5011459"/>
                </a:lnTo>
                <a:lnTo>
                  <a:pt x="18647289" y="0"/>
                </a:lnTo>
                <a:lnTo>
                  <a:pt x="0" y="0"/>
                </a:lnTo>
                <a:lnTo>
                  <a:pt x="0" y="5011459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58307" y="4053013"/>
            <a:ext cx="8557371" cy="496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oluciones actuales: Herramientas dispersas, complejas y costosas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LaunchKit: Todo integrado, simple y escalable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Tabla comparativa con competidores:</a:t>
            </a:r>
          </a:p>
          <a:p>
            <a:pPr algn="l" marL="1209036" indent="-403012" lvl="2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Funcionalidades</a:t>
            </a:r>
          </a:p>
          <a:p>
            <a:pPr algn="l" marL="1209036" indent="-403012" lvl="2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Facilidad de uso</a:t>
            </a:r>
          </a:p>
          <a:p>
            <a:pPr algn="l" marL="1209036" indent="-403012" lvl="2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Precio</a:t>
            </a:r>
          </a:p>
          <a:p>
            <a:pPr algn="l" marL="1209036" indent="-403012" lvl="2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Adaptabilidad a startups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3204163" y="1945104"/>
            <a:ext cx="10266502" cy="867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51"/>
              </a:lnSpc>
            </a:pPr>
            <a:r>
              <a:rPr lang="en-US" sz="63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Ventaja competitiva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58307" y="2984327"/>
            <a:ext cx="1080655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¿Por qué LaunchKit es diferente?</a:t>
            </a:r>
          </a:p>
        </p:txBody>
      </p:sp>
    </p:spTree>
  </p:cSld>
  <p:clrMapOvr>
    <a:masterClrMapping/>
  </p:clrMapOvr>
  <p:transition spd="fast">
    <p:cover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DAGiF7LOL1g</dc:identifier>
  <dcterms:modified xsi:type="dcterms:W3CDTF">2011-08-01T06:04:30Z</dcterms:modified>
  <cp:revision>1</cp:revision>
  <dc:title>de te</dc:title>
</cp:coreProperties>
</file>