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Lato" panose="020B060402020202020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cf42526c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cf42526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cf42526c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cf42526c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Notification Central</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0" lvl="0" indent="0" algn="l" rtl="0">
              <a:lnSpc>
                <a:spcPct val="150000"/>
              </a:lnSpc>
              <a:spcBef>
                <a:spcPts val="500"/>
              </a:spcBef>
              <a:spcAft>
                <a:spcPts val="0"/>
              </a:spcAft>
              <a:buClr>
                <a:schemeClr val="dk1"/>
              </a:buClr>
              <a:buSzPct val="36065"/>
              <a:buFont typeface="Arial"/>
              <a:buNone/>
            </a:pPr>
            <a:r>
              <a:rPr lang="en" sz="3050">
                <a:solidFill>
                  <a:srgbClr val="2D3B45"/>
                </a:solidFill>
                <a:highlight>
                  <a:srgbClr val="FFFFFF"/>
                </a:highlight>
                <a:latin typeface="Lato"/>
                <a:ea typeface="Lato"/>
                <a:cs typeface="Lato"/>
                <a:sym typeface="Lato"/>
              </a:rPr>
              <a:t>Architecture Presentation</a:t>
            </a:r>
            <a:endParaRPr sz="3050">
              <a:solidFill>
                <a:srgbClr val="2D3B45"/>
              </a:solidFill>
              <a:highlight>
                <a:srgbClr val="FFFFFF"/>
              </a:highlight>
              <a:latin typeface="Lato"/>
              <a:ea typeface="Lato"/>
              <a:cs typeface="Lato"/>
              <a:sym typeface="Lato"/>
            </a:endParaRPr>
          </a:p>
          <a:p>
            <a:pPr marL="0" lvl="0" indent="0" algn="l" rtl="0">
              <a:spcBef>
                <a:spcPts val="900"/>
              </a:spcBef>
              <a:spcAft>
                <a:spcPts val="0"/>
              </a:spcAft>
              <a:buClr>
                <a:schemeClr val="dk1"/>
              </a:buClr>
              <a:buSzPct val="91666"/>
              <a:buFont typeface="Arial"/>
              <a:buNone/>
            </a:pPr>
            <a:r>
              <a:rPr lang="en" sz="1200">
                <a:solidFill>
                  <a:srgbClr val="2D3B45"/>
                </a:solidFill>
                <a:highlight>
                  <a:srgbClr val="FFFFFF"/>
                </a:highlight>
                <a:latin typeface="Lato"/>
                <a:ea typeface="Lato"/>
                <a:cs typeface="Lato"/>
                <a:sym typeface="Lato"/>
              </a:rPr>
              <a:t>Each team must prepare a 6-slide presentation that describes their project and then presents the high-level design (architecture) that they believe will meet their needs and allow them to fully implement their system. Use one or more architectural views from the text (e.g., repository, client server). You must submit a 6-slide slide presentation in PDF format that contains these specific slides:</a:t>
            </a:r>
            <a:endParaRPr sz="1200">
              <a:solidFill>
                <a:srgbClr val="2D3B45"/>
              </a:solidFill>
              <a:highlight>
                <a:srgbClr val="FFFFFF"/>
              </a:highlight>
              <a:latin typeface="Lato"/>
              <a:ea typeface="Lato"/>
              <a:cs typeface="Lato"/>
              <a:sym typeface="Lato"/>
            </a:endParaRPr>
          </a:p>
          <a:p>
            <a:pPr marL="698500" lvl="0" indent="-276225" algn="l" rtl="0">
              <a:spcBef>
                <a:spcPts val="900"/>
              </a:spcBef>
              <a:spcAft>
                <a:spcPts val="0"/>
              </a:spcAft>
              <a:buClr>
                <a:srgbClr val="2D3B45"/>
              </a:buClr>
              <a:buSzPct val="100000"/>
              <a:buFont typeface="Lato"/>
              <a:buAutoNum type="arabicPeriod"/>
            </a:pPr>
            <a:r>
              <a:rPr lang="en" sz="1200">
                <a:solidFill>
                  <a:srgbClr val="2D3B45"/>
                </a:solidFill>
                <a:highlight>
                  <a:srgbClr val="FFFFFF"/>
                </a:highlight>
                <a:latin typeface="Lato"/>
                <a:ea typeface="Lato"/>
                <a:cs typeface="Lato"/>
                <a:sym typeface="Lato"/>
              </a:rPr>
              <a:t>Team / project name and team member names</a:t>
            </a:r>
            <a:endParaRPr sz="1200">
              <a:solidFill>
                <a:srgbClr val="2D3B45"/>
              </a:solidFill>
              <a:highlight>
                <a:srgbClr val="FFFFFF"/>
              </a:highlight>
              <a:latin typeface="Lato"/>
              <a:ea typeface="Lato"/>
              <a:cs typeface="Lato"/>
              <a:sym typeface="Lato"/>
            </a:endParaRPr>
          </a:p>
          <a:p>
            <a:pPr marL="698500" lvl="0" indent="-276225" algn="l" rtl="0">
              <a:spcBef>
                <a:spcPts val="0"/>
              </a:spcBef>
              <a:spcAft>
                <a:spcPts val="0"/>
              </a:spcAft>
              <a:buClr>
                <a:srgbClr val="2D3B45"/>
              </a:buClr>
              <a:buSzPct val="100000"/>
              <a:buFont typeface="Lato"/>
              <a:buAutoNum type="arabicPeriod"/>
            </a:pPr>
            <a:r>
              <a:rPr lang="en" sz="1200">
                <a:solidFill>
                  <a:srgbClr val="2D3B45"/>
                </a:solidFill>
                <a:highlight>
                  <a:srgbClr val="FFFFFF"/>
                </a:highlight>
                <a:latin typeface="Lato"/>
                <a:ea typeface="Lato"/>
                <a:cs typeface="Lato"/>
                <a:sym typeface="Lato"/>
              </a:rPr>
              <a:t>Project overview: present a short overview of the project your team is working on</a:t>
            </a:r>
            <a:endParaRPr sz="1200">
              <a:solidFill>
                <a:srgbClr val="2D3B45"/>
              </a:solidFill>
              <a:highlight>
                <a:srgbClr val="FFFFFF"/>
              </a:highlight>
              <a:latin typeface="Lato"/>
              <a:ea typeface="Lato"/>
              <a:cs typeface="Lato"/>
              <a:sym typeface="Lato"/>
            </a:endParaRPr>
          </a:p>
          <a:p>
            <a:pPr marL="698500" lvl="0" indent="-276225" algn="l" rtl="0">
              <a:spcBef>
                <a:spcPts val="0"/>
              </a:spcBef>
              <a:spcAft>
                <a:spcPts val="0"/>
              </a:spcAft>
              <a:buClr>
                <a:srgbClr val="2D3B45"/>
              </a:buClr>
              <a:buSzPct val="100000"/>
              <a:buFont typeface="Lato"/>
              <a:buAutoNum type="arabicPeriod"/>
            </a:pPr>
            <a:r>
              <a:rPr lang="en" sz="1200">
                <a:solidFill>
                  <a:srgbClr val="2D3B45"/>
                </a:solidFill>
                <a:highlight>
                  <a:srgbClr val="FFFFFF"/>
                </a:highlight>
                <a:latin typeface="Lato"/>
                <a:ea typeface="Lato"/>
                <a:cs typeface="Lato"/>
                <a:sym typeface="Lato"/>
              </a:rPr>
              <a:t>Key architectural drivers: what requirements were essential in driving your architecture decision?</a:t>
            </a:r>
            <a:endParaRPr sz="1200">
              <a:solidFill>
                <a:srgbClr val="2D3B45"/>
              </a:solidFill>
              <a:highlight>
                <a:srgbClr val="FFFFFF"/>
              </a:highlight>
              <a:latin typeface="Lato"/>
              <a:ea typeface="Lato"/>
              <a:cs typeface="Lato"/>
              <a:sym typeface="Lato"/>
            </a:endParaRPr>
          </a:p>
          <a:p>
            <a:pPr marL="698500" lvl="0" indent="-276225" algn="l" rtl="0">
              <a:spcBef>
                <a:spcPts val="0"/>
              </a:spcBef>
              <a:spcAft>
                <a:spcPts val="0"/>
              </a:spcAft>
              <a:buClr>
                <a:srgbClr val="2D3B45"/>
              </a:buClr>
              <a:buSzPct val="100000"/>
              <a:buFont typeface="Lato"/>
              <a:buAutoNum type="arabicPeriod"/>
            </a:pPr>
            <a:r>
              <a:rPr lang="en" sz="1200">
                <a:solidFill>
                  <a:srgbClr val="2D3B45"/>
                </a:solidFill>
                <a:highlight>
                  <a:srgbClr val="FFFFFF"/>
                </a:highlight>
                <a:latin typeface="Lato"/>
                <a:ea typeface="Lato"/>
                <a:cs typeface="Lato"/>
                <a:sym typeface="Lato"/>
              </a:rPr>
              <a:t>Architectural style choices: present at least two architectural styles and why they were candidates for your system; then state which one you chose</a:t>
            </a:r>
            <a:endParaRPr sz="1200">
              <a:solidFill>
                <a:srgbClr val="2D3B45"/>
              </a:solidFill>
              <a:highlight>
                <a:srgbClr val="FFFFFF"/>
              </a:highlight>
              <a:latin typeface="Lato"/>
              <a:ea typeface="Lato"/>
              <a:cs typeface="Lato"/>
              <a:sym typeface="Lato"/>
            </a:endParaRPr>
          </a:p>
          <a:p>
            <a:pPr marL="698500" lvl="0" indent="-276225" algn="l" rtl="0">
              <a:spcBef>
                <a:spcPts val="0"/>
              </a:spcBef>
              <a:spcAft>
                <a:spcPts val="0"/>
              </a:spcAft>
              <a:buClr>
                <a:srgbClr val="2D3B45"/>
              </a:buClr>
              <a:buSzPct val="100000"/>
              <a:buFont typeface="Lato"/>
              <a:buAutoNum type="arabicPeriod"/>
            </a:pPr>
            <a:r>
              <a:rPr lang="en" sz="1200">
                <a:solidFill>
                  <a:srgbClr val="2D3B45"/>
                </a:solidFill>
                <a:highlight>
                  <a:srgbClr val="FFFFFF"/>
                </a:highlight>
                <a:latin typeface="Lato"/>
                <a:ea typeface="Lato"/>
                <a:cs typeface="Lato"/>
                <a:sym typeface="Lato"/>
              </a:rPr>
              <a:t>Your architecture: this slide should have only your architecture diagram on it; give a short overview description of it to your audience</a:t>
            </a:r>
            <a:endParaRPr sz="1200">
              <a:solidFill>
                <a:srgbClr val="2D3B45"/>
              </a:solidFill>
              <a:highlight>
                <a:srgbClr val="FFFFFF"/>
              </a:highlight>
              <a:latin typeface="Lato"/>
              <a:ea typeface="Lato"/>
              <a:cs typeface="Lato"/>
              <a:sym typeface="Lato"/>
            </a:endParaRPr>
          </a:p>
          <a:p>
            <a:pPr marL="698500" lvl="0" indent="-276225" algn="l" rtl="0">
              <a:spcBef>
                <a:spcPts val="0"/>
              </a:spcBef>
              <a:spcAft>
                <a:spcPts val="0"/>
              </a:spcAft>
              <a:buClr>
                <a:srgbClr val="2D3B45"/>
              </a:buClr>
              <a:buSzPct val="100000"/>
              <a:buFont typeface="Lato"/>
              <a:buAutoNum type="arabicPeriod"/>
            </a:pPr>
            <a:r>
              <a:rPr lang="en" sz="1200">
                <a:solidFill>
                  <a:srgbClr val="2D3B45"/>
                </a:solidFill>
                <a:highlight>
                  <a:srgbClr val="FFFFFF"/>
                </a:highlight>
                <a:latin typeface="Lato"/>
                <a:ea typeface="Lato"/>
                <a:cs typeface="Lato"/>
                <a:sym typeface="Lato"/>
              </a:rPr>
              <a:t>Conclusion: this concluding slide should restate your chosen architectural style, and then list issues / risks / open questions / anything else that you still are not sure of and that class expertise might help you in.</a:t>
            </a:r>
            <a:endParaRPr sz="1200">
              <a:solidFill>
                <a:srgbClr val="2D3B45"/>
              </a:solidFill>
              <a:highlight>
                <a:srgbClr val="FFFFFF"/>
              </a:highlight>
              <a:latin typeface="Lato"/>
              <a:ea typeface="Lato"/>
              <a:cs typeface="Lato"/>
              <a:sym typeface="Lato"/>
            </a:endParaRPr>
          </a:p>
          <a:p>
            <a:pPr marL="0" lvl="0" indent="0" algn="l" rtl="0">
              <a:spcBef>
                <a:spcPts val="1000"/>
              </a:spcBef>
              <a:spcAft>
                <a:spcPts val="0"/>
              </a:spcAft>
              <a:buClr>
                <a:schemeClr val="dk1"/>
              </a:buClr>
              <a:buSzPct val="91666"/>
              <a:buFont typeface="Arial"/>
              <a:buNone/>
            </a:pPr>
            <a:r>
              <a:rPr lang="en" sz="1200">
                <a:solidFill>
                  <a:srgbClr val="2D3B45"/>
                </a:solidFill>
                <a:highlight>
                  <a:srgbClr val="FFFFFF"/>
                </a:highlight>
                <a:latin typeface="Lato"/>
                <a:ea typeface="Lato"/>
                <a:cs typeface="Lato"/>
                <a:sym typeface="Lato"/>
              </a:rPr>
              <a:t>As an audience member you should listen and ask questions of other teams so that you are convinced their design choices are good ones. If you have any insights to help other teams, feel free to offer them!</a:t>
            </a:r>
            <a:endParaRPr sz="1200">
              <a:solidFill>
                <a:srgbClr val="2D3B45"/>
              </a:solidFill>
              <a:highlight>
                <a:srgbClr val="FFFFFF"/>
              </a:highlight>
              <a:latin typeface="Lato"/>
              <a:ea typeface="Lato"/>
              <a:cs typeface="Lato"/>
              <a:sym typeface="Lato"/>
            </a:endParaRPr>
          </a:p>
          <a:p>
            <a:pPr marL="0" lvl="0" indent="0" algn="l" rtl="0">
              <a:spcBef>
                <a:spcPts val="900"/>
              </a:spcBef>
              <a:spcAft>
                <a:spcPts val="0"/>
              </a:spcAft>
              <a:buClr>
                <a:schemeClr val="dk1"/>
              </a:buClr>
              <a:buSzPct val="91666"/>
              <a:buFont typeface="Arial"/>
              <a:buNone/>
            </a:pPr>
            <a:r>
              <a:rPr lang="en" sz="1200">
                <a:solidFill>
                  <a:srgbClr val="2D3B45"/>
                </a:solidFill>
                <a:highlight>
                  <a:srgbClr val="FFFFFF"/>
                </a:highlight>
                <a:latin typeface="Lato"/>
                <a:ea typeface="Lato"/>
                <a:cs typeface="Lato"/>
                <a:sym typeface="Lato"/>
              </a:rPr>
              <a:t>We will need to go rather quick through the team presentations, so your team must practice and be sure that your presentation takes no more than 6 minutes. With questions and team turnaround, we can get through all teams in a lab period. </a:t>
            </a:r>
            <a:r>
              <a:rPr lang="en" sz="1200" b="1">
                <a:solidFill>
                  <a:srgbClr val="2D3B45"/>
                </a:solidFill>
                <a:highlight>
                  <a:srgbClr val="FFFFFF"/>
                </a:highlight>
                <a:latin typeface="Lato"/>
                <a:ea typeface="Lato"/>
                <a:cs typeface="Lato"/>
                <a:sym typeface="Lato"/>
              </a:rPr>
              <a:t>We will run the presentations off of the professor's stream, so submitting your PDF is an absolute must. </a:t>
            </a:r>
            <a:endParaRPr sz="1200" b="1">
              <a:solidFill>
                <a:srgbClr val="2D3B45"/>
              </a:solidFill>
              <a:highlight>
                <a:srgbClr val="FFFFFF"/>
              </a:highlight>
              <a:latin typeface="Lato"/>
              <a:ea typeface="Lato"/>
              <a:cs typeface="Lato"/>
              <a:sym typeface="Lato"/>
            </a:endParaRPr>
          </a:p>
          <a:p>
            <a:pPr marL="0" lvl="0" indent="0" algn="l" rtl="0">
              <a:spcBef>
                <a:spcPts val="900"/>
              </a:spcBef>
              <a:spcAft>
                <a:spcPts val="0"/>
              </a:spcAft>
              <a:buClr>
                <a:schemeClr val="dk1"/>
              </a:buClr>
              <a:buSzPct val="91666"/>
              <a:buFont typeface="Arial"/>
              <a:buNone/>
            </a:pPr>
            <a:r>
              <a:rPr lang="en" sz="1200">
                <a:solidFill>
                  <a:srgbClr val="2D3B45"/>
                </a:solidFill>
                <a:highlight>
                  <a:srgbClr val="FFFFFF"/>
                </a:highlight>
                <a:latin typeface="Lato"/>
                <a:ea typeface="Lato"/>
                <a:cs typeface="Lato"/>
                <a:sym typeface="Lato"/>
              </a:rPr>
              <a:t>The information from this presentation also goes on the Architecture Page assignment. </a:t>
            </a:r>
            <a:endParaRPr sz="1200">
              <a:solidFill>
                <a:srgbClr val="2D3B45"/>
              </a:solidFill>
              <a:highlight>
                <a:srgbClr val="FFFFFF"/>
              </a:highlight>
              <a:latin typeface="Lato"/>
              <a:ea typeface="Lato"/>
              <a:cs typeface="Lato"/>
              <a:sym typeface="Lato"/>
            </a:endParaRPr>
          </a:p>
          <a:p>
            <a:pPr marL="0" lvl="0" indent="0" algn="l" rtl="0">
              <a:spcBef>
                <a:spcPts val="900"/>
              </a:spcBef>
              <a:spcAft>
                <a:spcPts val="0"/>
              </a:spcAft>
              <a:buClr>
                <a:schemeClr val="dk1"/>
              </a:buClr>
              <a:buSzPct val="91666"/>
              <a:buFont typeface="Arial"/>
              <a:buNone/>
            </a:pPr>
            <a:r>
              <a:rPr lang="en" sz="1200">
                <a:solidFill>
                  <a:srgbClr val="2D3B45"/>
                </a:solidFill>
                <a:highlight>
                  <a:srgbClr val="FFFFFF"/>
                </a:highlight>
                <a:latin typeface="Lato"/>
                <a:ea typeface="Lato"/>
                <a:cs typeface="Lato"/>
                <a:sym typeface="Lato"/>
              </a:rPr>
              <a:t>What to Submit</a:t>
            </a:r>
            <a:endParaRPr sz="1200">
              <a:solidFill>
                <a:srgbClr val="2D3B45"/>
              </a:solidFill>
              <a:highlight>
                <a:srgbClr val="FFFFFF"/>
              </a:highlight>
              <a:latin typeface="Lato"/>
              <a:ea typeface="Lato"/>
              <a:cs typeface="Lato"/>
              <a:sym typeface="Lato"/>
            </a:endParaRPr>
          </a:p>
          <a:p>
            <a:pPr marL="698500" lvl="0" indent="-276225" algn="l" rtl="0">
              <a:spcBef>
                <a:spcPts val="900"/>
              </a:spcBef>
              <a:spcAft>
                <a:spcPts val="0"/>
              </a:spcAft>
              <a:buClr>
                <a:srgbClr val="2D3B45"/>
              </a:buClr>
              <a:buSzPct val="100000"/>
              <a:buFont typeface="Lato"/>
              <a:buChar char="●"/>
            </a:pPr>
            <a:r>
              <a:rPr lang="en" sz="1200">
                <a:solidFill>
                  <a:srgbClr val="2D3B45"/>
                </a:solidFill>
                <a:highlight>
                  <a:srgbClr val="FFFFFF"/>
                </a:highlight>
                <a:latin typeface="Lato"/>
                <a:ea typeface="Lato"/>
                <a:cs typeface="Lato"/>
                <a:sym typeface="Lato"/>
              </a:rPr>
              <a:t>Your PDF presentation that will be shown in class.</a:t>
            </a:r>
            <a:endParaRPr sz="1200">
              <a:solidFill>
                <a:srgbClr val="2D3B45"/>
              </a:solidFill>
              <a:highlight>
                <a:srgbClr val="FFFFFF"/>
              </a:highlight>
              <a:latin typeface="Lato"/>
              <a:ea typeface="Lato"/>
              <a:cs typeface="Lato"/>
              <a:sym typeface="Lato"/>
            </a:endParaRPr>
          </a:p>
          <a:p>
            <a:pPr marL="0" lvl="0" indent="0" algn="l" rtl="0">
              <a:spcBef>
                <a:spcPts val="10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Architecture diagram</a:t>
            </a:r>
            <a:endParaRPr dirty="0"/>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Pipelining</a:t>
            </a:r>
          </a:p>
          <a:p>
            <a:pPr marL="0" lvl="0" indent="0" algn="l" rtl="0">
              <a:spcBef>
                <a:spcPts val="0"/>
              </a:spcBef>
              <a:spcAft>
                <a:spcPts val="1200"/>
              </a:spcAft>
              <a:buNone/>
            </a:pPr>
            <a:r>
              <a:rPr lang="en-US" dirty="0"/>
              <a:t>Why:</a:t>
            </a:r>
          </a:p>
          <a:p>
            <a:pPr marL="285750" indent="-285750">
              <a:spcAft>
                <a:spcPts val="1200"/>
              </a:spcAft>
            </a:pPr>
            <a:r>
              <a:rPr lang="en-US" dirty="0"/>
              <a:t>	Needs to be cyclical/continuous</a:t>
            </a:r>
          </a:p>
          <a:p>
            <a:pPr marL="285750" indent="-285750">
              <a:spcAft>
                <a:spcPts val="1200"/>
              </a:spcAft>
            </a:pPr>
            <a:r>
              <a:rPr lang="en-US" dirty="0"/>
              <a:t>	show if/then relationships</a:t>
            </a:r>
          </a:p>
          <a:p>
            <a:pPr marL="285750" indent="-285750">
              <a:spcAft>
                <a:spcPts val="1200"/>
              </a:spcAft>
            </a:pPr>
            <a:r>
              <a:rPr lang="en-US" dirty="0"/>
              <a:t>	easy to design</a:t>
            </a:r>
          </a:p>
          <a:p>
            <a:pPr marL="285750" indent="-285750">
              <a:spcAft>
                <a:spcPts val="1200"/>
              </a:spcAft>
            </a:pPr>
            <a:r>
              <a:rPr lang="en-US" dirty="0"/>
              <a:t>	updatable in design b/c this is unchartered territory</a:t>
            </a: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5385-D7B5-4EA3-AFA6-E7C4960BD11C}"/>
              </a:ext>
            </a:extLst>
          </p:cNvPr>
          <p:cNvSpPr>
            <a:spLocks noGrp="1"/>
          </p:cNvSpPr>
          <p:nvPr>
            <p:ph type="title"/>
          </p:nvPr>
        </p:nvSpPr>
        <p:spPr/>
        <p:txBody>
          <a:bodyPr>
            <a:normAutofit fontScale="90000"/>
          </a:bodyPr>
          <a:lstStyle/>
          <a:p>
            <a:r>
              <a:rPr lang="en" dirty="0"/>
              <a:t>Architecture diagram</a:t>
            </a:r>
            <a:endParaRPr lang="en-US" dirty="0"/>
          </a:p>
        </p:txBody>
      </p:sp>
      <p:sp>
        <p:nvSpPr>
          <p:cNvPr id="3" name="Text Placeholder 2">
            <a:extLst>
              <a:ext uri="{FF2B5EF4-FFF2-40B4-BE49-F238E27FC236}">
                <a16:creationId xmlns:a16="http://schemas.microsoft.com/office/drawing/2014/main" id="{E4D70590-4C25-4889-8733-F693A1BD3507}"/>
              </a:ext>
            </a:extLst>
          </p:cNvPr>
          <p:cNvSpPr>
            <a:spLocks noGrp="1"/>
          </p:cNvSpPr>
          <p:nvPr>
            <p:ph type="body" idx="1"/>
          </p:nvPr>
        </p:nvSpPr>
        <p:spPr/>
        <p:txBody>
          <a:bodyPr>
            <a:normAutofit fontScale="47500" lnSpcReduction="20000"/>
          </a:bodyPr>
          <a:lstStyle/>
          <a:p>
            <a:pPr marL="0" lvl="0" indent="0" algn="l" rtl="0">
              <a:spcBef>
                <a:spcPts val="0"/>
              </a:spcBef>
              <a:spcAft>
                <a:spcPts val="1200"/>
              </a:spcAft>
              <a:buNone/>
            </a:pPr>
            <a:r>
              <a:rPr lang="en-US" dirty="0"/>
              <a:t>Peer2Peer:</a:t>
            </a:r>
          </a:p>
          <a:p>
            <a:pPr marL="0" lvl="0" indent="0" algn="l" rtl="0">
              <a:spcBef>
                <a:spcPts val="0"/>
              </a:spcBef>
              <a:spcAft>
                <a:spcPts val="1200"/>
              </a:spcAft>
              <a:buNone/>
            </a:pPr>
            <a:r>
              <a:rPr lang="en-US" dirty="0"/>
              <a:t>Why:</a:t>
            </a:r>
          </a:p>
          <a:p>
            <a:pPr marL="285750" indent="-285750">
              <a:spcAft>
                <a:spcPts val="1200"/>
              </a:spcAft>
            </a:pPr>
            <a:r>
              <a:rPr lang="en-US" dirty="0"/>
              <a:t>	easy to use</a:t>
            </a:r>
          </a:p>
          <a:p>
            <a:pPr marL="285750" indent="-285750">
              <a:spcAft>
                <a:spcPts val="1200"/>
              </a:spcAft>
            </a:pPr>
            <a:r>
              <a:rPr lang="en-US" dirty="0"/>
              <a:t>	shows continuous relationships</a:t>
            </a:r>
          </a:p>
          <a:p>
            <a:pPr marL="285750" indent="-285750">
              <a:spcAft>
                <a:spcPts val="1200"/>
              </a:spcAft>
            </a:pPr>
            <a:r>
              <a:rPr lang="en-US" dirty="0"/>
              <a:t>	shows tiers</a:t>
            </a:r>
          </a:p>
          <a:p>
            <a:pPr marL="0" lvl="0" indent="0" algn="l" rtl="0">
              <a:spcBef>
                <a:spcPts val="0"/>
              </a:spcBef>
              <a:spcAft>
                <a:spcPts val="1200"/>
              </a:spcAft>
              <a:buNone/>
            </a:pPr>
            <a:r>
              <a:rPr lang="en-US" dirty="0"/>
              <a:t>Why not:</a:t>
            </a:r>
          </a:p>
          <a:p>
            <a:pPr marL="285750" indent="-285750">
              <a:spcAft>
                <a:spcPts val="1200"/>
              </a:spcAft>
            </a:pPr>
            <a:r>
              <a:rPr lang="en-US" dirty="0"/>
              <a:t>	Doesn’t fully show the flow diagram</a:t>
            </a:r>
          </a:p>
          <a:p>
            <a:pPr marL="285750" indent="-285750">
              <a:spcAft>
                <a:spcPts val="1200"/>
              </a:spcAft>
            </a:pPr>
            <a:r>
              <a:rPr lang="en-US" dirty="0"/>
              <a:t>	harder to update</a:t>
            </a:r>
          </a:p>
          <a:p>
            <a:pPr marL="285750" indent="-285750">
              <a:spcAft>
                <a:spcPts val="1200"/>
              </a:spcAft>
            </a:pPr>
            <a:r>
              <a:rPr lang="en-US" dirty="0"/>
              <a:t>	less tiers, less descriptive</a:t>
            </a:r>
          </a:p>
          <a:p>
            <a:pPr marL="285750" indent="-285750">
              <a:spcAft>
                <a:spcPts val="1200"/>
              </a:spcAft>
            </a:pPr>
            <a:r>
              <a:rPr lang="en-US" dirty="0"/>
              <a:t>	We are not doing file sharing</a:t>
            </a:r>
          </a:p>
          <a:p>
            <a:pPr marL="285750" indent="-285750">
              <a:spcAft>
                <a:spcPts val="1200"/>
              </a:spcAft>
            </a:pPr>
            <a:r>
              <a:rPr lang="en-US" dirty="0"/>
              <a:t>	Objects are not requesting things of each other</a:t>
            </a:r>
          </a:p>
        </p:txBody>
      </p:sp>
    </p:spTree>
    <p:extLst>
      <p:ext uri="{BB962C8B-B14F-4D97-AF65-F5344CB8AC3E}">
        <p14:creationId xmlns:p14="http://schemas.microsoft.com/office/powerpoint/2010/main" val="348815198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421</Words>
  <Application>Microsoft Office PowerPoint</Application>
  <PresentationFormat>On-screen Show (16:9)</PresentationFormat>
  <Paragraphs>33</Paragraphs>
  <Slides>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Lato</vt:lpstr>
      <vt:lpstr>Arial</vt:lpstr>
      <vt:lpstr>Simple Light</vt:lpstr>
      <vt:lpstr>Notification Central</vt:lpstr>
      <vt:lpstr>PowerPoint Presentation</vt:lpstr>
      <vt:lpstr>Architecture diagram</vt:lpstr>
      <vt:lpstr>Architecture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Notification Central</dc:title>
  <cp:lastModifiedBy>Jessica Stein</cp:lastModifiedBy>
  <cp:revision>2</cp:revision>
  <dcterms:modified xsi:type="dcterms:W3CDTF">2021-03-31T03:33:51Z</dcterms:modified>
</cp:coreProperties>
</file>