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cf42526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cf42526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cf42526c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cf42526c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Notification Central</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lnSpc>
                <a:spcPct val="150000"/>
              </a:lnSpc>
              <a:spcBef>
                <a:spcPts val="500"/>
              </a:spcBef>
              <a:spcAft>
                <a:spcPts val="0"/>
              </a:spcAft>
              <a:buClr>
                <a:schemeClr val="dk1"/>
              </a:buClr>
              <a:buSzPct val="36065"/>
              <a:buFont typeface="Arial"/>
              <a:buNone/>
            </a:pPr>
            <a:r>
              <a:rPr lang="en" sz="3050">
                <a:solidFill>
                  <a:srgbClr val="2D3B45"/>
                </a:solidFill>
                <a:highlight>
                  <a:srgbClr val="FFFFFF"/>
                </a:highlight>
                <a:latin typeface="Lato"/>
                <a:ea typeface="Lato"/>
                <a:cs typeface="Lato"/>
                <a:sym typeface="Lato"/>
              </a:rPr>
              <a:t>Architecture Presentation</a:t>
            </a:r>
            <a:endParaRPr sz="3050">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Each team must prepare a 6-slide presentation that describes their project and then presents the high-level design (architecture) that they believe will meet their needs and allow them to fully implement their system. Use one or more architectural views from the text (e.g., repository, client server). You must submit a 6-slide slide presentation in PDF format that contains these specific slides:</a:t>
            </a:r>
            <a:endParaRPr sz="1200">
              <a:solidFill>
                <a:srgbClr val="2D3B45"/>
              </a:solidFill>
              <a:highlight>
                <a:srgbClr val="FFFFFF"/>
              </a:highlight>
              <a:latin typeface="Lato"/>
              <a:ea typeface="Lato"/>
              <a:cs typeface="Lato"/>
              <a:sym typeface="Lato"/>
            </a:endParaRPr>
          </a:p>
          <a:p>
            <a:pPr marL="698500" lvl="0" indent="-276225" algn="l" rtl="0">
              <a:spcBef>
                <a:spcPts val="90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Team / project name and team member names</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Project overview: present a short overview of the project your team is working on</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Key architectural drivers: what requirements were essential in driving your architecture decision?</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Architectural style choices: present at least two architectural styles and why they were candidates for your system; then state which one you chose</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Your architecture: this slide should have only your architecture diagram on it; give a short overview description of it to your audience</a:t>
            </a:r>
            <a:endParaRPr sz="1200">
              <a:solidFill>
                <a:srgbClr val="2D3B45"/>
              </a:solidFill>
              <a:highlight>
                <a:srgbClr val="FFFFFF"/>
              </a:highlight>
              <a:latin typeface="Lato"/>
              <a:ea typeface="Lato"/>
              <a:cs typeface="Lato"/>
              <a:sym typeface="Lato"/>
            </a:endParaRPr>
          </a:p>
          <a:p>
            <a:pPr marL="698500" lvl="0" indent="-276225" algn="l" rtl="0">
              <a:spcBef>
                <a:spcPts val="0"/>
              </a:spcBef>
              <a:spcAft>
                <a:spcPts val="0"/>
              </a:spcAft>
              <a:buClr>
                <a:srgbClr val="2D3B45"/>
              </a:buClr>
              <a:buSzPct val="100000"/>
              <a:buFont typeface="Lato"/>
              <a:buAutoNum type="arabicPeriod"/>
            </a:pPr>
            <a:r>
              <a:rPr lang="en" sz="1200">
                <a:solidFill>
                  <a:srgbClr val="2D3B45"/>
                </a:solidFill>
                <a:highlight>
                  <a:srgbClr val="FFFFFF"/>
                </a:highlight>
                <a:latin typeface="Lato"/>
                <a:ea typeface="Lato"/>
                <a:cs typeface="Lato"/>
                <a:sym typeface="Lato"/>
              </a:rPr>
              <a:t>Conclusion: this concluding slide should restate your chosen architectural style, and then list issues / risks / open questions / anything else that you still are not sure of and that class expertise might help you in.</a:t>
            </a:r>
            <a:endParaRPr sz="1200">
              <a:solidFill>
                <a:srgbClr val="2D3B45"/>
              </a:solidFill>
              <a:highlight>
                <a:srgbClr val="FFFFFF"/>
              </a:highlight>
              <a:latin typeface="Lato"/>
              <a:ea typeface="Lato"/>
              <a:cs typeface="Lato"/>
              <a:sym typeface="Lato"/>
            </a:endParaRPr>
          </a:p>
          <a:p>
            <a:pPr marL="0" lvl="0" indent="0" algn="l" rtl="0">
              <a:spcBef>
                <a:spcPts val="10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As an audience member you should listen and ask questions of other teams so that you are convinced their design choices are good ones. If you have any insights to help other teams, feel free to offer them!</a:t>
            </a:r>
            <a:endParaRPr sz="1200">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We will need to go rather quick through the team presentations, so your team must practice and be sure that your presentation takes no more than 6 minutes. With questions and team turnaround, we can get through all teams in a lab period. </a:t>
            </a:r>
            <a:r>
              <a:rPr lang="en" sz="1200" b="1">
                <a:solidFill>
                  <a:srgbClr val="2D3B45"/>
                </a:solidFill>
                <a:highlight>
                  <a:srgbClr val="FFFFFF"/>
                </a:highlight>
                <a:latin typeface="Lato"/>
                <a:ea typeface="Lato"/>
                <a:cs typeface="Lato"/>
                <a:sym typeface="Lato"/>
              </a:rPr>
              <a:t>We will run the presentations off of the professor's stream, so submitting your PDF is an absolute must. </a:t>
            </a:r>
            <a:endParaRPr sz="1200" b="1">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The information from this presentation also goes on the Architecture Page assignment. </a:t>
            </a:r>
            <a:endParaRPr sz="1200">
              <a:solidFill>
                <a:srgbClr val="2D3B45"/>
              </a:solidFill>
              <a:highlight>
                <a:srgbClr val="FFFFFF"/>
              </a:highlight>
              <a:latin typeface="Lato"/>
              <a:ea typeface="Lato"/>
              <a:cs typeface="Lato"/>
              <a:sym typeface="Lato"/>
            </a:endParaRPr>
          </a:p>
          <a:p>
            <a:pPr marL="0" lvl="0" indent="0" algn="l" rtl="0">
              <a:spcBef>
                <a:spcPts val="900"/>
              </a:spcBef>
              <a:spcAft>
                <a:spcPts val="0"/>
              </a:spcAft>
              <a:buClr>
                <a:schemeClr val="dk1"/>
              </a:buClr>
              <a:buSzPct val="91666"/>
              <a:buFont typeface="Arial"/>
              <a:buNone/>
            </a:pPr>
            <a:r>
              <a:rPr lang="en" sz="1200">
                <a:solidFill>
                  <a:srgbClr val="2D3B45"/>
                </a:solidFill>
                <a:highlight>
                  <a:srgbClr val="FFFFFF"/>
                </a:highlight>
                <a:latin typeface="Lato"/>
                <a:ea typeface="Lato"/>
                <a:cs typeface="Lato"/>
                <a:sym typeface="Lato"/>
              </a:rPr>
              <a:t>What to Submit</a:t>
            </a:r>
            <a:endParaRPr sz="1200">
              <a:solidFill>
                <a:srgbClr val="2D3B45"/>
              </a:solidFill>
              <a:highlight>
                <a:srgbClr val="FFFFFF"/>
              </a:highlight>
              <a:latin typeface="Lato"/>
              <a:ea typeface="Lato"/>
              <a:cs typeface="Lato"/>
              <a:sym typeface="Lato"/>
            </a:endParaRPr>
          </a:p>
          <a:p>
            <a:pPr marL="698500" lvl="0" indent="-276225" algn="l" rtl="0">
              <a:spcBef>
                <a:spcPts val="900"/>
              </a:spcBef>
              <a:spcAft>
                <a:spcPts val="0"/>
              </a:spcAft>
              <a:buClr>
                <a:srgbClr val="2D3B45"/>
              </a:buClr>
              <a:buSzPct val="100000"/>
              <a:buFont typeface="Lato"/>
              <a:buChar char="●"/>
            </a:pPr>
            <a:r>
              <a:rPr lang="en" sz="1200">
                <a:solidFill>
                  <a:srgbClr val="2D3B45"/>
                </a:solidFill>
                <a:highlight>
                  <a:srgbClr val="FFFFFF"/>
                </a:highlight>
                <a:latin typeface="Lato"/>
                <a:ea typeface="Lato"/>
                <a:cs typeface="Lato"/>
                <a:sym typeface="Lato"/>
              </a:rPr>
              <a:t>Your PDF presentation that will be shown in class.</a:t>
            </a:r>
            <a:endParaRPr sz="1200">
              <a:solidFill>
                <a:srgbClr val="2D3B45"/>
              </a:solidFill>
              <a:highlight>
                <a:srgbClr val="FFFFFF"/>
              </a:highlight>
              <a:latin typeface="Lato"/>
              <a:ea typeface="Lato"/>
              <a:cs typeface="Lato"/>
              <a:sym typeface="Lato"/>
            </a:endParaRPr>
          </a:p>
          <a:p>
            <a:pPr marL="0" lvl="0" indent="0" algn="l" rtl="0">
              <a:spcBef>
                <a:spcPts val="10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221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a:t>
            </a:r>
            <a:r>
              <a:rPr lang="en" baseline="30000" dirty="0"/>
              <a:t>nd</a:t>
            </a:r>
            <a:r>
              <a:rPr lang="en" dirty="0"/>
              <a:t> place--Architecture diagram</a:t>
            </a:r>
            <a:endParaRPr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Pipelining</a:t>
            </a:r>
          </a:p>
          <a:p>
            <a:pPr marL="0" lvl="0" indent="0" algn="l" rtl="0">
              <a:spcBef>
                <a:spcPts val="0"/>
              </a:spcBef>
              <a:spcAft>
                <a:spcPts val="1200"/>
              </a:spcAft>
              <a:buNone/>
            </a:pPr>
            <a:r>
              <a:rPr lang="en-US" dirty="0"/>
              <a:t>Why:</a:t>
            </a:r>
          </a:p>
          <a:p>
            <a:pPr marL="285750" indent="-285750">
              <a:spcAft>
                <a:spcPts val="1200"/>
              </a:spcAft>
            </a:pPr>
            <a:r>
              <a:rPr lang="en-US" dirty="0"/>
              <a:t>	Needs to be cyclical/continuous</a:t>
            </a:r>
          </a:p>
          <a:p>
            <a:pPr marL="285750" indent="-285750">
              <a:spcAft>
                <a:spcPts val="1200"/>
              </a:spcAft>
            </a:pPr>
            <a:r>
              <a:rPr lang="en-US" dirty="0"/>
              <a:t>	show if/then relationships</a:t>
            </a:r>
          </a:p>
          <a:p>
            <a:pPr marL="285750" indent="-285750">
              <a:spcAft>
                <a:spcPts val="1200"/>
              </a:spcAft>
            </a:pPr>
            <a:r>
              <a:rPr lang="en-US" dirty="0"/>
              <a:t>	easy to design</a:t>
            </a:r>
          </a:p>
          <a:p>
            <a:pPr marL="285750" indent="-285750">
              <a:spcAft>
                <a:spcPts val="1200"/>
              </a:spcAft>
            </a:pPr>
            <a:r>
              <a:rPr lang="en-US" dirty="0"/>
              <a:t>	updatable in design b/c this is unchartered territory</a:t>
            </a: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5385-D7B5-4EA3-AFA6-E7C4960BD11C}"/>
              </a:ext>
            </a:extLst>
          </p:cNvPr>
          <p:cNvSpPr>
            <a:spLocks noGrp="1"/>
          </p:cNvSpPr>
          <p:nvPr>
            <p:ph type="title"/>
          </p:nvPr>
        </p:nvSpPr>
        <p:spPr/>
        <p:txBody>
          <a:bodyPr>
            <a:normAutofit fontScale="90000"/>
          </a:bodyPr>
          <a:lstStyle/>
          <a:p>
            <a:r>
              <a:rPr lang="en" dirty="0"/>
              <a:t>REJECT-- Architecture diagram</a:t>
            </a:r>
            <a:endParaRPr lang="en-US" dirty="0"/>
          </a:p>
        </p:txBody>
      </p:sp>
      <p:sp>
        <p:nvSpPr>
          <p:cNvPr id="3" name="Text Placeholder 2">
            <a:extLst>
              <a:ext uri="{FF2B5EF4-FFF2-40B4-BE49-F238E27FC236}">
                <a16:creationId xmlns:a16="http://schemas.microsoft.com/office/drawing/2014/main" id="{E4D70590-4C25-4889-8733-F693A1BD3507}"/>
              </a:ext>
            </a:extLst>
          </p:cNvPr>
          <p:cNvSpPr>
            <a:spLocks noGrp="1"/>
          </p:cNvSpPr>
          <p:nvPr>
            <p:ph type="body" idx="1"/>
          </p:nvPr>
        </p:nvSpPr>
        <p:spPr/>
        <p:txBody>
          <a:bodyPr>
            <a:normAutofit fontScale="47500" lnSpcReduction="20000"/>
          </a:bodyPr>
          <a:lstStyle/>
          <a:p>
            <a:pPr marL="0" lvl="0" indent="0" algn="l" rtl="0">
              <a:spcBef>
                <a:spcPts val="0"/>
              </a:spcBef>
              <a:spcAft>
                <a:spcPts val="1200"/>
              </a:spcAft>
              <a:buNone/>
            </a:pPr>
            <a:r>
              <a:rPr lang="en-US" dirty="0"/>
              <a:t>Peer2Peer:</a:t>
            </a:r>
          </a:p>
          <a:p>
            <a:pPr marL="0" lvl="0" indent="0" algn="l" rtl="0">
              <a:spcBef>
                <a:spcPts val="0"/>
              </a:spcBef>
              <a:spcAft>
                <a:spcPts val="1200"/>
              </a:spcAft>
              <a:buNone/>
            </a:pPr>
            <a:r>
              <a:rPr lang="en-US" dirty="0"/>
              <a:t>Why:</a:t>
            </a:r>
          </a:p>
          <a:p>
            <a:pPr marL="285750" indent="-285750">
              <a:spcAft>
                <a:spcPts val="1200"/>
              </a:spcAft>
            </a:pPr>
            <a:r>
              <a:rPr lang="en-US" dirty="0"/>
              <a:t>	easy to use</a:t>
            </a:r>
          </a:p>
          <a:p>
            <a:pPr marL="285750" indent="-285750">
              <a:spcAft>
                <a:spcPts val="1200"/>
              </a:spcAft>
            </a:pPr>
            <a:r>
              <a:rPr lang="en-US" dirty="0"/>
              <a:t>	shows continuous relationships</a:t>
            </a:r>
          </a:p>
          <a:p>
            <a:pPr marL="285750" indent="-285750">
              <a:spcAft>
                <a:spcPts val="1200"/>
              </a:spcAft>
            </a:pPr>
            <a:r>
              <a:rPr lang="en-US" dirty="0"/>
              <a:t>	shows tiers</a:t>
            </a:r>
          </a:p>
          <a:p>
            <a:pPr marL="0" lvl="0" indent="0" algn="l" rtl="0">
              <a:spcBef>
                <a:spcPts val="0"/>
              </a:spcBef>
              <a:spcAft>
                <a:spcPts val="1200"/>
              </a:spcAft>
              <a:buNone/>
            </a:pPr>
            <a:r>
              <a:rPr lang="en-US" dirty="0"/>
              <a:t>Why not:</a:t>
            </a:r>
          </a:p>
          <a:p>
            <a:pPr marL="285750" indent="-285750">
              <a:spcAft>
                <a:spcPts val="1200"/>
              </a:spcAft>
            </a:pPr>
            <a:r>
              <a:rPr lang="en-US" dirty="0"/>
              <a:t>	Doesn’t fully show the flow diagram</a:t>
            </a:r>
          </a:p>
          <a:p>
            <a:pPr marL="285750" indent="-285750">
              <a:spcAft>
                <a:spcPts val="1200"/>
              </a:spcAft>
            </a:pPr>
            <a:r>
              <a:rPr lang="en-US" dirty="0"/>
              <a:t>	harder to update</a:t>
            </a:r>
          </a:p>
          <a:p>
            <a:pPr marL="285750" indent="-285750">
              <a:spcAft>
                <a:spcPts val="1200"/>
              </a:spcAft>
            </a:pPr>
            <a:r>
              <a:rPr lang="en-US" dirty="0"/>
              <a:t>	less tiers, less descriptive</a:t>
            </a:r>
          </a:p>
          <a:p>
            <a:pPr marL="285750" indent="-285750">
              <a:spcAft>
                <a:spcPts val="1200"/>
              </a:spcAft>
            </a:pPr>
            <a:r>
              <a:rPr lang="en-US" dirty="0"/>
              <a:t>	We are not doing file sharing</a:t>
            </a:r>
          </a:p>
          <a:p>
            <a:pPr marL="285750" indent="-285750">
              <a:spcAft>
                <a:spcPts val="1200"/>
              </a:spcAft>
            </a:pPr>
            <a:r>
              <a:rPr lang="en-US" dirty="0"/>
              <a:t>	Objects are not requesting things of each other</a:t>
            </a:r>
          </a:p>
        </p:txBody>
      </p:sp>
    </p:spTree>
    <p:extLst>
      <p:ext uri="{BB962C8B-B14F-4D97-AF65-F5344CB8AC3E}">
        <p14:creationId xmlns:p14="http://schemas.microsoft.com/office/powerpoint/2010/main" val="348815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44EDA-96F3-4CAF-9089-8B975AFDBEE4}"/>
              </a:ext>
            </a:extLst>
          </p:cNvPr>
          <p:cNvSpPr>
            <a:spLocks noGrp="1"/>
          </p:cNvSpPr>
          <p:nvPr>
            <p:ph type="title"/>
          </p:nvPr>
        </p:nvSpPr>
        <p:spPr/>
        <p:txBody>
          <a:bodyPr>
            <a:normAutofit fontScale="90000"/>
          </a:bodyPr>
          <a:lstStyle/>
          <a:p>
            <a:r>
              <a:rPr lang="en-US" dirty="0"/>
              <a:t>REJECT-- Architecture design</a:t>
            </a:r>
          </a:p>
        </p:txBody>
      </p:sp>
      <p:sp>
        <p:nvSpPr>
          <p:cNvPr id="3" name="Text Placeholder 2">
            <a:extLst>
              <a:ext uri="{FF2B5EF4-FFF2-40B4-BE49-F238E27FC236}">
                <a16:creationId xmlns:a16="http://schemas.microsoft.com/office/drawing/2014/main" id="{D17BE57D-DFC8-4D42-8662-86F13F9BAEAB}"/>
              </a:ext>
            </a:extLst>
          </p:cNvPr>
          <p:cNvSpPr>
            <a:spLocks noGrp="1"/>
          </p:cNvSpPr>
          <p:nvPr>
            <p:ph type="body" idx="1"/>
          </p:nvPr>
        </p:nvSpPr>
        <p:spPr/>
        <p:txBody>
          <a:bodyPr/>
          <a:lstStyle/>
          <a:p>
            <a:r>
              <a:rPr lang="en-US" dirty="0"/>
              <a:t>Layered</a:t>
            </a:r>
          </a:p>
          <a:p>
            <a:r>
              <a:rPr lang="en-US" dirty="0"/>
              <a:t>Why:</a:t>
            </a:r>
          </a:p>
          <a:p>
            <a:pPr lvl="1"/>
            <a:r>
              <a:rPr lang="en-US" dirty="0"/>
              <a:t>Shows a linear tier</a:t>
            </a:r>
          </a:p>
          <a:p>
            <a:pPr lvl="1"/>
            <a:r>
              <a:rPr lang="en-US" dirty="0"/>
              <a:t>Shows the flow of data</a:t>
            </a:r>
          </a:p>
          <a:p>
            <a:pPr lvl="1"/>
            <a:r>
              <a:rPr lang="en-US" dirty="0"/>
              <a:t>Simple(</a:t>
            </a:r>
            <a:r>
              <a:rPr lang="en-US" dirty="0" err="1"/>
              <a:t>ish</a:t>
            </a:r>
            <a:r>
              <a:rPr lang="en-US" dirty="0"/>
              <a:t>)</a:t>
            </a:r>
          </a:p>
          <a:p>
            <a:pPr lvl="1"/>
            <a:r>
              <a:rPr lang="en-US" dirty="0"/>
              <a:t>Able to add more tiers/steps if needed</a:t>
            </a:r>
          </a:p>
          <a:p>
            <a:r>
              <a:rPr lang="en-US" dirty="0"/>
              <a:t>Why not:</a:t>
            </a:r>
          </a:p>
          <a:p>
            <a:pPr lvl="1"/>
            <a:r>
              <a:rPr lang="en-US" dirty="0"/>
              <a:t>One way</a:t>
            </a:r>
          </a:p>
          <a:p>
            <a:pPr lvl="1"/>
            <a:r>
              <a:rPr lang="en-US" dirty="0"/>
              <a:t>No way to show cycles</a:t>
            </a:r>
          </a:p>
          <a:p>
            <a:pPr lvl="1"/>
            <a:r>
              <a:rPr lang="en-US" dirty="0"/>
              <a:t>Way too crowded—complicated—hard to understand at first glance/study</a:t>
            </a:r>
          </a:p>
        </p:txBody>
      </p:sp>
    </p:spTree>
    <p:extLst>
      <p:ext uri="{BB962C8B-B14F-4D97-AF65-F5344CB8AC3E}">
        <p14:creationId xmlns:p14="http://schemas.microsoft.com/office/powerpoint/2010/main" val="254273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06E2-51D1-4E42-82D8-A926310590C2}"/>
              </a:ext>
            </a:extLst>
          </p:cNvPr>
          <p:cNvSpPr>
            <a:spLocks noGrp="1"/>
          </p:cNvSpPr>
          <p:nvPr>
            <p:ph type="title"/>
          </p:nvPr>
        </p:nvSpPr>
        <p:spPr/>
        <p:txBody>
          <a:bodyPr>
            <a:normAutofit fontScale="90000"/>
          </a:bodyPr>
          <a:lstStyle/>
          <a:p>
            <a:r>
              <a:rPr lang="en-US" dirty="0"/>
              <a:t>BEST SO FAR Architecture design</a:t>
            </a:r>
          </a:p>
        </p:txBody>
      </p:sp>
      <p:sp>
        <p:nvSpPr>
          <p:cNvPr id="3" name="Text Placeholder 2">
            <a:extLst>
              <a:ext uri="{FF2B5EF4-FFF2-40B4-BE49-F238E27FC236}">
                <a16:creationId xmlns:a16="http://schemas.microsoft.com/office/drawing/2014/main" id="{AC01B054-7490-42EE-8E78-575D6AF7A23E}"/>
              </a:ext>
            </a:extLst>
          </p:cNvPr>
          <p:cNvSpPr>
            <a:spLocks noGrp="1"/>
          </p:cNvSpPr>
          <p:nvPr>
            <p:ph type="body" idx="1"/>
          </p:nvPr>
        </p:nvSpPr>
        <p:spPr/>
        <p:txBody>
          <a:bodyPr/>
          <a:lstStyle/>
          <a:p>
            <a:r>
              <a:rPr lang="en-US" dirty="0"/>
              <a:t>Publish/subscribe</a:t>
            </a:r>
          </a:p>
          <a:p>
            <a:r>
              <a:rPr lang="en-US" dirty="0"/>
              <a:t>Why:</a:t>
            </a:r>
          </a:p>
          <a:p>
            <a:pPr lvl="1"/>
            <a:r>
              <a:rPr lang="en-US" dirty="0"/>
              <a:t>All about events—ties into notifications</a:t>
            </a:r>
          </a:p>
          <a:p>
            <a:pPr lvl="1"/>
            <a:r>
              <a:rPr lang="en-US" dirty="0"/>
              <a:t>Flow-chart</a:t>
            </a:r>
          </a:p>
          <a:p>
            <a:pPr lvl="1"/>
            <a:r>
              <a:rPr lang="en-US" dirty="0"/>
              <a:t>Shows how user interacts</a:t>
            </a:r>
          </a:p>
          <a:p>
            <a:pPr lvl="2"/>
            <a:r>
              <a:rPr lang="en-US" dirty="0"/>
              <a:t>If/then situations, ability to filter what happens next </a:t>
            </a:r>
          </a:p>
          <a:p>
            <a:pPr lvl="2"/>
            <a:r>
              <a:rPr lang="en-US" dirty="0"/>
              <a:t>Accounts for user customizing their area</a:t>
            </a:r>
          </a:p>
          <a:p>
            <a:pPr lvl="2"/>
            <a:r>
              <a:rPr lang="en-US" dirty="0"/>
              <a:t>Accounts for user using the application in real time</a:t>
            </a:r>
          </a:p>
          <a:p>
            <a:r>
              <a:rPr lang="en-US" dirty="0"/>
              <a:t>Questions about this design:</a:t>
            </a:r>
          </a:p>
          <a:p>
            <a:pPr lvl="1"/>
            <a:r>
              <a:rPr lang="en-US" dirty="0"/>
              <a:t>Potential to represent loops?</a:t>
            </a:r>
          </a:p>
        </p:txBody>
      </p:sp>
    </p:spTree>
    <p:extLst>
      <p:ext uri="{BB962C8B-B14F-4D97-AF65-F5344CB8AC3E}">
        <p14:creationId xmlns:p14="http://schemas.microsoft.com/office/powerpoint/2010/main" val="201976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1B268-23A1-4BB6-96E4-B993F88C729F}"/>
              </a:ext>
            </a:extLst>
          </p:cNvPr>
          <p:cNvSpPr>
            <a:spLocks noGrp="1"/>
          </p:cNvSpPr>
          <p:nvPr>
            <p:ph type="title"/>
          </p:nvPr>
        </p:nvSpPr>
        <p:spPr/>
        <p:txBody>
          <a:bodyPr>
            <a:normAutofit fontScale="90000"/>
          </a:bodyPr>
          <a:lstStyle/>
          <a:p>
            <a:r>
              <a:rPr lang="en-US" dirty="0"/>
              <a:t>End product: Combine?</a:t>
            </a:r>
          </a:p>
        </p:txBody>
      </p:sp>
      <p:sp>
        <p:nvSpPr>
          <p:cNvPr id="3" name="Text Placeholder 2">
            <a:extLst>
              <a:ext uri="{FF2B5EF4-FFF2-40B4-BE49-F238E27FC236}">
                <a16:creationId xmlns:a16="http://schemas.microsoft.com/office/drawing/2014/main" id="{346B6511-F532-4D0D-8065-FCEA320A4362}"/>
              </a:ext>
            </a:extLst>
          </p:cNvPr>
          <p:cNvSpPr>
            <a:spLocks noGrp="1"/>
          </p:cNvSpPr>
          <p:nvPr>
            <p:ph type="body" idx="1"/>
          </p:nvPr>
        </p:nvSpPr>
        <p:spPr/>
        <p:txBody>
          <a:bodyPr/>
          <a:lstStyle/>
          <a:p>
            <a:r>
              <a:rPr lang="en-US" dirty="0"/>
              <a:t>Should we combine the pipeline and the subscribe/event designs to make a flowchart best suited for us?</a:t>
            </a:r>
          </a:p>
          <a:p>
            <a:r>
              <a:rPr lang="en-US" dirty="0"/>
              <a:t>Pros:</a:t>
            </a:r>
          </a:p>
          <a:p>
            <a:pPr lvl="1"/>
            <a:r>
              <a:rPr lang="en-US" dirty="0"/>
              <a:t>Ability to track event-based if/then situations and then allow for cycles like how the pipeline has would most likely cover everything.</a:t>
            </a:r>
          </a:p>
          <a:p>
            <a:pPr lvl="2"/>
            <a:r>
              <a:rPr lang="en-US" dirty="0"/>
              <a:t>Need for something to continuously update if we are to pull actual notifications based on the time clock/when they </a:t>
            </a:r>
            <a:r>
              <a:rPr lang="en-US"/>
              <a:t>come in.</a:t>
            </a:r>
            <a:endParaRPr lang="en-US" dirty="0"/>
          </a:p>
          <a:p>
            <a:pPr lvl="3"/>
            <a:r>
              <a:rPr lang="en-US" dirty="0"/>
              <a:t>Events and need to be cyclical</a:t>
            </a:r>
          </a:p>
          <a:p>
            <a:pPr lvl="2"/>
            <a:r>
              <a:rPr lang="en-US" dirty="0"/>
              <a:t>Multi-threading(?)</a:t>
            </a:r>
          </a:p>
          <a:p>
            <a:pPr lvl="2"/>
            <a:r>
              <a:rPr lang="en-US" dirty="0"/>
              <a:t>Potential to just add on as needed like pipeline allows</a:t>
            </a:r>
          </a:p>
        </p:txBody>
      </p:sp>
    </p:spTree>
    <p:extLst>
      <p:ext uri="{BB962C8B-B14F-4D97-AF65-F5344CB8AC3E}">
        <p14:creationId xmlns:p14="http://schemas.microsoft.com/office/powerpoint/2010/main" val="510196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D89E-C623-4441-973A-4AA1D7C54825}"/>
              </a:ext>
            </a:extLst>
          </p:cNvPr>
          <p:cNvSpPr>
            <a:spLocks noGrp="1"/>
          </p:cNvSpPr>
          <p:nvPr>
            <p:ph type="title"/>
          </p:nvPr>
        </p:nvSpPr>
        <p:spPr/>
        <p:txBody>
          <a:bodyPr>
            <a:normAutofit fontScale="90000"/>
          </a:bodyPr>
          <a:lstStyle/>
          <a:p>
            <a:r>
              <a:rPr lang="en-US" dirty="0"/>
              <a:t>Publish/subscribe</a:t>
            </a:r>
          </a:p>
        </p:txBody>
      </p:sp>
      <p:sp>
        <p:nvSpPr>
          <p:cNvPr id="3" name="Text Placeholder 2">
            <a:extLst>
              <a:ext uri="{FF2B5EF4-FFF2-40B4-BE49-F238E27FC236}">
                <a16:creationId xmlns:a16="http://schemas.microsoft.com/office/drawing/2014/main" id="{5D7B6E5E-EA9B-47C1-8D9E-802EC9D28792}"/>
              </a:ext>
            </a:extLst>
          </p:cNvPr>
          <p:cNvSpPr>
            <a:spLocks noGrp="1"/>
          </p:cNvSpPr>
          <p:nvPr>
            <p:ph type="body" idx="1"/>
          </p:nvPr>
        </p:nvSpPr>
        <p:spPr/>
        <p:txBody>
          <a:bodyPr/>
          <a:lstStyle/>
          <a:p>
            <a:endParaRPr lang="en-US"/>
          </a:p>
        </p:txBody>
      </p:sp>
      <p:pic>
        <p:nvPicPr>
          <p:cNvPr id="5" name="Picture 4" descr="A picture containing chart&#10;&#10;Description automatically generated">
            <a:extLst>
              <a:ext uri="{FF2B5EF4-FFF2-40B4-BE49-F238E27FC236}">
                <a16:creationId xmlns:a16="http://schemas.microsoft.com/office/drawing/2014/main" id="{934278FF-0E44-4B03-9A40-17E3163BD5EF}"/>
              </a:ext>
            </a:extLst>
          </p:cNvPr>
          <p:cNvPicPr>
            <a:picLocks noChangeAspect="1"/>
          </p:cNvPicPr>
          <p:nvPr/>
        </p:nvPicPr>
        <p:blipFill>
          <a:blip r:embed="rId2"/>
          <a:stretch>
            <a:fillRect/>
          </a:stretch>
        </p:blipFill>
        <p:spPr>
          <a:xfrm>
            <a:off x="444084" y="1212075"/>
            <a:ext cx="6826601" cy="2089257"/>
          </a:xfrm>
          <a:prstGeom prst="rect">
            <a:avLst/>
          </a:prstGeom>
        </p:spPr>
      </p:pic>
    </p:spTree>
    <p:extLst>
      <p:ext uri="{BB962C8B-B14F-4D97-AF65-F5344CB8AC3E}">
        <p14:creationId xmlns:p14="http://schemas.microsoft.com/office/powerpoint/2010/main" val="5124849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633</Words>
  <Application>Microsoft Office PowerPoint</Application>
  <PresentationFormat>On-screen Show (16:9)</PresentationFormat>
  <Paragraphs>64</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Lato</vt:lpstr>
      <vt:lpstr>Simple Light</vt:lpstr>
      <vt:lpstr>Notification Central</vt:lpstr>
      <vt:lpstr>PowerPoint Presentation</vt:lpstr>
      <vt:lpstr>2nd place--Architecture diagram</vt:lpstr>
      <vt:lpstr>REJECT-- Architecture diagram</vt:lpstr>
      <vt:lpstr>REJECT-- Architecture design</vt:lpstr>
      <vt:lpstr>BEST SO FAR Architecture design</vt:lpstr>
      <vt:lpstr>End product: Combine?</vt:lpstr>
      <vt:lpstr>Publish/subscribe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Notification Central</dc:title>
  <cp:lastModifiedBy>Rachel Beal</cp:lastModifiedBy>
  <cp:revision>10</cp:revision>
  <dcterms:modified xsi:type="dcterms:W3CDTF">2021-03-31T04:48:29Z</dcterms:modified>
</cp:coreProperties>
</file>