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86" r:id="rId6"/>
    <p:sldId id="261" r:id="rId7"/>
    <p:sldId id="258" r:id="rId8"/>
    <p:sldId id="262" r:id="rId9"/>
    <p:sldId id="260" r:id="rId10"/>
    <p:sldId id="264" r:id="rId11"/>
    <p:sldId id="287" r:id="rId12"/>
    <p:sldId id="282" r:id="rId13"/>
    <p:sldId id="283" r:id="rId14"/>
    <p:sldId id="285" r:id="rId15"/>
    <p:sldId id="284" r:id="rId16"/>
    <p:sldId id="263" r:id="rId17"/>
    <p:sldId id="270" r:id="rId18"/>
    <p:sldId id="275" r:id="rId19"/>
    <p:sldId id="267" r:id="rId20"/>
    <p:sldId id="269" r:id="rId21"/>
    <p:sldId id="281" r:id="rId22"/>
  </p:sldIdLst>
  <p:sldSz cx="9144000" cy="5143500"/>
  <p:notesSz cx="6858000" cy="9144000"/>
  <p:embeddedFontLst>
    <p:embeddedFont>
      <p:font typeface="Nunito" panose="00000500000000000000"/>
      <p:regular r:id="rId26"/>
    </p:embeddedFont>
    <p:embeddedFont>
      <p:font typeface="Calibri" panose="020F0502020204030204"/>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48"/>
        <p:guide pos="283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7c0d4417b9_1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c0d4417b9_1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7c0d4417b9_0_7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c0d4417b9_0_7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7c15af21f9_1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c15af21f9_1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7c0d4417b9_0_15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c0d4417b9_0_15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7c0d4417b9_0_15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c0d4417b9_0_15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7c15af21f9_1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c15af21f9_1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7c15af21f9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c15af21f9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7c0d4417b9_1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c0d4417b9_1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7c0d4417b9_1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c0d4417b9_1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1pPr>
            <a:lvl2pPr lvl="1">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2pPr>
            <a:lvl3pPr lvl="2">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3pPr>
            <a:lvl4pPr lvl="3">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4pPr>
            <a:lvl5pPr lvl="4">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5pPr>
            <a:lvl6pPr lvl="5">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6pPr>
            <a:lvl7pPr lvl="6">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7pPr>
            <a:lvl8pPr lvl="7">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8pPr>
            <a:lvl9pPr lvl="8">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1600"/>
              </a:spcBef>
              <a:spcAft>
                <a:spcPts val="160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panose="00000500000000000000"/>
                <a:ea typeface="Nunito" panose="00000500000000000000"/>
                <a:cs typeface="Nunito" panose="00000500000000000000"/>
                <a:sym typeface="Nunito" panose="00000500000000000000"/>
              </a:defRPr>
            </a:lvl1pPr>
            <a:lvl2pPr lvl="1" algn="r">
              <a:buNone/>
              <a:defRPr sz="1000">
                <a:solidFill>
                  <a:schemeClr val="dk2"/>
                </a:solidFill>
                <a:latin typeface="Nunito" panose="00000500000000000000"/>
                <a:ea typeface="Nunito" panose="00000500000000000000"/>
                <a:cs typeface="Nunito" panose="00000500000000000000"/>
                <a:sym typeface="Nunito" panose="00000500000000000000"/>
              </a:defRPr>
            </a:lvl2pPr>
            <a:lvl3pPr lvl="2" algn="r">
              <a:buNone/>
              <a:defRPr sz="1000">
                <a:solidFill>
                  <a:schemeClr val="dk2"/>
                </a:solidFill>
                <a:latin typeface="Nunito" panose="00000500000000000000"/>
                <a:ea typeface="Nunito" panose="00000500000000000000"/>
                <a:cs typeface="Nunito" panose="00000500000000000000"/>
                <a:sym typeface="Nunito" panose="00000500000000000000"/>
              </a:defRPr>
            </a:lvl3pPr>
            <a:lvl4pPr lvl="3" algn="r">
              <a:buNone/>
              <a:defRPr sz="1000">
                <a:solidFill>
                  <a:schemeClr val="dk2"/>
                </a:solidFill>
                <a:latin typeface="Nunito" panose="00000500000000000000"/>
                <a:ea typeface="Nunito" panose="00000500000000000000"/>
                <a:cs typeface="Nunito" panose="00000500000000000000"/>
                <a:sym typeface="Nunito" panose="00000500000000000000"/>
              </a:defRPr>
            </a:lvl4pPr>
            <a:lvl5pPr lvl="4" algn="r">
              <a:buNone/>
              <a:defRPr sz="1000">
                <a:solidFill>
                  <a:schemeClr val="dk2"/>
                </a:solidFill>
                <a:latin typeface="Nunito" panose="00000500000000000000"/>
                <a:ea typeface="Nunito" panose="00000500000000000000"/>
                <a:cs typeface="Nunito" panose="00000500000000000000"/>
                <a:sym typeface="Nunito" panose="00000500000000000000"/>
              </a:defRPr>
            </a:lvl5pPr>
            <a:lvl6pPr lvl="5" algn="r">
              <a:buNone/>
              <a:defRPr sz="1000">
                <a:solidFill>
                  <a:schemeClr val="dk2"/>
                </a:solidFill>
                <a:latin typeface="Nunito" panose="00000500000000000000"/>
                <a:ea typeface="Nunito" panose="00000500000000000000"/>
                <a:cs typeface="Nunito" panose="00000500000000000000"/>
                <a:sym typeface="Nunito" panose="00000500000000000000"/>
              </a:defRPr>
            </a:lvl6pPr>
            <a:lvl7pPr lvl="6" algn="r">
              <a:buNone/>
              <a:defRPr sz="1000">
                <a:solidFill>
                  <a:schemeClr val="dk2"/>
                </a:solidFill>
                <a:latin typeface="Nunito" panose="00000500000000000000"/>
                <a:ea typeface="Nunito" panose="00000500000000000000"/>
                <a:cs typeface="Nunito" panose="00000500000000000000"/>
                <a:sym typeface="Nunito" panose="00000500000000000000"/>
              </a:defRPr>
            </a:lvl7pPr>
            <a:lvl8pPr lvl="7" algn="r">
              <a:buNone/>
              <a:defRPr sz="1000">
                <a:solidFill>
                  <a:schemeClr val="dk2"/>
                </a:solidFill>
                <a:latin typeface="Nunito" panose="00000500000000000000"/>
                <a:ea typeface="Nunito" panose="00000500000000000000"/>
                <a:cs typeface="Nunito" panose="00000500000000000000"/>
                <a:sym typeface="Nunito" panose="00000500000000000000"/>
              </a:defRPr>
            </a:lvl8pPr>
            <a:lvl9pPr lvl="8" algn="r">
              <a:buNone/>
              <a:defRPr sz="1000">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81100" y="1279475"/>
            <a:ext cx="6505200" cy="199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a:solidFill>
                  <a:srgbClr val="000000"/>
                </a:solidFill>
                <a:latin typeface="Times New Roman" panose="02020603050405020304"/>
                <a:ea typeface="Times New Roman" panose="02020603050405020304"/>
                <a:cs typeface="Times New Roman" panose="02020603050405020304"/>
                <a:sym typeface="Times New Roman" panose="02020603050405020304"/>
              </a:rPr>
              <a:t>Crowdfunding on blockchain</a:t>
            </a:r>
            <a:endParaRPr sz="36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Box 0"/>
          <p:cNvSpPr txBox="1"/>
          <p:nvPr/>
        </p:nvSpPr>
        <p:spPr>
          <a:xfrm>
            <a:off x="4796790" y="2510155"/>
            <a:ext cx="4262755" cy="1891665"/>
          </a:xfrm>
          <a:prstGeom prst="rect">
            <a:avLst/>
          </a:prstGeom>
          <a:noFill/>
        </p:spPr>
        <p:txBody>
          <a:bodyPr wrap="square" rtlCol="0">
            <a:spAutoFit/>
          </a:bodyPr>
          <a:p>
            <a:pPr>
              <a:lnSpc>
                <a:spcPct val="150000"/>
              </a:lnSpc>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1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rPr>
              <a:t> By</a:t>
            </a: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a:p>
            <a:pPr>
              <a:lnSpc>
                <a:spcPct val="150000"/>
              </a:lnSpc>
            </a:pPr>
            <a:endParaRPr lang="en-US" sz="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a:p>
            <a:pPr>
              <a:lnSpc>
                <a:spcPct val="150000"/>
              </a:lnSpc>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mj-lt"/>
              </a:rPr>
              <a:t>KATIKA NAGA ANJANEYULU          16K91A0529</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mj-lt"/>
            </a:endParaRPr>
          </a:p>
          <a:p>
            <a:pPr>
              <a:lnSpc>
                <a:spcPct val="150000"/>
              </a:lnSpc>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mj-lt"/>
              </a:rPr>
              <a:t>KOKKERANCHA NAGA PAVAN       16K91A0530</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mj-lt"/>
            </a:endParaRPr>
          </a:p>
          <a:p>
            <a:pPr>
              <a:lnSpc>
                <a:spcPct val="150000"/>
              </a:lnSpc>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mj-lt"/>
              </a:rPr>
              <a:t>S. SAMBA SIVA RAO                        16K91A0547</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mj-lt"/>
            </a:endParaRPr>
          </a:p>
          <a:p>
            <a:pPr>
              <a:lnSpc>
                <a:spcPct val="150000"/>
              </a:lnSpc>
            </a:pPr>
            <a:r>
              <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mj-lt"/>
              </a:rPr>
              <a:t>MALOTHU MANASA BHAI               15K91A05K7</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mj-lt"/>
            </a:endParaRPr>
          </a:p>
        </p:txBody>
      </p:sp>
      <p:sp>
        <p:nvSpPr>
          <p:cNvPr id="3" name="Text Box 2"/>
          <p:cNvSpPr txBox="1"/>
          <p:nvPr/>
        </p:nvSpPr>
        <p:spPr>
          <a:xfrm>
            <a:off x="5171440" y="4189095"/>
            <a:ext cx="3513455" cy="737235"/>
          </a:xfrm>
          <a:prstGeom prst="rect">
            <a:avLst/>
          </a:prstGeom>
          <a:noFill/>
        </p:spPr>
        <p:txBody>
          <a:bodyPr wrap="square" rtlCol="0">
            <a:spAutoFit/>
          </a:bodyPr>
          <a:p>
            <a:pPr algn="l"/>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l"/>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INTERNAL GUIDE,</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SHIRISHA REDDY K</a:t>
            </a:r>
            <a:endParaRPr 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855980" y="789940"/>
            <a:ext cx="7468870" cy="3648710"/>
          </a:xfrm>
        </p:spPr>
        <p:txBody>
          <a:bodyPr/>
          <a:p>
            <a:pPr marL="146050" indent="0">
              <a:buNone/>
            </a:pPr>
            <a:r>
              <a:rPr lang="en-US" sz="1600" b="1"/>
              <a:t>What is React.js? (Framework)</a:t>
            </a:r>
            <a:endParaRPr lang="en-US" sz="1600" b="1"/>
          </a:p>
          <a:p>
            <a:pPr marL="146050" indent="0">
              <a:buNone/>
            </a:pPr>
            <a:endParaRPr lang="en-US" sz="1600"/>
          </a:p>
          <a:p>
            <a:pPr marL="146050" indent="0">
              <a:buNone/>
            </a:pPr>
            <a:r>
              <a:rPr lang="en-US" sz="1600"/>
              <a:t>React.js is an open-source JavaScript library that is used for building user interfaces specifically for single-page applications(eg Netflix). It’s used for handling the view layer for web and mobile apps.(same server for netflix but gives interface  to mobile and web).</a:t>
            </a:r>
            <a:endParaRPr lang="en-US" sz="1600"/>
          </a:p>
          <a:p>
            <a:pPr marL="146050" indent="0">
              <a:buNone/>
            </a:pPr>
            <a:endParaRPr lang="en-US" sz="1600"/>
          </a:p>
          <a:p>
            <a:pPr marL="488950" indent="-342900">
              <a:buAutoNum type="arabicPeriod"/>
            </a:pPr>
            <a:r>
              <a:rPr lang="en-US" sz="1600"/>
              <a:t>Simplicity ,easy to build</a:t>
            </a:r>
            <a:endParaRPr lang="en-US" sz="1600"/>
          </a:p>
          <a:p>
            <a:pPr marL="488950" indent="-342900">
              <a:buAutoNum type="arabicPeriod"/>
            </a:pPr>
            <a:r>
              <a:rPr lang="en-US" sz="1600"/>
              <a:t>Easy to Learn lot of community support , tutorials.</a:t>
            </a:r>
            <a:endParaRPr lang="en-US" sz="1600"/>
          </a:p>
          <a:p>
            <a:pPr marL="488950" indent="-342900">
              <a:buAutoNum type="arabicPeriod"/>
            </a:pPr>
            <a:r>
              <a:rPr lang="en-US" sz="1600"/>
              <a:t>Most popular front end framework(strated by facebook, used by netflix ,twitter)</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855980" y="789940"/>
            <a:ext cx="7468870" cy="3648710"/>
          </a:xfrm>
        </p:spPr>
        <p:txBody>
          <a:bodyPr/>
          <a:p>
            <a:pPr marL="146050" indent="0" algn="ctr">
              <a:buNone/>
            </a:pPr>
            <a:r>
              <a:rPr lang="en-US" sz="1600" b="1"/>
              <a:t>Truffle Framework :</a:t>
            </a:r>
            <a:endParaRPr lang="en-US" sz="1600" b="1"/>
          </a:p>
          <a:p>
            <a:pPr marL="146050" indent="0">
              <a:buNone/>
            </a:pPr>
            <a:endParaRPr lang="en-US" sz="1600"/>
          </a:p>
          <a:p>
            <a:pPr marL="146050" indent="0">
              <a:buNone/>
            </a:pPr>
            <a:r>
              <a:rPr lang="en-US" sz="1600"/>
              <a:t>A world class development environment, </a:t>
            </a:r>
            <a:r>
              <a:rPr lang="en-US" sz="1600" u="sng"/>
              <a:t>testing</a:t>
            </a:r>
            <a:r>
              <a:rPr lang="en-US" sz="1600"/>
              <a:t> framework and asset pipeline for blockchains using the Ethereum Virtual Machine (EVM), aiming to make life as a developer easier. With Truffle, you get:</a:t>
            </a:r>
            <a:endParaRPr lang="en-US" sz="1600"/>
          </a:p>
          <a:p>
            <a:pPr marL="146050" indent="0">
              <a:buNone/>
            </a:pPr>
            <a:endParaRPr lang="en-US" sz="1600"/>
          </a:p>
          <a:p>
            <a:pPr marL="146050" indent="0">
              <a:buNone/>
            </a:pPr>
            <a:r>
              <a:rPr lang="en-US" sz="1600"/>
              <a:t>Built-in smart contract compilation, linking, deployment and binary management.</a:t>
            </a:r>
            <a:endParaRPr lang="en-US" sz="1600"/>
          </a:p>
          <a:p>
            <a:pPr marL="146050" indent="0">
              <a:buNone/>
            </a:pPr>
            <a:r>
              <a:rPr lang="en-US" sz="1600"/>
              <a:t>Automated contract testing for rapid development.</a:t>
            </a: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855980" y="789940"/>
            <a:ext cx="7468870" cy="3648710"/>
          </a:xfrm>
        </p:spPr>
        <p:txBody>
          <a:bodyPr/>
          <a:p>
            <a:pPr marL="146050" indent="0">
              <a:buNone/>
            </a:pPr>
            <a:r>
              <a:rPr lang="en-US" sz="1600"/>
              <a:t>			</a:t>
            </a:r>
            <a:r>
              <a:rPr lang="en-US" sz="1600" b="1"/>
              <a:t>GANACHE</a:t>
            </a:r>
            <a:endParaRPr lang="en-US" sz="1600"/>
          </a:p>
          <a:p>
            <a:pPr marL="146050" indent="0">
              <a:buNone/>
            </a:pPr>
            <a:endParaRPr lang="en-US" sz="1600"/>
          </a:p>
          <a:p>
            <a:pPr marL="146050" indent="0">
              <a:buNone/>
            </a:pPr>
            <a:r>
              <a:rPr lang="en-US" sz="1600"/>
              <a:t>Ganache is a personal blockchain for rapid Ethereum and Corda distributed application development. You can use Ganache across the entire development cycle; enabling you to develop, deploy, and test your dApps in a safe and deterministic environment.</a:t>
            </a:r>
            <a:endParaRPr lang="en-US" sz="1600"/>
          </a:p>
          <a:p>
            <a:pPr marL="146050" indent="0">
              <a:buNone/>
            </a:pPr>
            <a:endParaRPr lang="en-US" sz="1600"/>
          </a:p>
          <a:p>
            <a:pPr marL="146050" indent="0">
              <a:buNone/>
            </a:pPr>
            <a:r>
              <a:rPr lang="en-US" sz="1600"/>
              <a:t>Ganache UI is desktop application supporting both Ethereum and Corda technology. In addition, an Ethereum version of ganache is available as a command-line tool: ganache-cli (formerly known as the TestRPC). All versions of Ganache are available for Windows, Mac, and Linux.</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855980" y="789940"/>
            <a:ext cx="7468870" cy="3648710"/>
          </a:xfrm>
        </p:spPr>
        <p:txBody>
          <a:bodyPr/>
          <a:p>
            <a:pPr marL="146050" indent="0" algn="ctr">
              <a:buNone/>
            </a:pPr>
            <a:r>
              <a:rPr lang="en-US" sz="1600" b="1"/>
              <a:t>Metamask</a:t>
            </a:r>
            <a:endParaRPr lang="en-US" sz="1600" b="1"/>
          </a:p>
          <a:p>
            <a:pPr marL="146050" indent="0" algn="ctr">
              <a:buNone/>
            </a:pPr>
            <a:endParaRPr lang="en-US" sz="1600"/>
          </a:p>
          <a:p>
            <a:pPr marL="146050" indent="0">
              <a:buNone/>
            </a:pPr>
            <a:r>
              <a:rPr lang="en-US" sz="1600"/>
              <a:t>An Ethereum Wallet in your Browser</a:t>
            </a:r>
            <a:endParaRPr lang="en-US" sz="1600"/>
          </a:p>
          <a:p>
            <a:pPr marL="146050" indent="0">
              <a:buNone/>
            </a:pPr>
            <a:r>
              <a:rPr lang="en-US" sz="1600"/>
              <a:t>MetaMask is an extension for accessing Ethereum enabled distributed applications, or "Dapps" in your browser!</a:t>
            </a:r>
            <a:endParaRPr lang="en-US" sz="1600"/>
          </a:p>
          <a:p>
            <a:pPr marL="146050" indent="0">
              <a:buNone/>
            </a:pPr>
            <a:endParaRPr lang="en-US" sz="1600"/>
          </a:p>
          <a:p>
            <a:pPr marL="146050" indent="0">
              <a:buNone/>
            </a:pPr>
            <a:r>
              <a:rPr lang="en-US" sz="1600"/>
              <a:t>The extension injects the Ethereum web3 API into every website's javascript context, so that dapps can read from the blockchain.</a:t>
            </a:r>
            <a:endParaRPr lang="en-US" sz="1600"/>
          </a:p>
          <a:p>
            <a:pPr marL="146050" indent="0">
              <a:buNone/>
            </a:pPr>
            <a:endParaRPr lang="en-US" sz="1600"/>
          </a:p>
          <a:p>
            <a:pPr marL="146050" indent="0">
              <a:buNone/>
            </a:pPr>
            <a:r>
              <a:rPr lang="en-US" sz="1600"/>
              <a:t>MetaMask also lets the user create and manage their own identities (via private keys, local client wallet and hardware wallets like Trezor™), so when a Dapp wants to perform a transaction and write to the blockchain, the user gets a secure interface to review the transaction, before approving or rejecting it.</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0"/>
          <p:cNvSpPr txBox="1"/>
          <p:nvPr>
            <p:ph type="body" idx="1"/>
          </p:nvPr>
        </p:nvSpPr>
        <p:spPr>
          <a:xfrm>
            <a:off x="685575" y="451000"/>
            <a:ext cx="7639200" cy="398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t>How it works:</a:t>
            </a:r>
            <a:endParaRPr sz="2400"/>
          </a:p>
          <a:p>
            <a:pPr marL="457200" lvl="0" indent="0" algn="l" rtl="0">
              <a:spcBef>
                <a:spcPts val="1600"/>
              </a:spcBef>
              <a:spcAft>
                <a:spcPts val="0"/>
              </a:spcAft>
              <a:buNone/>
            </a:pPr>
          </a:p>
          <a:p>
            <a:pPr marL="457200" lvl="0" indent="-311150" algn="l" rtl="0">
              <a:spcBef>
                <a:spcPts val="1600"/>
              </a:spcBef>
              <a:spcAft>
                <a:spcPts val="0"/>
              </a:spcAft>
              <a:buSzPts val="1300"/>
              <a:buChar char="●"/>
            </a:pPr>
            <a:r>
              <a:rPr lang="en-GB"/>
              <a:t>The creators propose their idea, road map, amount of funds required , deadline .</a:t>
            </a:r>
            <a:endParaRPr lang="en-GB"/>
          </a:p>
          <a:p>
            <a:pPr marL="457200" lvl="0" indent="-311150" algn="l" rtl="0">
              <a:spcBef>
                <a:spcPts val="0"/>
              </a:spcBef>
              <a:spcAft>
                <a:spcPts val="0"/>
              </a:spcAft>
              <a:buSzPts val="1300"/>
              <a:buChar char="●"/>
            </a:pPr>
            <a:r>
              <a:rPr lang="en-GB"/>
              <a:t>The admin will approve their idea and lists the project with all the necessary information.</a:t>
            </a:r>
            <a:endParaRPr lang="en-GB"/>
          </a:p>
          <a:p>
            <a:pPr marL="457200" lvl="0" indent="-311150" algn="l" rtl="0">
              <a:spcBef>
                <a:spcPts val="0"/>
              </a:spcBef>
              <a:spcAft>
                <a:spcPts val="0"/>
              </a:spcAft>
              <a:buSzPts val="1300"/>
              <a:buChar char="●"/>
            </a:pPr>
            <a:r>
              <a:rPr lang="en-GB"/>
              <a:t>A smart contract with all the predefined rules is deployed for public to verify.</a:t>
            </a:r>
            <a:endParaRPr lang="en-GB"/>
          </a:p>
          <a:p>
            <a:pPr marL="457200" lvl="0" indent="-311150" algn="l" rtl="0">
              <a:spcBef>
                <a:spcPts val="0"/>
              </a:spcBef>
              <a:spcAft>
                <a:spcPts val="0"/>
              </a:spcAft>
              <a:buSzPts val="1300"/>
              <a:buChar char="●"/>
            </a:pPr>
            <a:r>
              <a:rPr lang="en-GB"/>
              <a:t>The users can then fund their desired project by sending ethereum to the smart contract.</a:t>
            </a:r>
            <a:endParaRPr lang="en-GB"/>
          </a:p>
          <a:p>
            <a:pPr marL="457200" lvl="0" indent="-311150" algn="l" rtl="0">
              <a:spcBef>
                <a:spcPts val="0"/>
              </a:spcBef>
              <a:spcAft>
                <a:spcPts val="0"/>
              </a:spcAft>
              <a:buSzPts val="1300"/>
              <a:buChar char="●"/>
            </a:pPr>
            <a:r>
              <a:rPr lang="en-GB"/>
              <a:t>They will in turn receive project tokens which are convertible or tradable in the future.</a:t>
            </a:r>
            <a:endParaRPr lang="en-GB"/>
          </a:p>
          <a:p>
            <a:pPr marL="457200" lvl="0" indent="-311150" algn="l" rtl="0">
              <a:spcBef>
                <a:spcPts val="0"/>
              </a:spcBef>
              <a:spcAft>
                <a:spcPts val="0"/>
              </a:spcAft>
              <a:buSzPts val="1300"/>
              <a:buChar char="●"/>
            </a:pPr>
            <a:r>
              <a:rPr lang="en-GB"/>
              <a:t>If the project fails to reach the the targeted fund all the money will be sent back</a:t>
            </a:r>
            <a:endParaRPr lang="en-GB"/>
          </a:p>
          <a:p>
            <a:pPr marL="457200" lvl="0" indent="-311150" algn="l" rtl="0">
              <a:spcBef>
                <a:spcPts val="0"/>
              </a:spcBef>
              <a:spcAft>
                <a:spcPts val="0"/>
              </a:spcAft>
              <a:buSzPts val="1300"/>
              <a:buChar char="●"/>
            </a:pPr>
            <a:r>
              <a:rPr lang="en-GB"/>
              <a:t>If the project doesn’t finish the respective phase’s deadline of the project roadmap , the investors can pull out their funds</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 name="Rectangles 0"/>
          <p:cNvSpPr/>
          <p:nvPr/>
        </p:nvSpPr>
        <p:spPr>
          <a:xfrm>
            <a:off x="3177540" y="861060"/>
            <a:ext cx="1691640" cy="1928495"/>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en-US"/>
          </a:p>
        </p:txBody>
      </p:sp>
      <p:sp>
        <p:nvSpPr>
          <p:cNvPr id="2" name="Text Box 1"/>
          <p:cNvSpPr txBox="1"/>
          <p:nvPr/>
        </p:nvSpPr>
        <p:spPr>
          <a:xfrm>
            <a:off x="3345815" y="929005"/>
            <a:ext cx="1310005" cy="3067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eaLnBrk="0" hangingPunct="0">
              <a:spcBef>
                <a:spcPct val="50000"/>
              </a:spcBef>
            </a:pPr>
            <a:r>
              <a:rPr lang="en-IN">
                <a:latin typeface="Times New Roman" panose="02020603050405020304" pitchFamily="18" charset="0"/>
              </a:rPr>
              <a:t>Dapp</a:t>
            </a:r>
            <a:endParaRPr lang="en-IN">
              <a:latin typeface="Times New Roman" panose="02020603050405020304" pitchFamily="18" charset="0"/>
            </a:endParaRPr>
          </a:p>
        </p:txBody>
      </p:sp>
      <p:sp>
        <p:nvSpPr>
          <p:cNvPr id="3" name="Text Box 2"/>
          <p:cNvSpPr txBox="1"/>
          <p:nvPr/>
        </p:nvSpPr>
        <p:spPr>
          <a:xfrm>
            <a:off x="3346450" y="1466215"/>
            <a:ext cx="1310640"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rPr>
              <a:t>+Smart contracts details</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rPr>
              <a:t>+Conditions </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p:txBody>
      </p:sp>
      <p:sp>
        <p:nvSpPr>
          <p:cNvPr id="4" name="Text Box 3"/>
          <p:cNvSpPr txBox="1"/>
          <p:nvPr/>
        </p:nvSpPr>
        <p:spPr>
          <a:xfrm>
            <a:off x="3346450" y="2202180"/>
            <a:ext cx="131000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scene3d>
              <a:camera prst="orthographicFront"/>
              <a:lightRig rig="threePt" dir="t"/>
            </a:scene3d>
          </a:bodyPr>
          <a:p>
            <a:pPr eaLnBrk="0" hangingPunct="0">
              <a:spcBef>
                <a:spcPct val="50000"/>
              </a:spcBef>
            </a:pPr>
            <a:r>
              <a:rPr lang="en-IN" sz="800">
                <a:solidFill>
                  <a:schemeClr val="bg2"/>
                </a:solidFill>
                <a:effectLst>
                  <a:innerShdw blurRad="63500" dist="50800" dir="13500000">
                    <a:srgbClr val="000000">
                      <a:alpha val="50000"/>
                    </a:srgbClr>
                  </a:innerShdw>
                </a:effectLst>
                <a:latin typeface="Times New Roman" panose="02020603050405020304" pitchFamily="18" charset="0"/>
              </a:rPr>
              <a:t>+Receive Funds()</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a:p>
            <a:pPr eaLnBrk="0" hangingPunct="0">
              <a:spcBef>
                <a:spcPct val="50000"/>
              </a:spcBef>
            </a:pPr>
            <a:r>
              <a:rPr lang="en-IN" sz="800">
                <a:solidFill>
                  <a:schemeClr val="bg2"/>
                </a:solidFill>
                <a:effectLst>
                  <a:innerShdw blurRad="63500" dist="50800" dir="13500000">
                    <a:srgbClr val="000000">
                      <a:alpha val="50000"/>
                    </a:srgbClr>
                  </a:innerShdw>
                </a:effectLst>
                <a:latin typeface="Times New Roman" panose="02020603050405020304" pitchFamily="18" charset="0"/>
              </a:rPr>
              <a:t>+Deploy it to Blockchain()</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p:txBody>
      </p:sp>
      <p:sp>
        <p:nvSpPr>
          <p:cNvPr id="5" name="Straight Connector 4"/>
          <p:cNvSpPr/>
          <p:nvPr/>
        </p:nvSpPr>
        <p:spPr>
          <a:xfrm>
            <a:off x="3155315" y="2080260"/>
            <a:ext cx="1691005" cy="762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sp>
      <p:sp>
        <p:nvSpPr>
          <p:cNvPr id="6" name="Straight Connector 5"/>
          <p:cNvSpPr/>
          <p:nvPr/>
        </p:nvSpPr>
        <p:spPr>
          <a:xfrm>
            <a:off x="3155315" y="1287780"/>
            <a:ext cx="1691640" cy="2413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sp>
      <p:sp>
        <p:nvSpPr>
          <p:cNvPr id="17" name="Straight Connector 16"/>
          <p:cNvSpPr/>
          <p:nvPr/>
        </p:nvSpPr>
        <p:spPr>
          <a:xfrm>
            <a:off x="5036820" y="3688080"/>
            <a:ext cx="2438400" cy="0"/>
          </a:xfrm>
          <a:prstGeom prst="line">
            <a:avLst/>
          </a:prstGeom>
          <a:ln w="9525" cap="flat" cmpd="sng">
            <a:solidFill>
              <a:schemeClr val="tx1"/>
            </a:solidFill>
            <a:prstDash val="solid"/>
            <a:headEnd type="none" w="med" len="med"/>
            <a:tailEnd type="none" w="med" len="med"/>
          </a:ln>
        </p:spPr>
      </p:sp>
      <p:sp>
        <p:nvSpPr>
          <p:cNvPr id="18" name="Straight Connector 17"/>
          <p:cNvSpPr/>
          <p:nvPr/>
        </p:nvSpPr>
        <p:spPr>
          <a:xfrm>
            <a:off x="5036820" y="4526280"/>
            <a:ext cx="2438400" cy="0"/>
          </a:xfrm>
          <a:prstGeom prst="line">
            <a:avLst/>
          </a:prstGeom>
          <a:ln w="9525" cap="flat" cmpd="sng">
            <a:solidFill>
              <a:schemeClr val="tx1"/>
            </a:solidFill>
            <a:prstDash val="solid"/>
            <a:headEnd type="none" w="med" len="med"/>
            <a:tailEnd type="none" w="med" len="med"/>
          </a:ln>
        </p:spPr>
      </p:sp>
      <p:sp>
        <p:nvSpPr>
          <p:cNvPr id="19" name="Straight Connector 18"/>
          <p:cNvSpPr/>
          <p:nvPr/>
        </p:nvSpPr>
        <p:spPr>
          <a:xfrm flipV="1">
            <a:off x="1074420" y="3148965"/>
            <a:ext cx="0" cy="152400"/>
          </a:xfrm>
          <a:prstGeom prst="line">
            <a:avLst/>
          </a:prstGeom>
          <a:ln w="9525" cap="flat" cmpd="sng">
            <a:solidFill>
              <a:schemeClr val="tx1"/>
            </a:solidFill>
            <a:prstDash val="solid"/>
            <a:headEnd type="none" w="med" len="med"/>
            <a:tailEnd type="none" w="med" len="med"/>
          </a:ln>
        </p:spPr>
      </p:sp>
      <p:sp>
        <p:nvSpPr>
          <p:cNvPr id="20" name="Straight Connector 19"/>
          <p:cNvSpPr/>
          <p:nvPr/>
        </p:nvSpPr>
        <p:spPr>
          <a:xfrm>
            <a:off x="4191635" y="3964940"/>
            <a:ext cx="0" cy="0"/>
          </a:xfrm>
          <a:prstGeom prst="line">
            <a:avLst/>
          </a:prstGeom>
          <a:ln w="9525" cap="flat" cmpd="sng">
            <a:solidFill>
              <a:schemeClr val="tx1"/>
            </a:solidFill>
            <a:prstDash val="solid"/>
            <a:headEnd type="none" w="med" len="med"/>
            <a:tailEnd type="none" w="med" len="med"/>
          </a:ln>
        </p:spPr>
      </p:sp>
      <p:sp>
        <p:nvSpPr>
          <p:cNvPr id="21" name="Straight Connector 20"/>
          <p:cNvSpPr/>
          <p:nvPr/>
        </p:nvSpPr>
        <p:spPr>
          <a:xfrm flipV="1">
            <a:off x="7932420" y="3401695"/>
            <a:ext cx="0" cy="152400"/>
          </a:xfrm>
          <a:prstGeom prst="line">
            <a:avLst/>
          </a:prstGeom>
          <a:ln w="9525" cap="flat" cmpd="sng">
            <a:solidFill>
              <a:schemeClr val="tx1"/>
            </a:solidFill>
            <a:prstDash val="solid"/>
            <a:headEnd type="none" w="med" len="med"/>
            <a:tailEnd type="none" w="med" len="med"/>
          </a:ln>
        </p:spPr>
      </p:sp>
      <p:sp>
        <p:nvSpPr>
          <p:cNvPr id="23" name="Straight Connector 22"/>
          <p:cNvSpPr/>
          <p:nvPr/>
        </p:nvSpPr>
        <p:spPr>
          <a:xfrm flipV="1">
            <a:off x="4344035" y="2898140"/>
            <a:ext cx="0" cy="381000"/>
          </a:xfrm>
          <a:prstGeom prst="line">
            <a:avLst/>
          </a:prstGeom>
          <a:ln w="9525" cap="flat" cmpd="sng">
            <a:solidFill>
              <a:schemeClr val="tx1"/>
            </a:solidFill>
            <a:prstDash val="solid"/>
            <a:headEnd type="none" w="med" len="med"/>
            <a:tailEnd type="triangle" w="med" len="med"/>
          </a:ln>
        </p:spPr>
      </p:sp>
      <p:sp>
        <p:nvSpPr>
          <p:cNvPr id="24" name="Rectangles 23"/>
          <p:cNvSpPr/>
          <p:nvPr/>
        </p:nvSpPr>
        <p:spPr>
          <a:xfrm>
            <a:off x="675640" y="2668270"/>
            <a:ext cx="1691640" cy="1928495"/>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en-US"/>
          </a:p>
        </p:txBody>
      </p:sp>
      <p:sp>
        <p:nvSpPr>
          <p:cNvPr id="25" name="Text Box 24"/>
          <p:cNvSpPr txBox="1"/>
          <p:nvPr/>
        </p:nvSpPr>
        <p:spPr>
          <a:xfrm>
            <a:off x="866140" y="2766695"/>
            <a:ext cx="1310005" cy="3067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eaLnBrk="0" hangingPunct="0">
              <a:spcBef>
                <a:spcPct val="50000"/>
              </a:spcBef>
            </a:pPr>
            <a:r>
              <a:rPr lang="en-IN">
                <a:latin typeface="Times New Roman" panose="02020603050405020304" pitchFamily="18" charset="0"/>
              </a:rPr>
              <a:t>Creator</a:t>
            </a:r>
            <a:endParaRPr lang="en-IN">
              <a:latin typeface="Times New Roman" panose="02020603050405020304" pitchFamily="18" charset="0"/>
            </a:endParaRPr>
          </a:p>
        </p:txBody>
      </p:sp>
      <p:sp>
        <p:nvSpPr>
          <p:cNvPr id="26" name="Text Box 25"/>
          <p:cNvSpPr txBox="1"/>
          <p:nvPr/>
        </p:nvSpPr>
        <p:spPr>
          <a:xfrm>
            <a:off x="897255" y="3303905"/>
            <a:ext cx="1310640" cy="5835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rPr>
              <a:t>+Details of project</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rPr>
              <a:t>+RoadMap</a:t>
            </a:r>
            <a:endPar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endParaRPr>
          </a:p>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rPr>
              <a:t>+Team</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p:txBody>
      </p:sp>
      <p:sp>
        <p:nvSpPr>
          <p:cNvPr id="27" name="Text Box 26"/>
          <p:cNvSpPr txBox="1"/>
          <p:nvPr/>
        </p:nvSpPr>
        <p:spPr>
          <a:xfrm>
            <a:off x="866775" y="4039870"/>
            <a:ext cx="131000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rPr>
              <a:t>+Get it Listed on WebApp</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rPr>
              <a:t>+Receive Funds</a:t>
            </a:r>
            <a:endParaRPr sz="800">
              <a:latin typeface="Times New Roman" panose="02020603050405020304" pitchFamily="18" charset="0"/>
            </a:endParaRPr>
          </a:p>
        </p:txBody>
      </p:sp>
      <p:sp>
        <p:nvSpPr>
          <p:cNvPr id="28" name="Straight Connector 27"/>
          <p:cNvSpPr/>
          <p:nvPr/>
        </p:nvSpPr>
        <p:spPr>
          <a:xfrm>
            <a:off x="675640" y="3917950"/>
            <a:ext cx="1691005" cy="762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sp>
      <p:sp>
        <p:nvSpPr>
          <p:cNvPr id="29" name="Straight Connector 28"/>
          <p:cNvSpPr/>
          <p:nvPr/>
        </p:nvSpPr>
        <p:spPr>
          <a:xfrm>
            <a:off x="675640" y="3125470"/>
            <a:ext cx="1691640" cy="2413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sp>
      <p:sp>
        <p:nvSpPr>
          <p:cNvPr id="30" name="Rectangles 29"/>
          <p:cNvSpPr/>
          <p:nvPr/>
        </p:nvSpPr>
        <p:spPr>
          <a:xfrm>
            <a:off x="6964045" y="2766695"/>
            <a:ext cx="1691640" cy="1928495"/>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en-US"/>
          </a:p>
        </p:txBody>
      </p:sp>
      <p:sp>
        <p:nvSpPr>
          <p:cNvPr id="31" name="Text Box 30"/>
          <p:cNvSpPr txBox="1"/>
          <p:nvPr/>
        </p:nvSpPr>
        <p:spPr>
          <a:xfrm>
            <a:off x="7154545" y="2865120"/>
            <a:ext cx="1310005" cy="3067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eaLnBrk="0" hangingPunct="0">
              <a:spcBef>
                <a:spcPct val="50000"/>
              </a:spcBef>
            </a:pPr>
            <a:r>
              <a:rPr lang="en-IN">
                <a:latin typeface="Times New Roman" panose="02020603050405020304" pitchFamily="18" charset="0"/>
              </a:rPr>
              <a:t>Investor</a:t>
            </a:r>
            <a:endParaRPr lang="en-IN">
              <a:latin typeface="Times New Roman" panose="02020603050405020304" pitchFamily="18" charset="0"/>
            </a:endParaRPr>
          </a:p>
        </p:txBody>
      </p:sp>
      <p:sp>
        <p:nvSpPr>
          <p:cNvPr id="32" name="Text Box 31"/>
          <p:cNvSpPr txBox="1"/>
          <p:nvPr/>
        </p:nvSpPr>
        <p:spPr>
          <a:xfrm>
            <a:off x="7155180" y="3402330"/>
            <a:ext cx="1310640"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rPr>
              <a:t>+Credentials</a:t>
            </a:r>
            <a:endPar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endParaRPr>
          </a:p>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rPr>
              <a:t>+Ethereum wallet</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p:txBody>
      </p:sp>
      <p:sp>
        <p:nvSpPr>
          <p:cNvPr id="33" name="Text Box 32"/>
          <p:cNvSpPr txBox="1"/>
          <p:nvPr/>
        </p:nvSpPr>
        <p:spPr>
          <a:xfrm>
            <a:off x="7155180" y="4138295"/>
            <a:ext cx="131000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rPr>
              <a:t>+Send Ether to contract</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rPr>
              <a:t>+Gets refund()</a:t>
            </a:r>
            <a:endParaRPr sz="800">
              <a:latin typeface="Times New Roman" panose="02020603050405020304" pitchFamily="18" charset="0"/>
            </a:endParaRPr>
          </a:p>
        </p:txBody>
      </p:sp>
      <p:sp>
        <p:nvSpPr>
          <p:cNvPr id="34" name="Straight Connector 33"/>
          <p:cNvSpPr/>
          <p:nvPr/>
        </p:nvSpPr>
        <p:spPr>
          <a:xfrm>
            <a:off x="6964045" y="4016375"/>
            <a:ext cx="1691005" cy="762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sp>
      <p:sp>
        <p:nvSpPr>
          <p:cNvPr id="35" name="Straight Connector 34"/>
          <p:cNvSpPr/>
          <p:nvPr/>
        </p:nvSpPr>
        <p:spPr>
          <a:xfrm>
            <a:off x="6964045" y="3223895"/>
            <a:ext cx="1691640" cy="2413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sp>
      <p:sp>
        <p:nvSpPr>
          <p:cNvPr id="36" name="Rectangles 35"/>
          <p:cNvSpPr/>
          <p:nvPr/>
        </p:nvSpPr>
        <p:spPr>
          <a:xfrm>
            <a:off x="3345180" y="2967355"/>
            <a:ext cx="1691640" cy="1928495"/>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en-US"/>
          </a:p>
        </p:txBody>
      </p:sp>
      <p:sp>
        <p:nvSpPr>
          <p:cNvPr id="37" name="Text Box 36"/>
          <p:cNvSpPr txBox="1"/>
          <p:nvPr/>
        </p:nvSpPr>
        <p:spPr>
          <a:xfrm>
            <a:off x="3535680" y="3065780"/>
            <a:ext cx="1310005" cy="3067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eaLnBrk="0" hangingPunct="0">
              <a:spcBef>
                <a:spcPct val="50000"/>
              </a:spcBef>
            </a:pPr>
            <a:r>
              <a:rPr lang="en-IN">
                <a:latin typeface="Times New Roman" panose="02020603050405020304" pitchFamily="18" charset="0"/>
              </a:rPr>
              <a:t>Admin</a:t>
            </a:r>
            <a:endParaRPr lang="en-IN">
              <a:latin typeface="Times New Roman" panose="02020603050405020304" pitchFamily="18" charset="0"/>
            </a:endParaRPr>
          </a:p>
        </p:txBody>
      </p:sp>
      <p:sp>
        <p:nvSpPr>
          <p:cNvPr id="38" name="Text Box 37"/>
          <p:cNvSpPr txBox="1"/>
          <p:nvPr/>
        </p:nvSpPr>
        <p:spPr>
          <a:xfrm>
            <a:off x="3536315" y="3610610"/>
            <a:ext cx="1310640" cy="21399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rPr>
              <a:t>+Credentials</a:t>
            </a:r>
            <a:endParaRPr sz="800">
              <a:latin typeface="Times New Roman" panose="02020603050405020304" pitchFamily="18" charset="0"/>
            </a:endParaRPr>
          </a:p>
        </p:txBody>
      </p:sp>
      <p:sp>
        <p:nvSpPr>
          <p:cNvPr id="39" name="Text Box 38"/>
          <p:cNvSpPr txBox="1"/>
          <p:nvPr/>
        </p:nvSpPr>
        <p:spPr>
          <a:xfrm>
            <a:off x="3536315" y="4338955"/>
            <a:ext cx="131000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rPr>
              <a:t>+Verifies the Project()</a:t>
            </a:r>
            <a:endParaRPr lang="en-IN" sz="800">
              <a:solidFill>
                <a:schemeClr val="bg2"/>
              </a:solidFill>
              <a:effectLst>
                <a:innerShdw blurRad="63500" dist="50800" dir="13500000">
                  <a:srgbClr val="000000">
                    <a:alpha val="50000"/>
                  </a:srgbClr>
                </a:innerShdw>
              </a:effectLst>
              <a:latin typeface="Times New Roman" panose="02020603050405020304" pitchFamily="18" charset="0"/>
            </a:endParaRPr>
          </a:p>
          <a:p>
            <a:pPr marL="0" indent="0" eaLnBrk="0" hangingPunct="0">
              <a:spcBef>
                <a:spcPct val="50000"/>
              </a:spcBef>
              <a:buFont typeface="Arial" panose="020B0604020202020204" pitchFamily="34" charset="0"/>
              <a:buNone/>
            </a:pPr>
            <a:r>
              <a:rPr lang="en-IN" sz="800">
                <a:solidFill>
                  <a:schemeClr val="bg2"/>
                </a:solidFill>
                <a:effectLst>
                  <a:innerShdw blurRad="63500" dist="50800" dir="13500000">
                    <a:srgbClr val="000000">
                      <a:alpha val="50000"/>
                    </a:srgbClr>
                  </a:innerShdw>
                </a:effectLst>
                <a:latin typeface="Times New Roman" panose="02020603050405020304" pitchFamily="18" charset="0"/>
                <a:sym typeface="+mn-ea"/>
              </a:rPr>
              <a:t>+List it in the Site()</a:t>
            </a:r>
            <a:endParaRPr sz="800">
              <a:latin typeface="Times New Roman" panose="02020603050405020304" pitchFamily="18" charset="0"/>
            </a:endParaRPr>
          </a:p>
        </p:txBody>
      </p:sp>
      <p:sp>
        <p:nvSpPr>
          <p:cNvPr id="40" name="Straight Connector 39"/>
          <p:cNvSpPr/>
          <p:nvPr/>
        </p:nvSpPr>
        <p:spPr>
          <a:xfrm>
            <a:off x="3345180" y="4217035"/>
            <a:ext cx="1691005" cy="762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sp>
      <p:sp>
        <p:nvSpPr>
          <p:cNvPr id="41" name="Straight Connector 40"/>
          <p:cNvSpPr/>
          <p:nvPr/>
        </p:nvSpPr>
        <p:spPr>
          <a:xfrm>
            <a:off x="3345180" y="3424555"/>
            <a:ext cx="1691640" cy="2413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sp>
      <p:cxnSp>
        <p:nvCxnSpPr>
          <p:cNvPr id="44" name="Elbow Connector 43"/>
          <p:cNvCxnSpPr>
            <a:stCxn id="1" idx="3"/>
          </p:cNvCxnSpPr>
          <p:nvPr/>
        </p:nvCxnSpPr>
        <p:spPr>
          <a:xfrm>
            <a:off x="4869180" y="1825625"/>
            <a:ext cx="2079625" cy="1827530"/>
          </a:xfrm>
          <a:prstGeom prst="bentConnector3">
            <a:avLst>
              <a:gd name="adj1" fmla="val 5001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4015740" y="2600960"/>
            <a:ext cx="15875" cy="41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 idx="1"/>
            <a:endCxn id="24" idx="0"/>
          </p:cNvCxnSpPr>
          <p:nvPr/>
        </p:nvCxnSpPr>
        <p:spPr>
          <a:xfrm rot="10800000" flipV="1">
            <a:off x="1521460" y="1824990"/>
            <a:ext cx="1656080" cy="8426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2853690" y="368935"/>
            <a:ext cx="3436620" cy="368300"/>
          </a:xfrm>
          <a:prstGeom prst="rect">
            <a:avLst/>
          </a:prstGeom>
          <a:noFill/>
        </p:spPr>
        <p:txBody>
          <a:bodyPr wrap="square" rtlCol="0">
            <a:spAutoFit/>
            <a:scene3d>
              <a:camera prst="orthographicFront"/>
              <a:lightRig rig="threePt" dir="t"/>
            </a:scene3d>
          </a:bodyPr>
          <a:p>
            <a:r>
              <a:rPr lang="en-IN" altLang="en-US" sz="1800" b="1">
                <a:solidFill>
                  <a:schemeClr val="bg2"/>
                </a:solidFill>
                <a:effectLst>
                  <a:innerShdw blurRad="63500" dist="50800" dir="13500000">
                    <a:srgbClr val="000000">
                      <a:alpha val="50000"/>
                    </a:srgbClr>
                  </a:innerShdw>
                </a:effectLst>
              </a:rPr>
              <a:t>Class Diagram</a:t>
            </a:r>
            <a:endParaRPr lang="en-IN" altLang="en-US" sz="1800" b="1">
              <a:solidFill>
                <a:schemeClr val="bg2"/>
              </a:solidFill>
              <a:effectLst>
                <a:innerShdw blurRad="63500" dist="50800" dir="13500000">
                  <a:srgbClr val="000000">
                    <a:alpha val="50000"/>
                  </a:srgbClr>
                </a:inn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03" name="Rectangle 7"/>
          <p:cNvSpPr/>
          <p:nvPr/>
        </p:nvSpPr>
        <p:spPr>
          <a:xfrm>
            <a:off x="4119880" y="1658620"/>
            <a:ext cx="117475" cy="2452370"/>
          </a:xfrm>
          <a:prstGeom prst="rect">
            <a:avLst/>
          </a:prstGeom>
          <a:solidFill>
            <a:srgbClr val="FFFFFF"/>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sp>
        <p:nvSpPr>
          <p:cNvPr id="49" name="Text Box 48"/>
          <p:cNvSpPr txBox="1"/>
          <p:nvPr/>
        </p:nvSpPr>
        <p:spPr>
          <a:xfrm>
            <a:off x="2802890" y="334645"/>
            <a:ext cx="3436620" cy="368300"/>
          </a:xfrm>
          <a:prstGeom prst="rect">
            <a:avLst/>
          </a:prstGeom>
          <a:noFill/>
        </p:spPr>
        <p:txBody>
          <a:bodyPr wrap="square" rtlCol="0">
            <a:spAutoFit/>
            <a:scene3d>
              <a:camera prst="orthographicFront"/>
              <a:lightRig rig="threePt" dir="t"/>
            </a:scene3d>
          </a:bodyPr>
          <a:p>
            <a:r>
              <a:rPr lang="en-IN" altLang="en-US" sz="1800" b="1">
                <a:solidFill>
                  <a:schemeClr val="bg2"/>
                </a:solidFill>
                <a:effectLst>
                  <a:innerShdw blurRad="63500" dist="50800" dir="13500000">
                    <a:srgbClr val="000000">
                      <a:alpha val="50000"/>
                    </a:srgbClr>
                  </a:innerShdw>
                </a:effectLst>
              </a:rPr>
              <a:t>Sequence Flow Diagram</a:t>
            </a:r>
            <a:endParaRPr lang="en-IN" altLang="en-US" sz="1800" b="1">
              <a:solidFill>
                <a:schemeClr val="bg2"/>
              </a:solidFill>
              <a:effectLst>
                <a:innerShdw blurRad="63500" dist="50800" dir="13500000">
                  <a:srgbClr val="000000">
                    <a:alpha val="50000"/>
                  </a:srgbClr>
                </a:innerShdw>
              </a:effectLst>
            </a:endParaRPr>
          </a:p>
        </p:txBody>
      </p:sp>
      <p:grpSp>
        <p:nvGrpSpPr>
          <p:cNvPr id="60" name="Group 3"/>
          <p:cNvGrpSpPr/>
          <p:nvPr/>
        </p:nvGrpSpPr>
        <p:grpSpPr>
          <a:xfrm>
            <a:off x="1233805" y="1058545"/>
            <a:ext cx="1247775" cy="3290570"/>
            <a:chOff x="783" y="229"/>
            <a:chExt cx="830" cy="3766"/>
          </a:xfrm>
        </p:grpSpPr>
        <p:sp>
          <p:nvSpPr>
            <p:cNvPr id="61" name="Rectangle 4"/>
            <p:cNvSpPr/>
            <p:nvPr/>
          </p:nvSpPr>
          <p:spPr>
            <a:xfrm>
              <a:off x="783" y="229"/>
              <a:ext cx="830" cy="311"/>
            </a:xfrm>
            <a:prstGeom prst="rect">
              <a:avLst/>
            </a:prstGeom>
            <a:solidFill>
              <a:srgbClr val="FFFFCC"/>
            </a:solidFill>
            <a:ln w="0" cap="flat" cmpd="sng">
              <a:solidFill>
                <a:srgbClr val="990033"/>
              </a:solidFill>
              <a:prstDash val="solid"/>
              <a:miter/>
              <a:headEnd type="none" w="med" len="med"/>
              <a:tailEnd type="none" w="med" len="med"/>
            </a:ln>
          </p:spPr>
          <p:txBody>
            <a:bodyPr/>
            <a:p>
              <a:r>
                <a:rPr lang="en-IN" altLang="en-GB" dirty="0">
                  <a:latin typeface="Arial" panose="020B0604020202020204" pitchFamily="34" charset="0"/>
                </a:rPr>
                <a:t>Creaotor</a:t>
              </a:r>
              <a:endParaRPr lang="en-IN" altLang="en-GB" dirty="0">
                <a:latin typeface="Arial" panose="020B0604020202020204" pitchFamily="34" charset="0"/>
              </a:endParaRPr>
            </a:p>
          </p:txBody>
        </p:sp>
        <p:sp>
          <p:nvSpPr>
            <p:cNvPr id="62" name="Rectangle 5"/>
            <p:cNvSpPr/>
            <p:nvPr/>
          </p:nvSpPr>
          <p:spPr>
            <a:xfrm>
              <a:off x="870" y="255"/>
              <a:ext cx="691" cy="229"/>
            </a:xfrm>
            <a:prstGeom prst="rect">
              <a:avLst/>
            </a:prstGeom>
            <a:noFill/>
            <a:ln w="9525">
              <a:noFill/>
            </a:ln>
          </p:spPr>
          <p:txBody>
            <a:bodyPr wrap="square" lIns="0" tIns="0" rIns="0" bIns="0">
              <a:spAutoFit/>
            </a:bodyPr>
            <a:p>
              <a:r>
                <a:rPr lang="en-US" altLang="fr-FR" sz="1300" b="0" u="sng" dirty="0">
                  <a:solidFill>
                    <a:srgbClr val="000000"/>
                  </a:solidFill>
                  <a:latin typeface="Arial" panose="020B0604020202020204" pitchFamily="34" charset="0"/>
                </a:rPr>
                <a:t> </a:t>
              </a:r>
              <a:endParaRPr lang="en-US" altLang="fr-FR" sz="2400" b="0" dirty="0">
                <a:latin typeface="Times New Roman" panose="02020603050405020304" pitchFamily="18" charset="0"/>
              </a:endParaRPr>
            </a:p>
          </p:txBody>
        </p:sp>
        <p:sp>
          <p:nvSpPr>
            <p:cNvPr id="63" name="Line 6"/>
            <p:cNvSpPr/>
            <p:nvPr/>
          </p:nvSpPr>
          <p:spPr>
            <a:xfrm>
              <a:off x="1198" y="644"/>
              <a:ext cx="1" cy="3351"/>
            </a:xfrm>
            <a:prstGeom prst="line">
              <a:avLst/>
            </a:prstGeom>
            <a:ln w="0" cap="flat" cmpd="sng">
              <a:solidFill>
                <a:srgbClr val="000000"/>
              </a:solidFill>
              <a:prstDash val="sysDash"/>
              <a:headEnd type="none" w="med" len="med"/>
              <a:tailEnd type="none" w="med" len="med"/>
            </a:ln>
          </p:spPr>
        </p:sp>
      </p:grpSp>
      <p:sp>
        <p:nvSpPr>
          <p:cNvPr id="64" name="Rectangle 7"/>
          <p:cNvSpPr/>
          <p:nvPr/>
        </p:nvSpPr>
        <p:spPr>
          <a:xfrm>
            <a:off x="1704975" y="1785620"/>
            <a:ext cx="117475" cy="2452370"/>
          </a:xfrm>
          <a:prstGeom prst="rect">
            <a:avLst/>
          </a:prstGeom>
          <a:solidFill>
            <a:srgbClr val="FFFFFF"/>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grpSp>
        <p:nvGrpSpPr>
          <p:cNvPr id="65" name="Group 8"/>
          <p:cNvGrpSpPr/>
          <p:nvPr/>
        </p:nvGrpSpPr>
        <p:grpSpPr>
          <a:xfrm>
            <a:off x="4953000" y="1058545"/>
            <a:ext cx="1247775" cy="3290570"/>
            <a:chOff x="3126" y="229"/>
            <a:chExt cx="830" cy="3766"/>
          </a:xfrm>
        </p:grpSpPr>
        <p:sp>
          <p:nvSpPr>
            <p:cNvPr id="66" name="Rectangle 9"/>
            <p:cNvSpPr/>
            <p:nvPr/>
          </p:nvSpPr>
          <p:spPr>
            <a:xfrm>
              <a:off x="3126" y="229"/>
              <a:ext cx="830" cy="311"/>
            </a:xfrm>
            <a:prstGeom prst="rect">
              <a:avLst/>
            </a:prstGeom>
            <a:solidFill>
              <a:srgbClr val="FFFFCC"/>
            </a:solidFill>
            <a:ln w="0" cap="flat" cmpd="sng">
              <a:solidFill>
                <a:srgbClr val="990033"/>
              </a:solidFill>
              <a:prstDash val="solid"/>
              <a:miter/>
              <a:headEnd type="none" w="med" len="med"/>
              <a:tailEnd type="none" w="med" len="med"/>
            </a:ln>
          </p:spPr>
          <p:txBody>
            <a:bodyPr/>
            <a:p>
              <a:r>
                <a:rPr lang="en-IN" altLang="en-GB" dirty="0">
                  <a:latin typeface="Arial" panose="020B0604020202020204" pitchFamily="34" charset="0"/>
                </a:rPr>
                <a:t>Investor</a:t>
              </a:r>
              <a:endParaRPr lang="en-IN" altLang="en-GB" dirty="0">
                <a:latin typeface="Arial" panose="020B0604020202020204" pitchFamily="34" charset="0"/>
              </a:endParaRPr>
            </a:p>
          </p:txBody>
        </p:sp>
        <p:sp>
          <p:nvSpPr>
            <p:cNvPr id="67" name="Rectangle 10"/>
            <p:cNvSpPr/>
            <p:nvPr/>
          </p:nvSpPr>
          <p:spPr>
            <a:xfrm>
              <a:off x="3212" y="255"/>
              <a:ext cx="691" cy="422"/>
            </a:xfrm>
            <a:prstGeom prst="rect">
              <a:avLst/>
            </a:prstGeom>
            <a:noFill/>
            <a:ln w="9525">
              <a:noFill/>
            </a:ln>
          </p:spPr>
          <p:txBody>
            <a:bodyPr wrap="square" lIns="0" tIns="0" rIns="0" bIns="0">
              <a:spAutoFit/>
            </a:bodyPr>
            <a:p>
              <a:endParaRPr lang="en-IN" altLang="en-US" sz="2400" b="0" dirty="0">
                <a:latin typeface="Times New Roman" panose="02020603050405020304" pitchFamily="18" charset="0"/>
              </a:endParaRPr>
            </a:p>
          </p:txBody>
        </p:sp>
        <p:sp>
          <p:nvSpPr>
            <p:cNvPr id="68" name="Line 11"/>
            <p:cNvSpPr/>
            <p:nvPr/>
          </p:nvSpPr>
          <p:spPr>
            <a:xfrm>
              <a:off x="3541" y="644"/>
              <a:ext cx="1" cy="3351"/>
            </a:xfrm>
            <a:prstGeom prst="line">
              <a:avLst/>
            </a:prstGeom>
            <a:ln w="0" cap="flat" cmpd="sng">
              <a:solidFill>
                <a:srgbClr val="000000"/>
              </a:solidFill>
              <a:prstDash val="sysDash"/>
              <a:headEnd type="none" w="med" len="med"/>
              <a:tailEnd type="none" w="med" len="med"/>
            </a:ln>
          </p:spPr>
        </p:sp>
      </p:grpSp>
      <p:grpSp>
        <p:nvGrpSpPr>
          <p:cNvPr id="69" name="Group 12"/>
          <p:cNvGrpSpPr/>
          <p:nvPr/>
        </p:nvGrpSpPr>
        <p:grpSpPr>
          <a:xfrm>
            <a:off x="6421755" y="1058545"/>
            <a:ext cx="1247775" cy="3290570"/>
            <a:chOff x="4051" y="229"/>
            <a:chExt cx="830" cy="3766"/>
          </a:xfrm>
        </p:grpSpPr>
        <p:sp>
          <p:nvSpPr>
            <p:cNvPr id="70" name="Rectangle 13"/>
            <p:cNvSpPr/>
            <p:nvPr/>
          </p:nvSpPr>
          <p:spPr>
            <a:xfrm>
              <a:off x="4051" y="229"/>
              <a:ext cx="830" cy="311"/>
            </a:xfrm>
            <a:prstGeom prst="rect">
              <a:avLst/>
            </a:prstGeom>
            <a:solidFill>
              <a:srgbClr val="FFFFCC"/>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sp>
          <p:nvSpPr>
            <p:cNvPr id="71" name="Rectangle 14"/>
            <p:cNvSpPr/>
            <p:nvPr/>
          </p:nvSpPr>
          <p:spPr>
            <a:xfrm>
              <a:off x="4267" y="255"/>
              <a:ext cx="449" cy="229"/>
            </a:xfrm>
            <a:prstGeom prst="rect">
              <a:avLst/>
            </a:prstGeom>
            <a:noFill/>
            <a:ln w="9525">
              <a:noFill/>
            </a:ln>
          </p:spPr>
          <p:txBody>
            <a:bodyPr wrap="square" lIns="0" tIns="0" rIns="0" bIns="0">
              <a:spAutoFit/>
            </a:bodyPr>
            <a:p>
              <a:r>
                <a:rPr lang="en-US" altLang="fr-FR" sz="1300" b="0" u="sng" dirty="0">
                  <a:solidFill>
                    <a:srgbClr val="000000"/>
                  </a:solidFill>
                  <a:latin typeface="Arial" panose="020B0604020202020204" pitchFamily="34" charset="0"/>
                </a:rPr>
                <a:t> : </a:t>
              </a:r>
              <a:r>
                <a:rPr lang="en-IN" altLang="en-US" sz="1300" b="0" u="sng" dirty="0">
                  <a:solidFill>
                    <a:srgbClr val="000000"/>
                  </a:solidFill>
                  <a:latin typeface="Arial" panose="020B0604020202020204" pitchFamily="34" charset="0"/>
                </a:rPr>
                <a:t>Admin</a:t>
              </a:r>
              <a:endParaRPr lang="en-IN" altLang="en-US" sz="1300" b="0" u="sng" dirty="0">
                <a:solidFill>
                  <a:srgbClr val="000000"/>
                </a:solidFill>
                <a:latin typeface="Arial" panose="020B0604020202020204" pitchFamily="34" charset="0"/>
              </a:endParaRPr>
            </a:p>
          </p:txBody>
        </p:sp>
        <p:sp>
          <p:nvSpPr>
            <p:cNvPr id="72" name="Line 15"/>
            <p:cNvSpPr/>
            <p:nvPr/>
          </p:nvSpPr>
          <p:spPr>
            <a:xfrm>
              <a:off x="4466" y="644"/>
              <a:ext cx="1" cy="3351"/>
            </a:xfrm>
            <a:prstGeom prst="line">
              <a:avLst/>
            </a:prstGeom>
            <a:ln w="0" cap="flat" cmpd="sng">
              <a:solidFill>
                <a:srgbClr val="000000"/>
              </a:solidFill>
              <a:prstDash val="sysDash"/>
              <a:headEnd type="none" w="med" len="med"/>
              <a:tailEnd type="none" w="med" len="med"/>
            </a:ln>
          </p:spPr>
        </p:sp>
      </p:grpSp>
      <p:grpSp>
        <p:nvGrpSpPr>
          <p:cNvPr id="73" name="Group 16"/>
          <p:cNvGrpSpPr/>
          <p:nvPr/>
        </p:nvGrpSpPr>
        <p:grpSpPr>
          <a:xfrm>
            <a:off x="3470275" y="1058545"/>
            <a:ext cx="1247775" cy="3290570"/>
            <a:chOff x="2192" y="229"/>
            <a:chExt cx="830" cy="3766"/>
          </a:xfrm>
        </p:grpSpPr>
        <p:sp>
          <p:nvSpPr>
            <p:cNvPr id="74" name="Rectangle 17"/>
            <p:cNvSpPr/>
            <p:nvPr/>
          </p:nvSpPr>
          <p:spPr>
            <a:xfrm>
              <a:off x="2192" y="229"/>
              <a:ext cx="830" cy="311"/>
            </a:xfrm>
            <a:prstGeom prst="rect">
              <a:avLst/>
            </a:prstGeom>
            <a:solidFill>
              <a:srgbClr val="FFFFCC"/>
            </a:solidFill>
            <a:ln w="0" cap="flat" cmpd="sng">
              <a:solidFill>
                <a:srgbClr val="990033"/>
              </a:solidFill>
              <a:prstDash val="solid"/>
              <a:miter/>
              <a:headEnd type="none" w="med" len="med"/>
              <a:tailEnd type="none" w="med" len="med"/>
            </a:ln>
          </p:spPr>
          <p:txBody>
            <a:bodyPr/>
            <a:p>
              <a:r>
                <a:rPr lang="en-IN" altLang="en-GB" dirty="0">
                  <a:latin typeface="Arial" panose="020B0604020202020204" pitchFamily="34" charset="0"/>
                </a:rPr>
                <a:t>Web App</a:t>
              </a:r>
              <a:endParaRPr lang="en-IN" altLang="en-GB" dirty="0">
                <a:latin typeface="Arial" panose="020B0604020202020204" pitchFamily="34" charset="0"/>
              </a:endParaRPr>
            </a:p>
          </p:txBody>
        </p:sp>
        <p:sp>
          <p:nvSpPr>
            <p:cNvPr id="75" name="Rectangle 18"/>
            <p:cNvSpPr/>
            <p:nvPr/>
          </p:nvSpPr>
          <p:spPr>
            <a:xfrm>
              <a:off x="2322" y="255"/>
              <a:ext cx="622" cy="422"/>
            </a:xfrm>
            <a:prstGeom prst="rect">
              <a:avLst/>
            </a:prstGeom>
            <a:noFill/>
            <a:ln w="9525">
              <a:noFill/>
            </a:ln>
          </p:spPr>
          <p:txBody>
            <a:bodyPr wrap="square" lIns="0" tIns="0" rIns="0" bIns="0">
              <a:spAutoFit/>
            </a:bodyPr>
            <a:p>
              <a:endParaRPr lang="en-US" altLang="fr-FR" sz="2400" b="0" dirty="0">
                <a:latin typeface="Times New Roman" panose="02020603050405020304" pitchFamily="18" charset="0"/>
              </a:endParaRPr>
            </a:p>
          </p:txBody>
        </p:sp>
        <p:sp>
          <p:nvSpPr>
            <p:cNvPr id="77" name="Line 20"/>
            <p:cNvSpPr/>
            <p:nvPr/>
          </p:nvSpPr>
          <p:spPr>
            <a:xfrm>
              <a:off x="2607" y="644"/>
              <a:ext cx="1" cy="3351"/>
            </a:xfrm>
            <a:prstGeom prst="line">
              <a:avLst/>
            </a:prstGeom>
            <a:ln w="0" cap="flat" cmpd="sng">
              <a:solidFill>
                <a:srgbClr val="000000"/>
              </a:solidFill>
              <a:prstDash val="sysDash"/>
              <a:headEnd type="none" w="med" len="med"/>
              <a:tailEnd type="none" w="med" len="med"/>
            </a:ln>
          </p:spPr>
        </p:sp>
      </p:grpSp>
      <p:grpSp>
        <p:nvGrpSpPr>
          <p:cNvPr id="78" name="Group 21"/>
          <p:cNvGrpSpPr/>
          <p:nvPr/>
        </p:nvGrpSpPr>
        <p:grpSpPr>
          <a:xfrm>
            <a:off x="2042795" y="1703070"/>
            <a:ext cx="2127885" cy="368530"/>
            <a:chOff x="1233" y="635"/>
            <a:chExt cx="1417" cy="421"/>
          </a:xfrm>
        </p:grpSpPr>
        <p:sp>
          <p:nvSpPr>
            <p:cNvPr id="79" name="Rectangle 22"/>
            <p:cNvSpPr/>
            <p:nvPr/>
          </p:nvSpPr>
          <p:spPr>
            <a:xfrm>
              <a:off x="2573" y="825"/>
              <a:ext cx="77" cy="164"/>
            </a:xfrm>
            <a:prstGeom prst="rect">
              <a:avLst/>
            </a:prstGeom>
            <a:solidFill>
              <a:srgbClr val="FFFFFF"/>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sp>
          <p:nvSpPr>
            <p:cNvPr id="80" name="Line 23"/>
            <p:cNvSpPr/>
            <p:nvPr/>
          </p:nvSpPr>
          <p:spPr>
            <a:xfrm>
              <a:off x="1233" y="825"/>
              <a:ext cx="1331" cy="1"/>
            </a:xfrm>
            <a:prstGeom prst="line">
              <a:avLst/>
            </a:prstGeom>
            <a:ln w="0" cap="flat" cmpd="sng">
              <a:solidFill>
                <a:srgbClr val="990033"/>
              </a:solidFill>
              <a:prstDash val="solid"/>
              <a:headEnd type="none" w="med" len="med"/>
              <a:tailEnd type="none" w="med" len="med"/>
            </a:ln>
          </p:spPr>
        </p:sp>
        <p:sp>
          <p:nvSpPr>
            <p:cNvPr id="81" name="Line 24"/>
            <p:cNvSpPr/>
            <p:nvPr/>
          </p:nvSpPr>
          <p:spPr>
            <a:xfrm flipH="1">
              <a:off x="2469" y="825"/>
              <a:ext cx="95" cy="35"/>
            </a:xfrm>
            <a:prstGeom prst="line">
              <a:avLst/>
            </a:prstGeom>
            <a:ln w="14288" cap="flat" cmpd="sng">
              <a:solidFill>
                <a:srgbClr val="990033"/>
              </a:solidFill>
              <a:prstDash val="solid"/>
              <a:headEnd type="none" w="med" len="med"/>
              <a:tailEnd type="none" w="med" len="med"/>
            </a:ln>
          </p:spPr>
        </p:sp>
        <p:sp>
          <p:nvSpPr>
            <p:cNvPr id="82" name="Line 25"/>
            <p:cNvSpPr/>
            <p:nvPr/>
          </p:nvSpPr>
          <p:spPr>
            <a:xfrm flipH="1" flipV="1">
              <a:off x="2469" y="782"/>
              <a:ext cx="95" cy="43"/>
            </a:xfrm>
            <a:prstGeom prst="line">
              <a:avLst/>
            </a:prstGeom>
            <a:ln w="14288" cap="flat" cmpd="sng">
              <a:solidFill>
                <a:srgbClr val="990033"/>
              </a:solidFill>
              <a:prstDash val="solid"/>
              <a:headEnd type="none" w="med" len="med"/>
              <a:tailEnd type="none" w="med" len="med"/>
            </a:ln>
          </p:spPr>
        </p:sp>
        <p:sp>
          <p:nvSpPr>
            <p:cNvPr id="83" name="Rectangle 26"/>
            <p:cNvSpPr/>
            <p:nvPr/>
          </p:nvSpPr>
          <p:spPr>
            <a:xfrm>
              <a:off x="1622" y="635"/>
              <a:ext cx="545" cy="421"/>
            </a:xfrm>
            <a:prstGeom prst="rect">
              <a:avLst/>
            </a:prstGeom>
            <a:noFill/>
            <a:ln w="9525">
              <a:noFill/>
            </a:ln>
          </p:spPr>
          <p:txBody>
            <a:bodyPr wrap="square" lIns="0" tIns="0" rIns="0" bIns="0">
              <a:spAutoFit/>
            </a:bodyPr>
            <a:p>
              <a:endParaRPr lang="en-US" altLang="fr-FR" sz="2400" b="0" dirty="0">
                <a:latin typeface="Times New Roman" panose="02020603050405020304" pitchFamily="18" charset="0"/>
              </a:endParaRPr>
            </a:p>
          </p:txBody>
        </p:sp>
      </p:grpSp>
      <p:sp>
        <p:nvSpPr>
          <p:cNvPr id="85" name="Text Box 84"/>
          <p:cNvSpPr txBox="1"/>
          <p:nvPr/>
        </p:nvSpPr>
        <p:spPr>
          <a:xfrm>
            <a:off x="2148840" y="1988185"/>
            <a:ext cx="1432560" cy="245110"/>
          </a:xfrm>
          <a:prstGeom prst="rect">
            <a:avLst/>
          </a:prstGeom>
          <a:noFill/>
        </p:spPr>
        <p:txBody>
          <a:bodyPr wrap="square" rtlCol="0">
            <a:spAutoFit/>
          </a:bodyPr>
          <a:p>
            <a:r>
              <a:rPr lang="en-IN" altLang="en-US" sz="1000"/>
              <a:t>Fills all the details</a:t>
            </a:r>
            <a:endParaRPr lang="en-IN" altLang="en-US" sz="1000"/>
          </a:p>
        </p:txBody>
      </p:sp>
      <p:grpSp>
        <p:nvGrpSpPr>
          <p:cNvPr id="92" name="Group 21"/>
          <p:cNvGrpSpPr/>
          <p:nvPr/>
        </p:nvGrpSpPr>
        <p:grpSpPr>
          <a:xfrm>
            <a:off x="1991995" y="2104390"/>
            <a:ext cx="2127885" cy="368530"/>
            <a:chOff x="1233" y="635"/>
            <a:chExt cx="1417" cy="421"/>
          </a:xfrm>
        </p:grpSpPr>
        <p:sp>
          <p:nvSpPr>
            <p:cNvPr id="93" name="Rectangle 22"/>
            <p:cNvSpPr/>
            <p:nvPr/>
          </p:nvSpPr>
          <p:spPr>
            <a:xfrm>
              <a:off x="2573" y="825"/>
              <a:ext cx="77" cy="164"/>
            </a:xfrm>
            <a:prstGeom prst="rect">
              <a:avLst/>
            </a:prstGeom>
            <a:solidFill>
              <a:srgbClr val="FFFFFF"/>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sp>
          <p:nvSpPr>
            <p:cNvPr id="94" name="Line 23"/>
            <p:cNvSpPr/>
            <p:nvPr/>
          </p:nvSpPr>
          <p:spPr>
            <a:xfrm>
              <a:off x="1233" y="825"/>
              <a:ext cx="1331" cy="1"/>
            </a:xfrm>
            <a:prstGeom prst="line">
              <a:avLst/>
            </a:prstGeom>
            <a:ln w="0" cap="flat" cmpd="sng">
              <a:solidFill>
                <a:srgbClr val="990033"/>
              </a:solidFill>
              <a:prstDash val="solid"/>
              <a:headEnd type="none" w="med" len="med"/>
              <a:tailEnd type="none" w="med" len="med"/>
            </a:ln>
          </p:spPr>
        </p:sp>
        <p:sp>
          <p:nvSpPr>
            <p:cNvPr id="95" name="Line 24"/>
            <p:cNvSpPr/>
            <p:nvPr/>
          </p:nvSpPr>
          <p:spPr>
            <a:xfrm flipH="1">
              <a:off x="2469" y="825"/>
              <a:ext cx="95" cy="35"/>
            </a:xfrm>
            <a:prstGeom prst="line">
              <a:avLst/>
            </a:prstGeom>
            <a:ln w="14288" cap="flat" cmpd="sng">
              <a:solidFill>
                <a:srgbClr val="990033"/>
              </a:solidFill>
              <a:prstDash val="solid"/>
              <a:headEnd type="none" w="med" len="med"/>
              <a:tailEnd type="none" w="med" len="med"/>
            </a:ln>
          </p:spPr>
        </p:sp>
        <p:sp>
          <p:nvSpPr>
            <p:cNvPr id="96" name="Line 25"/>
            <p:cNvSpPr/>
            <p:nvPr/>
          </p:nvSpPr>
          <p:spPr>
            <a:xfrm flipH="1" flipV="1">
              <a:off x="2469" y="782"/>
              <a:ext cx="95" cy="43"/>
            </a:xfrm>
            <a:prstGeom prst="line">
              <a:avLst/>
            </a:prstGeom>
            <a:ln w="14288" cap="flat" cmpd="sng">
              <a:solidFill>
                <a:srgbClr val="990033"/>
              </a:solidFill>
              <a:prstDash val="solid"/>
              <a:headEnd type="none" w="med" len="med"/>
              <a:tailEnd type="none" w="med" len="med"/>
            </a:ln>
          </p:spPr>
        </p:sp>
        <p:sp>
          <p:nvSpPr>
            <p:cNvPr id="97" name="Rectangle 26"/>
            <p:cNvSpPr/>
            <p:nvPr/>
          </p:nvSpPr>
          <p:spPr>
            <a:xfrm>
              <a:off x="1622" y="635"/>
              <a:ext cx="545" cy="421"/>
            </a:xfrm>
            <a:prstGeom prst="rect">
              <a:avLst/>
            </a:prstGeom>
            <a:noFill/>
            <a:ln w="9525">
              <a:noFill/>
            </a:ln>
          </p:spPr>
          <p:txBody>
            <a:bodyPr wrap="square" lIns="0" tIns="0" rIns="0" bIns="0">
              <a:spAutoFit/>
            </a:bodyPr>
            <a:p>
              <a:endParaRPr lang="en-US" altLang="fr-FR" sz="2400" b="0" dirty="0">
                <a:latin typeface="Times New Roman" panose="02020603050405020304" pitchFamily="18" charset="0"/>
              </a:endParaRPr>
            </a:p>
          </p:txBody>
        </p:sp>
      </p:grpSp>
      <p:sp>
        <p:nvSpPr>
          <p:cNvPr id="98" name="Text Box 97"/>
          <p:cNvSpPr txBox="1"/>
          <p:nvPr/>
        </p:nvSpPr>
        <p:spPr>
          <a:xfrm>
            <a:off x="4989195" y="2233295"/>
            <a:ext cx="1757045" cy="398780"/>
          </a:xfrm>
          <a:prstGeom prst="rect">
            <a:avLst/>
          </a:prstGeom>
          <a:noFill/>
        </p:spPr>
        <p:txBody>
          <a:bodyPr wrap="square" rtlCol="0">
            <a:spAutoFit/>
          </a:bodyPr>
          <a:p>
            <a:r>
              <a:rPr lang="en-IN" altLang="en-US" sz="1000"/>
              <a:t>Accept the project and lists it on the website</a:t>
            </a:r>
            <a:endParaRPr lang="en-IN" altLang="en-US" sz="1000"/>
          </a:p>
        </p:txBody>
      </p:sp>
      <p:cxnSp>
        <p:nvCxnSpPr>
          <p:cNvPr id="101" name="Straight Arrow Connector 100"/>
          <p:cNvCxnSpPr/>
          <p:nvPr/>
        </p:nvCxnSpPr>
        <p:spPr>
          <a:xfrm flipH="1">
            <a:off x="4119880" y="2569845"/>
            <a:ext cx="2966085" cy="23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Rectangle 7"/>
          <p:cNvSpPr/>
          <p:nvPr/>
        </p:nvSpPr>
        <p:spPr>
          <a:xfrm>
            <a:off x="6928485" y="2509520"/>
            <a:ext cx="117475" cy="1907540"/>
          </a:xfrm>
          <a:prstGeom prst="rect">
            <a:avLst/>
          </a:prstGeom>
          <a:solidFill>
            <a:srgbClr val="FFFFFF"/>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sp>
        <p:nvSpPr>
          <p:cNvPr id="99" name="Rectangle 22"/>
          <p:cNvSpPr/>
          <p:nvPr/>
        </p:nvSpPr>
        <p:spPr>
          <a:xfrm>
            <a:off x="4041715" y="2509470"/>
            <a:ext cx="115630" cy="143560"/>
          </a:xfrm>
          <a:prstGeom prst="rect">
            <a:avLst/>
          </a:prstGeom>
          <a:solidFill>
            <a:srgbClr val="FFFFFF"/>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sp>
        <p:nvSpPr>
          <p:cNvPr id="104" name="Text Box 103"/>
          <p:cNvSpPr txBox="1"/>
          <p:nvPr/>
        </p:nvSpPr>
        <p:spPr>
          <a:xfrm>
            <a:off x="2268855" y="1586865"/>
            <a:ext cx="1432560" cy="245110"/>
          </a:xfrm>
          <a:prstGeom prst="rect">
            <a:avLst/>
          </a:prstGeom>
          <a:noFill/>
        </p:spPr>
        <p:txBody>
          <a:bodyPr wrap="square" rtlCol="0">
            <a:spAutoFit/>
          </a:bodyPr>
          <a:p>
            <a:r>
              <a:rPr lang="en-IN" altLang="en-US" sz="1000"/>
              <a:t>Submits a proposal</a:t>
            </a:r>
            <a:endParaRPr lang="en-IN" altLang="en-US" sz="1000"/>
          </a:p>
        </p:txBody>
      </p:sp>
      <p:cxnSp>
        <p:nvCxnSpPr>
          <p:cNvPr id="105" name="Straight Arrow Connector 104"/>
          <p:cNvCxnSpPr/>
          <p:nvPr/>
        </p:nvCxnSpPr>
        <p:spPr>
          <a:xfrm flipH="1">
            <a:off x="4170680" y="2987675"/>
            <a:ext cx="1437005"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Rectangle 7"/>
          <p:cNvSpPr/>
          <p:nvPr/>
        </p:nvSpPr>
        <p:spPr>
          <a:xfrm>
            <a:off x="5577205" y="2779395"/>
            <a:ext cx="117475" cy="1458595"/>
          </a:xfrm>
          <a:prstGeom prst="rect">
            <a:avLst/>
          </a:prstGeom>
          <a:solidFill>
            <a:srgbClr val="FFFFFF"/>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sp>
        <p:nvSpPr>
          <p:cNvPr id="109" name="Text Box 108"/>
          <p:cNvSpPr txBox="1"/>
          <p:nvPr/>
        </p:nvSpPr>
        <p:spPr>
          <a:xfrm>
            <a:off x="4262120" y="3073400"/>
            <a:ext cx="1432560" cy="245110"/>
          </a:xfrm>
          <a:prstGeom prst="rect">
            <a:avLst/>
          </a:prstGeom>
          <a:noFill/>
        </p:spPr>
        <p:txBody>
          <a:bodyPr wrap="square" rtlCol="0">
            <a:spAutoFit/>
          </a:bodyPr>
          <a:p>
            <a:r>
              <a:rPr lang="en-IN" altLang="en-US" sz="1000" b="1"/>
              <a:t>Recieve tokens</a:t>
            </a:r>
            <a:endParaRPr lang="en-IN" altLang="en-US" sz="1000" b="1"/>
          </a:p>
        </p:txBody>
      </p:sp>
      <p:grpSp>
        <p:nvGrpSpPr>
          <p:cNvPr id="110" name="Group 21"/>
          <p:cNvGrpSpPr/>
          <p:nvPr/>
        </p:nvGrpSpPr>
        <p:grpSpPr>
          <a:xfrm>
            <a:off x="4119880" y="3189605"/>
            <a:ext cx="1487170" cy="368300"/>
            <a:chOff x="1233" y="635"/>
            <a:chExt cx="1417" cy="421"/>
          </a:xfrm>
        </p:grpSpPr>
        <p:sp>
          <p:nvSpPr>
            <p:cNvPr id="111" name="Rectangle 22"/>
            <p:cNvSpPr/>
            <p:nvPr/>
          </p:nvSpPr>
          <p:spPr>
            <a:xfrm>
              <a:off x="2573" y="825"/>
              <a:ext cx="77" cy="164"/>
            </a:xfrm>
            <a:prstGeom prst="rect">
              <a:avLst/>
            </a:prstGeom>
            <a:solidFill>
              <a:srgbClr val="FFFFFF"/>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sp>
          <p:nvSpPr>
            <p:cNvPr id="112" name="Line 23"/>
            <p:cNvSpPr/>
            <p:nvPr/>
          </p:nvSpPr>
          <p:spPr>
            <a:xfrm>
              <a:off x="1233" y="825"/>
              <a:ext cx="1331" cy="1"/>
            </a:xfrm>
            <a:prstGeom prst="line">
              <a:avLst/>
            </a:prstGeom>
            <a:ln w="0" cap="flat" cmpd="sng">
              <a:solidFill>
                <a:srgbClr val="990033"/>
              </a:solidFill>
              <a:prstDash val="solid"/>
              <a:headEnd type="none" w="med" len="med"/>
              <a:tailEnd type="none" w="med" len="med"/>
            </a:ln>
          </p:spPr>
        </p:sp>
        <p:sp>
          <p:nvSpPr>
            <p:cNvPr id="113" name="Line 24"/>
            <p:cNvSpPr/>
            <p:nvPr/>
          </p:nvSpPr>
          <p:spPr>
            <a:xfrm flipH="1">
              <a:off x="2469" y="825"/>
              <a:ext cx="95" cy="35"/>
            </a:xfrm>
            <a:prstGeom prst="line">
              <a:avLst/>
            </a:prstGeom>
            <a:ln w="14288" cap="flat" cmpd="sng">
              <a:solidFill>
                <a:srgbClr val="990033"/>
              </a:solidFill>
              <a:prstDash val="solid"/>
              <a:headEnd type="none" w="med" len="med"/>
              <a:tailEnd type="none" w="med" len="med"/>
            </a:ln>
          </p:spPr>
        </p:sp>
        <p:sp>
          <p:nvSpPr>
            <p:cNvPr id="114" name="Line 25"/>
            <p:cNvSpPr/>
            <p:nvPr/>
          </p:nvSpPr>
          <p:spPr>
            <a:xfrm flipH="1" flipV="1">
              <a:off x="2469" y="782"/>
              <a:ext cx="95" cy="43"/>
            </a:xfrm>
            <a:prstGeom prst="line">
              <a:avLst/>
            </a:prstGeom>
            <a:ln w="14288" cap="flat" cmpd="sng">
              <a:solidFill>
                <a:srgbClr val="990033"/>
              </a:solidFill>
              <a:prstDash val="solid"/>
              <a:headEnd type="none" w="med" len="med"/>
              <a:tailEnd type="none" w="med" len="med"/>
            </a:ln>
          </p:spPr>
        </p:sp>
        <p:sp>
          <p:nvSpPr>
            <p:cNvPr id="115" name="Rectangle 26"/>
            <p:cNvSpPr/>
            <p:nvPr/>
          </p:nvSpPr>
          <p:spPr>
            <a:xfrm>
              <a:off x="1622" y="635"/>
              <a:ext cx="545" cy="421"/>
            </a:xfrm>
            <a:prstGeom prst="rect">
              <a:avLst/>
            </a:prstGeom>
            <a:noFill/>
            <a:ln w="9525">
              <a:noFill/>
            </a:ln>
          </p:spPr>
          <p:txBody>
            <a:bodyPr wrap="square" lIns="0" tIns="0" rIns="0" bIns="0">
              <a:spAutoFit/>
            </a:bodyPr>
            <a:p>
              <a:endParaRPr lang="en-US" altLang="fr-FR" sz="2400" b="0" dirty="0">
                <a:latin typeface="Times New Roman" panose="02020603050405020304" pitchFamily="18" charset="0"/>
              </a:endParaRPr>
            </a:p>
          </p:txBody>
        </p:sp>
      </p:grpSp>
      <p:sp>
        <p:nvSpPr>
          <p:cNvPr id="116" name="Text Box 115"/>
          <p:cNvSpPr txBox="1"/>
          <p:nvPr/>
        </p:nvSpPr>
        <p:spPr>
          <a:xfrm>
            <a:off x="4262120" y="2653030"/>
            <a:ext cx="1432560" cy="398780"/>
          </a:xfrm>
          <a:prstGeom prst="rect">
            <a:avLst/>
          </a:prstGeom>
          <a:noFill/>
        </p:spPr>
        <p:txBody>
          <a:bodyPr wrap="square" rtlCol="0">
            <a:spAutoFit/>
          </a:bodyPr>
          <a:p>
            <a:r>
              <a:rPr lang="en-IN" altLang="en-US" sz="1000"/>
              <a:t>send Ether to their desired project</a:t>
            </a:r>
            <a:endParaRPr lang="en-IN" altLang="en-US" sz="1000"/>
          </a:p>
        </p:txBody>
      </p:sp>
      <p:cxnSp>
        <p:nvCxnSpPr>
          <p:cNvPr id="117" name="Straight Arrow Connector 116"/>
          <p:cNvCxnSpPr/>
          <p:nvPr/>
        </p:nvCxnSpPr>
        <p:spPr>
          <a:xfrm flipH="1">
            <a:off x="1868805" y="3545840"/>
            <a:ext cx="217424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 Box 117"/>
          <p:cNvSpPr txBox="1"/>
          <p:nvPr/>
        </p:nvSpPr>
        <p:spPr>
          <a:xfrm>
            <a:off x="4262120" y="3865880"/>
            <a:ext cx="1219835" cy="398780"/>
          </a:xfrm>
          <a:prstGeom prst="rect">
            <a:avLst/>
          </a:prstGeom>
          <a:noFill/>
        </p:spPr>
        <p:txBody>
          <a:bodyPr wrap="square" rtlCol="0">
            <a:spAutoFit/>
          </a:bodyPr>
          <a:p>
            <a:r>
              <a:rPr lang="en-IN" altLang="en-US" sz="1000"/>
              <a:t>CLaom Refnd on failure</a:t>
            </a:r>
            <a:endParaRPr lang="en-IN" altLang="en-US" sz="1000"/>
          </a:p>
        </p:txBody>
      </p:sp>
      <p:grpSp>
        <p:nvGrpSpPr>
          <p:cNvPr id="119" name="Group 21"/>
          <p:cNvGrpSpPr/>
          <p:nvPr/>
        </p:nvGrpSpPr>
        <p:grpSpPr>
          <a:xfrm>
            <a:off x="4145280" y="3545840"/>
            <a:ext cx="1487170" cy="368300"/>
            <a:chOff x="1233" y="635"/>
            <a:chExt cx="1417" cy="421"/>
          </a:xfrm>
        </p:grpSpPr>
        <p:sp>
          <p:nvSpPr>
            <p:cNvPr id="120" name="Rectangle 22"/>
            <p:cNvSpPr/>
            <p:nvPr/>
          </p:nvSpPr>
          <p:spPr>
            <a:xfrm>
              <a:off x="2573" y="825"/>
              <a:ext cx="77" cy="164"/>
            </a:xfrm>
            <a:prstGeom prst="rect">
              <a:avLst/>
            </a:prstGeom>
            <a:solidFill>
              <a:srgbClr val="FFFFFF"/>
            </a:solidFill>
            <a:ln w="0" cap="flat" cmpd="sng">
              <a:solidFill>
                <a:srgbClr val="990033"/>
              </a:solidFill>
              <a:prstDash val="solid"/>
              <a:miter/>
              <a:headEnd type="none" w="med" len="med"/>
              <a:tailEnd type="none" w="med" len="med"/>
            </a:ln>
          </p:spPr>
          <p:txBody>
            <a:bodyPr/>
            <a:p>
              <a:endParaRPr lang="en-GB" altLang="fr-FR" dirty="0">
                <a:latin typeface="Arial" panose="020B0604020202020204" pitchFamily="34" charset="0"/>
              </a:endParaRPr>
            </a:p>
          </p:txBody>
        </p:sp>
        <p:sp>
          <p:nvSpPr>
            <p:cNvPr id="121" name="Line 23"/>
            <p:cNvSpPr/>
            <p:nvPr/>
          </p:nvSpPr>
          <p:spPr>
            <a:xfrm>
              <a:off x="1233" y="825"/>
              <a:ext cx="1331" cy="1"/>
            </a:xfrm>
            <a:prstGeom prst="line">
              <a:avLst/>
            </a:prstGeom>
            <a:ln w="0" cap="flat" cmpd="sng">
              <a:solidFill>
                <a:srgbClr val="990033"/>
              </a:solidFill>
              <a:prstDash val="solid"/>
              <a:headEnd type="none" w="med" len="med"/>
              <a:tailEnd type="none" w="med" len="med"/>
            </a:ln>
          </p:spPr>
        </p:sp>
        <p:sp>
          <p:nvSpPr>
            <p:cNvPr id="122" name="Line 24"/>
            <p:cNvSpPr/>
            <p:nvPr/>
          </p:nvSpPr>
          <p:spPr>
            <a:xfrm flipH="1">
              <a:off x="2469" y="825"/>
              <a:ext cx="95" cy="35"/>
            </a:xfrm>
            <a:prstGeom prst="line">
              <a:avLst/>
            </a:prstGeom>
            <a:ln w="14288" cap="flat" cmpd="sng">
              <a:solidFill>
                <a:srgbClr val="990033"/>
              </a:solidFill>
              <a:prstDash val="solid"/>
              <a:headEnd type="none" w="med" len="med"/>
              <a:tailEnd type="none" w="med" len="med"/>
            </a:ln>
          </p:spPr>
        </p:sp>
        <p:sp>
          <p:nvSpPr>
            <p:cNvPr id="123" name="Line 25"/>
            <p:cNvSpPr/>
            <p:nvPr/>
          </p:nvSpPr>
          <p:spPr>
            <a:xfrm flipH="1" flipV="1">
              <a:off x="2469" y="782"/>
              <a:ext cx="95" cy="43"/>
            </a:xfrm>
            <a:prstGeom prst="line">
              <a:avLst/>
            </a:prstGeom>
            <a:ln w="14288" cap="flat" cmpd="sng">
              <a:solidFill>
                <a:srgbClr val="990033"/>
              </a:solidFill>
              <a:prstDash val="solid"/>
              <a:headEnd type="none" w="med" len="med"/>
              <a:tailEnd type="none" w="med" len="med"/>
            </a:ln>
          </p:spPr>
        </p:sp>
        <p:sp>
          <p:nvSpPr>
            <p:cNvPr id="124" name="Rectangle 26"/>
            <p:cNvSpPr/>
            <p:nvPr/>
          </p:nvSpPr>
          <p:spPr>
            <a:xfrm>
              <a:off x="1622" y="635"/>
              <a:ext cx="545" cy="421"/>
            </a:xfrm>
            <a:prstGeom prst="rect">
              <a:avLst/>
            </a:prstGeom>
            <a:noFill/>
            <a:ln w="9525">
              <a:noFill/>
            </a:ln>
          </p:spPr>
          <p:txBody>
            <a:bodyPr wrap="square" lIns="0" tIns="0" rIns="0" bIns="0">
              <a:spAutoFit/>
            </a:bodyPr>
            <a:p>
              <a:endParaRPr lang="en-US" altLang="fr-FR" sz="2400" b="0" dirty="0">
                <a:latin typeface="Times New Roman" panose="02020603050405020304" pitchFamily="18" charset="0"/>
              </a:endParaRPr>
            </a:p>
          </p:txBody>
        </p:sp>
      </p:grpSp>
      <p:sp>
        <p:nvSpPr>
          <p:cNvPr id="125" name="Text Box 124"/>
          <p:cNvSpPr txBox="1"/>
          <p:nvPr/>
        </p:nvSpPr>
        <p:spPr>
          <a:xfrm>
            <a:off x="2453005" y="3264535"/>
            <a:ext cx="1432560" cy="245110"/>
          </a:xfrm>
          <a:prstGeom prst="rect">
            <a:avLst/>
          </a:prstGeom>
          <a:noFill/>
        </p:spPr>
        <p:txBody>
          <a:bodyPr wrap="square" rtlCol="0">
            <a:spAutoFit/>
          </a:bodyPr>
          <a:p>
            <a:r>
              <a:rPr lang="en-IN" altLang="en-US" sz="1000"/>
              <a:t>Receive Funds</a:t>
            </a:r>
            <a:endParaRPr lang="en-IN" alt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ox(ou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ox(out)">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box(out)">
                                      <p:cBhvr>
                                        <p:cTn id="17" dur="500"/>
                                        <p:tgtEl>
                                          <p:spTgt spid="1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box(out)">
                                      <p:cBhvr>
                                        <p:cTn id="2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ounded Rectangle 3"/>
          <p:cNvSpPr/>
          <p:nvPr/>
        </p:nvSpPr>
        <p:spPr>
          <a:xfrm>
            <a:off x="3215005" y="841375"/>
            <a:ext cx="3716655" cy="39090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5" name="Picture 4"/>
          <p:cNvPicPr>
            <a:picLocks noChangeAspect="1"/>
          </p:cNvPicPr>
          <p:nvPr/>
        </p:nvPicPr>
        <p:blipFill>
          <a:blip r:embed="rId1"/>
          <a:stretch>
            <a:fillRect/>
          </a:stretch>
        </p:blipFill>
        <p:spPr>
          <a:xfrm>
            <a:off x="7345680" y="2283460"/>
            <a:ext cx="888365" cy="861695"/>
          </a:xfrm>
          <a:prstGeom prst="rect">
            <a:avLst/>
          </a:prstGeom>
        </p:spPr>
      </p:pic>
      <p:pic>
        <p:nvPicPr>
          <p:cNvPr id="6" name="Picture 5"/>
          <p:cNvPicPr>
            <a:picLocks noChangeAspect="1"/>
          </p:cNvPicPr>
          <p:nvPr/>
        </p:nvPicPr>
        <p:blipFill>
          <a:blip r:embed="rId1"/>
          <a:stretch>
            <a:fillRect/>
          </a:stretch>
        </p:blipFill>
        <p:spPr>
          <a:xfrm>
            <a:off x="1856740" y="2923540"/>
            <a:ext cx="888365" cy="861695"/>
          </a:xfrm>
          <a:prstGeom prst="rect">
            <a:avLst/>
          </a:prstGeom>
        </p:spPr>
      </p:pic>
      <p:pic>
        <p:nvPicPr>
          <p:cNvPr id="7" name="Picture 6"/>
          <p:cNvPicPr>
            <a:picLocks noChangeAspect="1"/>
          </p:cNvPicPr>
          <p:nvPr/>
        </p:nvPicPr>
        <p:blipFill>
          <a:blip r:embed="rId1"/>
          <a:stretch>
            <a:fillRect/>
          </a:stretch>
        </p:blipFill>
        <p:spPr>
          <a:xfrm>
            <a:off x="2041525" y="1787525"/>
            <a:ext cx="888365" cy="861695"/>
          </a:xfrm>
          <a:prstGeom prst="rect">
            <a:avLst/>
          </a:prstGeom>
        </p:spPr>
      </p:pic>
      <p:sp>
        <p:nvSpPr>
          <p:cNvPr id="8" name="Rounded Rectangle 7"/>
          <p:cNvSpPr/>
          <p:nvPr/>
        </p:nvSpPr>
        <p:spPr>
          <a:xfrm>
            <a:off x="4103370" y="980440"/>
            <a:ext cx="1744345" cy="228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propose the idea </a:t>
            </a:r>
            <a:endParaRPr lang="en-IN" altLang="en-US"/>
          </a:p>
        </p:txBody>
      </p:sp>
      <p:sp>
        <p:nvSpPr>
          <p:cNvPr id="9" name="Rounded Rectangle 8"/>
          <p:cNvSpPr/>
          <p:nvPr/>
        </p:nvSpPr>
        <p:spPr>
          <a:xfrm>
            <a:off x="3913505" y="1346200"/>
            <a:ext cx="2124710" cy="228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get permission to list</a:t>
            </a:r>
            <a:endParaRPr lang="en-IN" altLang="en-US"/>
          </a:p>
        </p:txBody>
      </p:sp>
      <p:sp>
        <p:nvSpPr>
          <p:cNvPr id="10" name="Rounded Rectangle 9"/>
          <p:cNvSpPr/>
          <p:nvPr/>
        </p:nvSpPr>
        <p:spPr>
          <a:xfrm>
            <a:off x="4156710" y="1818640"/>
            <a:ext cx="1744345" cy="228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receive funds</a:t>
            </a:r>
            <a:endParaRPr lang="en-IN" altLang="en-US"/>
          </a:p>
        </p:txBody>
      </p:sp>
      <p:sp>
        <p:nvSpPr>
          <p:cNvPr id="11" name="Rounded Rectangle 10"/>
          <p:cNvSpPr/>
          <p:nvPr/>
        </p:nvSpPr>
        <p:spPr>
          <a:xfrm>
            <a:off x="3787775" y="3964305"/>
            <a:ext cx="2376170" cy="228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donate funds  with ether</a:t>
            </a:r>
            <a:endParaRPr lang="en-IN" altLang="en-US"/>
          </a:p>
        </p:txBody>
      </p:sp>
      <p:sp>
        <p:nvSpPr>
          <p:cNvPr id="12" name="Rounded Rectangle 11"/>
          <p:cNvSpPr/>
          <p:nvPr/>
        </p:nvSpPr>
        <p:spPr>
          <a:xfrm>
            <a:off x="3745230" y="3601720"/>
            <a:ext cx="2148205" cy="228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searches the project</a:t>
            </a:r>
            <a:endParaRPr lang="en-IN" altLang="en-US"/>
          </a:p>
        </p:txBody>
      </p:sp>
      <p:sp>
        <p:nvSpPr>
          <p:cNvPr id="13" name="Rounded Rectangle 12"/>
          <p:cNvSpPr/>
          <p:nvPr/>
        </p:nvSpPr>
        <p:spPr>
          <a:xfrm>
            <a:off x="3882390" y="4401820"/>
            <a:ext cx="1744345" cy="228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recieve tokens</a:t>
            </a:r>
            <a:endParaRPr lang="en-IN" altLang="en-US"/>
          </a:p>
        </p:txBody>
      </p:sp>
      <p:sp>
        <p:nvSpPr>
          <p:cNvPr id="14" name="Rounded Rectangle 13"/>
          <p:cNvSpPr/>
          <p:nvPr/>
        </p:nvSpPr>
        <p:spPr>
          <a:xfrm>
            <a:off x="3489325" y="2437765"/>
            <a:ext cx="2232660" cy="228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approves the project</a:t>
            </a:r>
            <a:endParaRPr lang="en-IN" altLang="en-US"/>
          </a:p>
        </p:txBody>
      </p:sp>
      <p:sp>
        <p:nvSpPr>
          <p:cNvPr id="15" name="Rounded Rectangle 14"/>
          <p:cNvSpPr/>
          <p:nvPr/>
        </p:nvSpPr>
        <p:spPr>
          <a:xfrm>
            <a:off x="3669030" y="2916555"/>
            <a:ext cx="1744345" cy="228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lists it on website</a:t>
            </a:r>
            <a:endParaRPr lang="en-IN" altLang="en-US"/>
          </a:p>
        </p:txBody>
      </p:sp>
      <p:cxnSp>
        <p:nvCxnSpPr>
          <p:cNvPr id="16" name="Straight Arrow Connector 15"/>
          <p:cNvCxnSpPr/>
          <p:nvPr/>
        </p:nvCxnSpPr>
        <p:spPr>
          <a:xfrm flipV="1">
            <a:off x="2465070" y="1077595"/>
            <a:ext cx="1512570" cy="1059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727960" y="1580515"/>
            <a:ext cx="1165860" cy="556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727960" y="1898650"/>
            <a:ext cx="1428750" cy="436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3"/>
          </p:cNvCxnSpPr>
          <p:nvPr/>
        </p:nvCxnSpPr>
        <p:spPr>
          <a:xfrm flipH="1" flipV="1">
            <a:off x="5721985" y="2552065"/>
            <a:ext cx="1815465" cy="40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490845" y="2687320"/>
            <a:ext cx="1953895" cy="323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14600" y="3409315"/>
            <a:ext cx="1173480" cy="373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41600" y="3536315"/>
            <a:ext cx="1156970" cy="591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3" idx="1"/>
          </p:cNvCxnSpPr>
          <p:nvPr/>
        </p:nvCxnSpPr>
        <p:spPr>
          <a:xfrm>
            <a:off x="2381250" y="3640455"/>
            <a:ext cx="1501140" cy="875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3284220" y="330835"/>
            <a:ext cx="3093720" cy="460375"/>
          </a:xfrm>
          <a:prstGeom prst="rect">
            <a:avLst/>
          </a:prstGeom>
          <a:noFill/>
        </p:spPr>
        <p:txBody>
          <a:bodyPr wrap="square" rtlCol="0">
            <a:spAutoFit/>
          </a:bodyPr>
          <a:p>
            <a:pPr algn="ctr"/>
            <a:r>
              <a:rPr lang="en-IN" altLang="en-US" sz="2400" b="1"/>
              <a:t>Use Case Diagram</a:t>
            </a:r>
            <a:endParaRPr lang="en-IN" altLang="en-US" sz="2400" b="1"/>
          </a:p>
        </p:txBody>
      </p:sp>
      <p:sp>
        <p:nvSpPr>
          <p:cNvPr id="29" name="Text Box 28"/>
          <p:cNvSpPr txBox="1"/>
          <p:nvPr/>
        </p:nvSpPr>
        <p:spPr>
          <a:xfrm>
            <a:off x="1287780" y="2080895"/>
            <a:ext cx="800100" cy="275590"/>
          </a:xfrm>
          <a:prstGeom prst="rect">
            <a:avLst/>
          </a:prstGeom>
          <a:noFill/>
        </p:spPr>
        <p:txBody>
          <a:bodyPr wrap="square" rtlCol="0">
            <a:spAutoFit/>
          </a:bodyPr>
          <a:p>
            <a:r>
              <a:rPr lang="en-IN" altLang="en-US" sz="1200"/>
              <a:t>Creator</a:t>
            </a:r>
            <a:endParaRPr lang="en-IN" altLang="en-US" sz="1200"/>
          </a:p>
        </p:txBody>
      </p:sp>
      <p:sp>
        <p:nvSpPr>
          <p:cNvPr id="30" name="Text Box 29"/>
          <p:cNvSpPr txBox="1"/>
          <p:nvPr/>
        </p:nvSpPr>
        <p:spPr>
          <a:xfrm>
            <a:off x="7216775" y="3102610"/>
            <a:ext cx="687070" cy="306705"/>
          </a:xfrm>
          <a:prstGeom prst="rect">
            <a:avLst/>
          </a:prstGeom>
          <a:noFill/>
        </p:spPr>
        <p:txBody>
          <a:bodyPr wrap="none" rtlCol="0" anchor="t">
            <a:spAutoFit/>
          </a:bodyPr>
          <a:p>
            <a:r>
              <a:rPr lang="en-IN">
                <a:sym typeface="+mn-ea"/>
              </a:rPr>
              <a:t>Admin</a:t>
            </a:r>
            <a:endParaRPr lang="en-IN"/>
          </a:p>
        </p:txBody>
      </p:sp>
      <p:sp>
        <p:nvSpPr>
          <p:cNvPr id="31" name="Text Box 30"/>
          <p:cNvSpPr txBox="1"/>
          <p:nvPr/>
        </p:nvSpPr>
        <p:spPr>
          <a:xfrm>
            <a:off x="1287780" y="3295015"/>
            <a:ext cx="736600" cy="306705"/>
          </a:xfrm>
          <a:prstGeom prst="rect">
            <a:avLst/>
          </a:prstGeom>
          <a:noFill/>
        </p:spPr>
        <p:txBody>
          <a:bodyPr wrap="none" rtlCol="0" anchor="t">
            <a:spAutoFit/>
          </a:bodyPr>
          <a:p>
            <a:r>
              <a:rPr lang="en-IN" altLang="en-US"/>
              <a:t>Backer</a:t>
            </a:r>
            <a:endParaRPr lang="en-IN" altLang="en-US"/>
          </a:p>
        </p:txBody>
      </p:sp>
      <p:sp>
        <p:nvSpPr>
          <p:cNvPr id="18" name="Text Box 17"/>
          <p:cNvSpPr txBox="1"/>
          <p:nvPr/>
        </p:nvSpPr>
        <p:spPr>
          <a:xfrm>
            <a:off x="5901055" y="2047240"/>
            <a:ext cx="941070" cy="368300"/>
          </a:xfrm>
          <a:prstGeom prst="rect">
            <a:avLst/>
          </a:prstGeom>
          <a:noFill/>
        </p:spPr>
        <p:txBody>
          <a:bodyPr wrap="square" rtlCol="0">
            <a:spAutoFit/>
          </a:bodyPr>
          <a:p>
            <a:r>
              <a:rPr lang="en-IN" altLang="en-US" sz="1800" b="1"/>
              <a:t>DAPP</a:t>
            </a:r>
            <a:endParaRPr lang="en-IN" altLang="en-US"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1614805" y="1039495"/>
            <a:ext cx="1097280" cy="5029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a:t>Project or Idea</a:t>
            </a:r>
            <a:endParaRPr lang="en-IN" altLang="en-US"/>
          </a:p>
        </p:txBody>
      </p:sp>
      <p:sp>
        <p:nvSpPr>
          <p:cNvPr id="3" name="Rectangles 2"/>
          <p:cNvSpPr/>
          <p:nvPr/>
        </p:nvSpPr>
        <p:spPr>
          <a:xfrm>
            <a:off x="1614805" y="2320290"/>
            <a:ext cx="1097280" cy="5029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a:t>Creators</a:t>
            </a:r>
            <a:endParaRPr lang="en-IN" altLang="en-US"/>
          </a:p>
        </p:txBody>
      </p:sp>
      <p:sp>
        <p:nvSpPr>
          <p:cNvPr id="5" name="Rectangles 4"/>
          <p:cNvSpPr/>
          <p:nvPr/>
        </p:nvSpPr>
        <p:spPr>
          <a:xfrm>
            <a:off x="1741805" y="3975735"/>
            <a:ext cx="1097280" cy="5029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a:t>Refund on failure</a:t>
            </a:r>
            <a:endParaRPr lang="en-IN" altLang="en-US"/>
          </a:p>
        </p:txBody>
      </p:sp>
      <p:sp>
        <p:nvSpPr>
          <p:cNvPr id="6" name="Rectangles 5"/>
          <p:cNvSpPr/>
          <p:nvPr/>
        </p:nvSpPr>
        <p:spPr>
          <a:xfrm>
            <a:off x="6161405" y="3909695"/>
            <a:ext cx="1097280" cy="5029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a:t>Investors</a:t>
            </a:r>
            <a:endParaRPr lang="en-IN" altLang="en-US"/>
          </a:p>
        </p:txBody>
      </p:sp>
      <p:sp>
        <p:nvSpPr>
          <p:cNvPr id="7" name="Rectangles 6"/>
          <p:cNvSpPr/>
          <p:nvPr/>
        </p:nvSpPr>
        <p:spPr>
          <a:xfrm>
            <a:off x="5991225" y="2320290"/>
            <a:ext cx="1097280" cy="5029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sz="1000"/>
              <a:t>Roadmap,Team Whitepaper</a:t>
            </a:r>
            <a:endParaRPr lang="en-IN" altLang="en-US" sz="1000"/>
          </a:p>
        </p:txBody>
      </p:sp>
      <p:sp>
        <p:nvSpPr>
          <p:cNvPr id="8" name="Rounded Rectangle 7"/>
          <p:cNvSpPr/>
          <p:nvPr/>
        </p:nvSpPr>
        <p:spPr>
          <a:xfrm>
            <a:off x="3756025" y="3081655"/>
            <a:ext cx="1165860" cy="6172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a:t>CrowdFund</a:t>
            </a:r>
            <a:endParaRPr lang="en-IN" altLang="en-US"/>
          </a:p>
        </p:txBody>
      </p:sp>
      <p:cxnSp>
        <p:nvCxnSpPr>
          <p:cNvPr id="13" name="Straight Connector 12"/>
          <p:cNvCxnSpPr>
            <a:stCxn id="5" idx="3"/>
          </p:cNvCxnSpPr>
          <p:nvPr/>
        </p:nvCxnSpPr>
        <p:spPr>
          <a:xfrm flipV="1">
            <a:off x="2839085" y="3668395"/>
            <a:ext cx="939800" cy="55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2"/>
            <a:endCxn id="3" idx="0"/>
          </p:cNvCxnSpPr>
          <p:nvPr/>
        </p:nvCxnSpPr>
        <p:spPr>
          <a:xfrm>
            <a:off x="2163445" y="1542415"/>
            <a:ext cx="0" cy="777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3"/>
            <a:endCxn id="7" idx="1"/>
          </p:cNvCxnSpPr>
          <p:nvPr/>
        </p:nvCxnSpPr>
        <p:spPr>
          <a:xfrm>
            <a:off x="2712085" y="2571750"/>
            <a:ext cx="3279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483985" y="2875915"/>
            <a:ext cx="30480" cy="1021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3"/>
          </p:cNvCxnSpPr>
          <p:nvPr/>
        </p:nvCxnSpPr>
        <p:spPr>
          <a:xfrm flipH="1">
            <a:off x="4921885" y="2792095"/>
            <a:ext cx="1074420" cy="598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3596005" y="2083435"/>
            <a:ext cx="1287780" cy="398780"/>
          </a:xfrm>
          <a:prstGeom prst="rect">
            <a:avLst/>
          </a:prstGeom>
          <a:noFill/>
        </p:spPr>
        <p:txBody>
          <a:bodyPr wrap="square" rtlCol="0">
            <a:spAutoFit/>
          </a:bodyPr>
          <a:p>
            <a:r>
              <a:rPr lang="en-IN" altLang="en-US" sz="1000"/>
              <a:t>Submits details abt project</a:t>
            </a:r>
            <a:endParaRPr lang="en-IN" altLang="en-US" sz="1000"/>
          </a:p>
        </p:txBody>
      </p:sp>
      <p:sp>
        <p:nvSpPr>
          <p:cNvPr id="20" name="Text Box 19"/>
          <p:cNvSpPr txBox="1"/>
          <p:nvPr/>
        </p:nvSpPr>
        <p:spPr>
          <a:xfrm>
            <a:off x="6755765" y="3081655"/>
            <a:ext cx="1287780" cy="398780"/>
          </a:xfrm>
          <a:prstGeom prst="rect">
            <a:avLst/>
          </a:prstGeom>
          <a:noFill/>
        </p:spPr>
        <p:txBody>
          <a:bodyPr wrap="square" rtlCol="0">
            <a:spAutoFit/>
          </a:bodyPr>
          <a:p>
            <a:r>
              <a:rPr lang="en-IN" altLang="en-US" sz="1000"/>
              <a:t>Reviews the project</a:t>
            </a:r>
            <a:endParaRPr lang="en-IN" altLang="en-US" sz="1000"/>
          </a:p>
        </p:txBody>
      </p:sp>
      <p:sp>
        <p:nvSpPr>
          <p:cNvPr id="21" name="Text Box 20"/>
          <p:cNvSpPr txBox="1"/>
          <p:nvPr/>
        </p:nvSpPr>
        <p:spPr>
          <a:xfrm>
            <a:off x="5222240" y="3390265"/>
            <a:ext cx="768985" cy="398780"/>
          </a:xfrm>
          <a:prstGeom prst="rect">
            <a:avLst/>
          </a:prstGeom>
          <a:noFill/>
        </p:spPr>
        <p:txBody>
          <a:bodyPr wrap="square" rtlCol="0">
            <a:spAutoFit/>
          </a:bodyPr>
          <a:p>
            <a:r>
              <a:rPr lang="en-IN" altLang="en-US" sz="1000"/>
              <a:t>buys tokens</a:t>
            </a:r>
            <a:endParaRPr lang="en-IN" altLang="en-US" sz="1000"/>
          </a:p>
        </p:txBody>
      </p:sp>
      <p:sp>
        <p:nvSpPr>
          <p:cNvPr id="22" name="Text Box 21"/>
          <p:cNvSpPr txBox="1"/>
          <p:nvPr/>
        </p:nvSpPr>
        <p:spPr>
          <a:xfrm>
            <a:off x="4746625" y="3828415"/>
            <a:ext cx="768985" cy="553085"/>
          </a:xfrm>
          <a:prstGeom prst="rect">
            <a:avLst/>
          </a:prstGeom>
          <a:noFill/>
        </p:spPr>
        <p:txBody>
          <a:bodyPr wrap="square" rtlCol="0">
            <a:spAutoFit/>
          </a:bodyPr>
          <a:p>
            <a:r>
              <a:rPr lang="en-IN" altLang="en-US" sz="1000"/>
              <a:t>send tokens to investors</a:t>
            </a:r>
            <a:endParaRPr lang="en-IN" altLang="en-US" sz="1000"/>
          </a:p>
        </p:txBody>
      </p:sp>
      <p:cxnSp>
        <p:nvCxnSpPr>
          <p:cNvPr id="23" name="Straight Arrow Connector 22"/>
          <p:cNvCxnSpPr>
            <a:endCxn id="6" idx="1"/>
          </p:cNvCxnSpPr>
          <p:nvPr/>
        </p:nvCxnSpPr>
        <p:spPr>
          <a:xfrm>
            <a:off x="4891405" y="3523615"/>
            <a:ext cx="1270000" cy="637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4899025" y="3661410"/>
            <a:ext cx="1264920" cy="654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2564765" y="2970530"/>
            <a:ext cx="768985" cy="553085"/>
          </a:xfrm>
          <a:prstGeom prst="rect">
            <a:avLst/>
          </a:prstGeom>
          <a:noFill/>
        </p:spPr>
        <p:txBody>
          <a:bodyPr wrap="square" rtlCol="0">
            <a:spAutoFit/>
          </a:bodyPr>
          <a:p>
            <a:r>
              <a:rPr lang="en-IN" altLang="en-US" sz="1000"/>
              <a:t>Recieves funds in Ether</a:t>
            </a:r>
            <a:endParaRPr lang="en-IN" altLang="en-US" sz="1000"/>
          </a:p>
        </p:txBody>
      </p:sp>
      <p:cxnSp>
        <p:nvCxnSpPr>
          <p:cNvPr id="26" name="Straight Arrow Connector 25"/>
          <p:cNvCxnSpPr/>
          <p:nvPr/>
        </p:nvCxnSpPr>
        <p:spPr>
          <a:xfrm>
            <a:off x="2709545" y="2665730"/>
            <a:ext cx="1046480" cy="545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1"/>
          </p:cNvCxnSpPr>
          <p:nvPr/>
        </p:nvCxnSpPr>
        <p:spPr>
          <a:xfrm flipH="1" flipV="1">
            <a:off x="2717165" y="2803525"/>
            <a:ext cx="1038860" cy="586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3459480" y="2665730"/>
            <a:ext cx="768985" cy="398780"/>
          </a:xfrm>
          <a:prstGeom prst="rect">
            <a:avLst/>
          </a:prstGeom>
          <a:noFill/>
        </p:spPr>
        <p:txBody>
          <a:bodyPr wrap="square" rtlCol="0">
            <a:spAutoFit/>
          </a:bodyPr>
          <a:p>
            <a:r>
              <a:rPr lang="en-IN" altLang="en-US" sz="1000"/>
              <a:t>deploys a contract</a:t>
            </a:r>
            <a:endParaRPr lang="en-IN" altLang="en-US" sz="1000"/>
          </a:p>
        </p:txBody>
      </p:sp>
      <p:cxnSp>
        <p:nvCxnSpPr>
          <p:cNvPr id="29" name="Straight Arrow Connector 28"/>
          <p:cNvCxnSpPr/>
          <p:nvPr/>
        </p:nvCxnSpPr>
        <p:spPr>
          <a:xfrm>
            <a:off x="2884805" y="4412615"/>
            <a:ext cx="3279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3634105" y="4478655"/>
            <a:ext cx="1798320" cy="245110"/>
          </a:xfrm>
          <a:prstGeom prst="rect">
            <a:avLst/>
          </a:prstGeom>
          <a:noFill/>
        </p:spPr>
        <p:txBody>
          <a:bodyPr wrap="square" rtlCol="0">
            <a:spAutoFit/>
          </a:bodyPr>
          <a:p>
            <a:r>
              <a:rPr lang="en-IN" altLang="en-US" sz="1000"/>
              <a:t>Send the refund to investor</a:t>
            </a:r>
            <a:endParaRPr lang="en-IN" altLang="en-US" sz="1000"/>
          </a:p>
        </p:txBody>
      </p:sp>
      <p:sp>
        <p:nvSpPr>
          <p:cNvPr id="31" name="Text Box 30"/>
          <p:cNvSpPr txBox="1"/>
          <p:nvPr/>
        </p:nvSpPr>
        <p:spPr>
          <a:xfrm>
            <a:off x="3245485" y="315595"/>
            <a:ext cx="2141220" cy="398780"/>
          </a:xfrm>
          <a:prstGeom prst="rect">
            <a:avLst/>
          </a:prstGeom>
          <a:noFill/>
        </p:spPr>
        <p:txBody>
          <a:bodyPr wrap="square" rtlCol="0">
            <a:spAutoFit/>
          </a:bodyPr>
          <a:p>
            <a:r>
              <a:rPr lang="en-IN" altLang="en-US" sz="2000">
                <a:solidFill>
                  <a:schemeClr val="bg2"/>
                </a:solidFill>
                <a:effectLst>
                  <a:outerShdw blurRad="38100" dist="25400" dir="5400000" algn="ctr" rotWithShape="0">
                    <a:srgbClr val="6E747A">
                      <a:alpha val="43000"/>
                    </a:srgbClr>
                  </a:outerShdw>
                </a:effectLst>
              </a:rPr>
              <a:t>Activity Diagram</a:t>
            </a:r>
            <a:endParaRPr lang="en-IN" altLang="en-US" sz="2000">
              <a:solidFill>
                <a:schemeClr val="bg2"/>
              </a:solidFill>
              <a:effectLst>
                <a:outerShdw blurRad="38100" dist="25400" dir="5400000" algn="ctr" rotWithShape="0">
                  <a:srgbClr val="6E747A">
                    <a:alpha val="43000"/>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36675" y="508000"/>
            <a:ext cx="5116195" cy="460375"/>
          </a:xfrm>
          <a:prstGeom prst="rect">
            <a:avLst/>
          </a:prstGeom>
          <a:noFill/>
        </p:spPr>
        <p:txBody>
          <a:bodyPr wrap="square" rtlCol="0">
            <a:spAutoFit/>
          </a:bodyPr>
          <a:p>
            <a:pPr algn="ctr"/>
            <a:r>
              <a:rPr lang="en-IN" altLang="en-US" sz="2400"/>
              <a:t>How to Run the Project</a:t>
            </a:r>
            <a:endParaRPr lang="en-IN" altLang="en-US" sz="2400"/>
          </a:p>
        </p:txBody>
      </p:sp>
      <p:sp>
        <p:nvSpPr>
          <p:cNvPr id="5" name="Text Box 4"/>
          <p:cNvSpPr txBox="1"/>
          <p:nvPr/>
        </p:nvSpPr>
        <p:spPr>
          <a:xfrm>
            <a:off x="902970" y="1483360"/>
            <a:ext cx="7224395" cy="2461260"/>
          </a:xfrm>
          <a:prstGeom prst="rect">
            <a:avLst/>
          </a:prstGeom>
          <a:noFill/>
        </p:spPr>
        <p:txBody>
          <a:bodyPr wrap="square" rtlCol="0">
            <a:spAutoFit/>
          </a:bodyPr>
          <a:p>
            <a:endParaRPr lang="en-US"/>
          </a:p>
          <a:p>
            <a:endParaRPr lang="en-US"/>
          </a:p>
          <a:p>
            <a:r>
              <a:rPr lang="en-US"/>
              <a:t>!. CLone the repository https://github.com/N44G/Crowdfunding-Dapp-using-ReactJs</a:t>
            </a:r>
            <a:endParaRPr lang="en-US"/>
          </a:p>
          <a:p>
            <a:r>
              <a:rPr lang="en-US"/>
              <a:t>2. install Ganache</a:t>
            </a:r>
            <a:endParaRPr lang="en-US"/>
          </a:p>
          <a:p>
            <a:r>
              <a:rPr lang="en-US"/>
              <a:t>3. install metamask and setup a wallet</a:t>
            </a:r>
            <a:endParaRPr lang="en-US"/>
          </a:p>
          <a:p>
            <a:r>
              <a:rPr lang="en-US"/>
              <a:t>4. connect ganache and metamask using local network and get them both running</a:t>
            </a:r>
            <a:endParaRPr lang="en-US"/>
          </a:p>
          <a:p>
            <a:r>
              <a:rPr lang="en-US"/>
              <a:t>5. Open the project using VS Code</a:t>
            </a:r>
            <a:endParaRPr lang="en-US"/>
          </a:p>
          <a:p>
            <a:r>
              <a:rPr lang="en-US"/>
              <a:t>6. cd to client</a:t>
            </a:r>
            <a:endParaRPr lang="en-US"/>
          </a:p>
          <a:p>
            <a:r>
              <a:rPr lang="en-US"/>
              <a:t>7. npm install</a:t>
            </a:r>
            <a:endParaRPr lang="en-US"/>
          </a:p>
          <a:p>
            <a:r>
              <a:rPr lang="en-US"/>
              <a:t>8. After succesful installation enter npm run start and the project will open in new chrome</a:t>
            </a:r>
            <a:endParaRPr lang="en-US"/>
          </a:p>
          <a:p>
            <a:r>
              <a:rPr lang="en-US"/>
              <a:t>        tab or open http://localhost:3000/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4"/>
          <p:cNvSpPr txBox="1"/>
          <p:nvPr>
            <p:ph type="body" idx="1"/>
          </p:nvPr>
        </p:nvSpPr>
        <p:spPr>
          <a:xfrm>
            <a:off x="685575" y="451000"/>
            <a:ext cx="7639200" cy="398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ctr" rtl="0">
              <a:spcBef>
                <a:spcPts val="1600"/>
              </a:spcBef>
              <a:spcAft>
                <a:spcPts val="0"/>
              </a:spcAft>
              <a:buNone/>
            </a:pPr>
            <a:r>
              <a:rPr lang="en-GB" sz="1800" b="1">
                <a:latin typeface="Times New Roman" panose="02020603050405020304"/>
                <a:ea typeface="Times New Roman" panose="02020603050405020304"/>
                <a:cs typeface="Times New Roman" panose="02020603050405020304"/>
                <a:sym typeface="Times New Roman" panose="02020603050405020304"/>
              </a:rPr>
              <a:t>ABSTRACT</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6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6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Today crowdfunding has an accountability problem. Why? As many as 85% delay delivery while 14% fail to deliver what was promised. So what happens if you give money to the wrong campaign and someone misuses the money? You may never want to support a tech project again. With blockchain technology, you know more information. Like who you’re going to send money to and how the creators spend the money. On the other hand, creators will receive more support for their projects with lower fees and overall cost, without hefty fees .</a:t>
            </a:r>
            <a:r>
              <a:rPr lang="en-GB"/>
              <a:t>It’s just like buying a house, and you don’t give all the money upfront. You hold some money in escrow. Only when the estate developer builds the house for you, a portion of funds is released. Likewise, crowdfunding money will not be released with the help of a smart contract until the creator is making progress on the project. So you have trust.</a:t>
            </a:r>
            <a:endParaRPr lang="en-GB"/>
          </a:p>
          <a:p>
            <a:pPr marL="0" lvl="0" indent="0" algn="just" rtl="0">
              <a:spcBef>
                <a:spcPts val="16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16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809750" y="1203960"/>
            <a:ext cx="5524500" cy="27355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pic>
        <p:nvPicPr>
          <p:cNvPr id="158" name="Google Shape;158;p18"/>
          <p:cNvPicPr preferRelativeResize="0"/>
          <p:nvPr/>
        </p:nvPicPr>
        <p:blipFill rotWithShape="1">
          <a:blip r:embed="rId1"/>
          <a:srcRect l="2865" t="7295"/>
          <a:stretch>
            <a:fillRect/>
          </a:stretch>
        </p:blipFill>
        <p:spPr>
          <a:xfrm>
            <a:off x="582650" y="974449"/>
            <a:ext cx="7835825" cy="3925500"/>
          </a:xfrm>
          <a:prstGeom prst="rect">
            <a:avLst/>
          </a:prstGeom>
          <a:noFill/>
          <a:ln>
            <a:noFill/>
          </a:ln>
        </p:spPr>
      </p:pic>
      <p:sp>
        <p:nvSpPr>
          <p:cNvPr id="159" name="Google Shape;159;p18"/>
          <p:cNvSpPr txBox="1"/>
          <p:nvPr/>
        </p:nvSpPr>
        <p:spPr>
          <a:xfrm>
            <a:off x="1607325" y="341550"/>
            <a:ext cx="5685900" cy="33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latin typeface="Calibri" panose="020F0502020204030204"/>
                <a:ea typeface="Calibri" panose="020F0502020204030204"/>
                <a:cs typeface="Calibri" panose="020F0502020204030204"/>
                <a:sym typeface="Calibri" panose="020F0502020204030204"/>
              </a:rPr>
              <a:t>WHY Blockchain ?</a:t>
            </a:r>
            <a:endParaRPr sz="2400" b="1">
              <a:latin typeface="Calibri" panose="020F0502020204030204"/>
              <a:ea typeface="Calibri" panose="020F0502020204030204"/>
              <a:cs typeface="Calibri" panose="020F0502020204030204"/>
              <a:sym typeface="Calibri" panose="020F0502020204030204"/>
            </a:endParaRPr>
          </a:p>
        </p:txBody>
      </p:sp>
      <p:sp>
        <p:nvSpPr>
          <p:cNvPr id="1" name="Text Box 0"/>
          <p:cNvSpPr txBox="1"/>
          <p:nvPr/>
        </p:nvSpPr>
        <p:spPr>
          <a:xfrm>
            <a:off x="4242435" y="4045585"/>
            <a:ext cx="1805940" cy="521970"/>
          </a:xfrm>
          <a:prstGeom prst="rect">
            <a:avLst/>
          </a:prstGeom>
          <a:noFill/>
        </p:spPr>
        <p:txBody>
          <a:bodyPr wrap="square" rtlCol="0">
            <a:spAutoFit/>
          </a:bodyPr>
          <a:p>
            <a:r>
              <a:rPr lang="en-US" b="1"/>
              <a:t>No Single Point of Failure</a:t>
            </a:r>
            <a:endParaRPr lang="en-US" b="1"/>
          </a:p>
        </p:txBody>
      </p:sp>
      <p:sp>
        <p:nvSpPr>
          <p:cNvPr id="2" name="Text Box 1"/>
          <p:cNvSpPr txBox="1"/>
          <p:nvPr/>
        </p:nvSpPr>
        <p:spPr>
          <a:xfrm>
            <a:off x="4242435" y="3242945"/>
            <a:ext cx="1805940" cy="521970"/>
          </a:xfrm>
          <a:prstGeom prst="rect">
            <a:avLst/>
          </a:prstGeom>
          <a:noFill/>
        </p:spPr>
        <p:txBody>
          <a:bodyPr wrap="square" rtlCol="0">
            <a:spAutoFit/>
          </a:bodyPr>
          <a:p>
            <a:r>
              <a:rPr lang="en-US" b="1"/>
              <a:t>Censorship Resistant</a:t>
            </a:r>
            <a:endParaRPr lang="en-US" b="1"/>
          </a:p>
        </p:txBody>
      </p:sp>
      <p:sp>
        <p:nvSpPr>
          <p:cNvPr id="3" name="Text Box 2"/>
          <p:cNvSpPr txBox="1"/>
          <p:nvPr/>
        </p:nvSpPr>
        <p:spPr>
          <a:xfrm>
            <a:off x="2369185" y="1422400"/>
            <a:ext cx="1383030" cy="521970"/>
          </a:xfrm>
          <a:prstGeom prst="rect">
            <a:avLst/>
          </a:prstGeom>
          <a:noFill/>
        </p:spPr>
        <p:txBody>
          <a:bodyPr wrap="square" rtlCol="0">
            <a:spAutoFit/>
          </a:bodyPr>
          <a:p>
            <a:r>
              <a:rPr lang="en-US"/>
              <a:t>History is permenant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15"/>
          <p:cNvSpPr txBox="1"/>
          <p:nvPr>
            <p:ph type="body" idx="1"/>
          </p:nvPr>
        </p:nvSpPr>
        <p:spPr>
          <a:xfrm>
            <a:off x="634425" y="451000"/>
            <a:ext cx="7998600" cy="409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r>
              <a:rPr lang="en-GB" sz="2200" b="1">
                <a:latin typeface="Times New Roman" panose="02020603050405020304"/>
                <a:ea typeface="Times New Roman" panose="02020603050405020304"/>
                <a:cs typeface="Times New Roman" panose="02020603050405020304"/>
                <a:sym typeface="Times New Roman" panose="02020603050405020304"/>
              </a:rPr>
              <a:t>Crowdfunding is used to finance a project in the planning stage.</a:t>
            </a:r>
            <a:endParaRPr sz="2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0"/>
              </a:spcAft>
              <a:buNone/>
            </a:pPr>
            <a:endParaRPr sz="2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0"/>
              </a:spcAft>
              <a:buNone/>
            </a:pPr>
            <a:endParaRPr sz="2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0"/>
              </a:spcAft>
              <a:buNone/>
            </a:pPr>
            <a:endParaRPr sz="2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0"/>
              </a:spcAft>
              <a:buNone/>
            </a:pP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0"/>
              </a:spcAft>
              <a:buNone/>
            </a:pPr>
            <a:r>
              <a:rPr lang="en-GB" sz="1800" b="1">
                <a:latin typeface="Times New Roman" panose="02020603050405020304"/>
                <a:ea typeface="Times New Roman" panose="02020603050405020304"/>
                <a:cs typeface="Times New Roman" panose="02020603050405020304"/>
                <a:sym typeface="Times New Roman" panose="02020603050405020304"/>
              </a:rPr>
              <a:t>Crowds are encouraged to to make contributions towards projects or ventures.</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1600"/>
              </a:spcAft>
              <a:buNone/>
            </a:pPr>
          </a:p>
        </p:txBody>
      </p:sp>
      <p:pic>
        <p:nvPicPr>
          <p:cNvPr id="139" name="Google Shape;139;p15"/>
          <p:cNvPicPr preferRelativeResize="0"/>
          <p:nvPr/>
        </p:nvPicPr>
        <p:blipFill>
          <a:blip r:embed="rId1"/>
          <a:stretch>
            <a:fillRect/>
          </a:stretch>
        </p:blipFill>
        <p:spPr>
          <a:xfrm>
            <a:off x="1781175" y="1814513"/>
            <a:ext cx="5581650" cy="151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19"/>
          <p:cNvSpPr txBox="1"/>
          <p:nvPr>
            <p:ph type="body" idx="1"/>
          </p:nvPr>
        </p:nvSpPr>
        <p:spPr>
          <a:xfrm>
            <a:off x="635200" y="720950"/>
            <a:ext cx="7910700" cy="38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1600"/>
              </a:spcAft>
              <a:buNone/>
            </a:pPr>
          </a:p>
        </p:txBody>
      </p:sp>
      <p:pic>
        <p:nvPicPr>
          <p:cNvPr id="165" name="Google Shape;165;p19"/>
          <p:cNvPicPr preferRelativeResize="0"/>
          <p:nvPr/>
        </p:nvPicPr>
        <p:blipFill>
          <a:blip r:embed="rId1"/>
          <a:stretch>
            <a:fillRect/>
          </a:stretch>
        </p:blipFill>
        <p:spPr>
          <a:xfrm>
            <a:off x="864652" y="1969822"/>
            <a:ext cx="1012927" cy="956220"/>
          </a:xfrm>
          <a:prstGeom prst="rect">
            <a:avLst/>
          </a:prstGeom>
          <a:noFill/>
          <a:ln>
            <a:noFill/>
          </a:ln>
        </p:spPr>
      </p:pic>
      <p:pic>
        <p:nvPicPr>
          <p:cNvPr id="166" name="Google Shape;166;p19"/>
          <p:cNvPicPr preferRelativeResize="0"/>
          <p:nvPr/>
        </p:nvPicPr>
        <p:blipFill>
          <a:blip r:embed="rId2"/>
          <a:stretch>
            <a:fillRect/>
          </a:stretch>
        </p:blipFill>
        <p:spPr>
          <a:xfrm>
            <a:off x="3593053" y="1126503"/>
            <a:ext cx="2028869" cy="1840036"/>
          </a:xfrm>
          <a:prstGeom prst="rect">
            <a:avLst/>
          </a:prstGeom>
          <a:noFill/>
          <a:ln>
            <a:noFill/>
          </a:ln>
        </p:spPr>
      </p:pic>
      <p:pic>
        <p:nvPicPr>
          <p:cNvPr id="167" name="Google Shape;167;p19"/>
          <p:cNvPicPr preferRelativeResize="0"/>
          <p:nvPr/>
        </p:nvPicPr>
        <p:blipFill>
          <a:blip r:embed="rId3"/>
          <a:stretch>
            <a:fillRect/>
          </a:stretch>
        </p:blipFill>
        <p:spPr>
          <a:xfrm>
            <a:off x="7139370" y="2062018"/>
            <a:ext cx="915261" cy="864021"/>
          </a:xfrm>
          <a:prstGeom prst="rect">
            <a:avLst/>
          </a:prstGeom>
          <a:noFill/>
          <a:ln>
            <a:noFill/>
          </a:ln>
        </p:spPr>
      </p:pic>
      <p:pic>
        <p:nvPicPr>
          <p:cNvPr id="168" name="Google Shape;168;p19"/>
          <p:cNvPicPr preferRelativeResize="0"/>
          <p:nvPr/>
        </p:nvPicPr>
        <p:blipFill>
          <a:blip r:embed="rId4"/>
          <a:stretch>
            <a:fillRect/>
          </a:stretch>
        </p:blipFill>
        <p:spPr>
          <a:xfrm>
            <a:off x="3559217" y="3372535"/>
            <a:ext cx="2062693" cy="1168344"/>
          </a:xfrm>
          <a:prstGeom prst="rect">
            <a:avLst/>
          </a:prstGeom>
          <a:noFill/>
          <a:ln>
            <a:noFill/>
          </a:ln>
        </p:spPr>
      </p:pic>
      <p:cxnSp>
        <p:nvCxnSpPr>
          <p:cNvPr id="169" name="Google Shape;169;p19"/>
          <p:cNvCxnSpPr>
            <a:stCxn id="165" idx="3"/>
            <a:endCxn id="166" idx="1"/>
          </p:cNvCxnSpPr>
          <p:nvPr/>
        </p:nvCxnSpPr>
        <p:spPr>
          <a:xfrm rot="10800000" flipH="1">
            <a:off x="1877579" y="2046532"/>
            <a:ext cx="1715400" cy="4014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9"/>
          <p:cNvCxnSpPr>
            <a:endCxn id="168" idx="1"/>
          </p:cNvCxnSpPr>
          <p:nvPr/>
        </p:nvCxnSpPr>
        <p:spPr>
          <a:xfrm>
            <a:off x="1733117" y="2741107"/>
            <a:ext cx="1826100" cy="1215600"/>
          </a:xfrm>
          <a:prstGeom prst="straightConnector1">
            <a:avLst/>
          </a:prstGeom>
          <a:noFill/>
          <a:ln w="9525" cap="flat" cmpd="sng">
            <a:solidFill>
              <a:schemeClr val="dk2"/>
            </a:solidFill>
            <a:prstDash val="solid"/>
            <a:round/>
            <a:headEnd type="none" w="med" len="med"/>
            <a:tailEnd type="none" w="med" len="med"/>
          </a:ln>
        </p:spPr>
      </p:cxnSp>
      <p:cxnSp>
        <p:nvCxnSpPr>
          <p:cNvPr id="171" name="Google Shape;171;p19"/>
          <p:cNvCxnSpPr>
            <a:stCxn id="166" idx="3"/>
            <a:endCxn id="167" idx="1"/>
          </p:cNvCxnSpPr>
          <p:nvPr/>
        </p:nvCxnSpPr>
        <p:spPr>
          <a:xfrm>
            <a:off x="5621922" y="2046521"/>
            <a:ext cx="1517400" cy="447600"/>
          </a:xfrm>
          <a:prstGeom prst="straightConnector1">
            <a:avLst/>
          </a:prstGeom>
          <a:noFill/>
          <a:ln w="9525" cap="flat" cmpd="sng">
            <a:solidFill>
              <a:schemeClr val="dk2"/>
            </a:solidFill>
            <a:prstDash val="solid"/>
            <a:round/>
            <a:headEnd type="none" w="med" len="med"/>
            <a:tailEnd type="none" w="med" len="med"/>
          </a:ln>
        </p:spPr>
      </p:cxnSp>
      <p:sp>
        <p:nvSpPr>
          <p:cNvPr id="172" name="Google Shape;172;p19"/>
          <p:cNvSpPr txBox="1"/>
          <p:nvPr/>
        </p:nvSpPr>
        <p:spPr>
          <a:xfrm>
            <a:off x="1530359" y="1208105"/>
            <a:ext cx="20289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panose="020F0502020204030204"/>
                <a:ea typeface="Calibri" panose="020F0502020204030204"/>
                <a:cs typeface="Calibri" panose="020F0502020204030204"/>
                <a:sym typeface="Calibri" panose="020F0502020204030204"/>
              </a:rPr>
              <a:t>Lists on the website</a:t>
            </a:r>
            <a:endParaRPr>
              <a:latin typeface="Calibri" panose="020F0502020204030204"/>
              <a:ea typeface="Calibri" panose="020F0502020204030204"/>
              <a:cs typeface="Calibri" panose="020F0502020204030204"/>
              <a:sym typeface="Calibri" panose="020F0502020204030204"/>
            </a:endParaRPr>
          </a:p>
        </p:txBody>
      </p:sp>
      <p:sp>
        <p:nvSpPr>
          <p:cNvPr id="173" name="Google Shape;173;p19"/>
          <p:cNvSpPr txBox="1"/>
          <p:nvPr/>
        </p:nvSpPr>
        <p:spPr>
          <a:xfrm>
            <a:off x="6025762" y="1474474"/>
            <a:ext cx="20289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panose="020F0502020204030204"/>
                <a:ea typeface="Calibri" panose="020F0502020204030204"/>
                <a:cs typeface="Calibri" panose="020F0502020204030204"/>
                <a:sym typeface="Calibri" panose="020F0502020204030204"/>
              </a:rPr>
              <a:t>Lists on the website</a:t>
            </a:r>
            <a:endParaRPr>
              <a:latin typeface="Calibri" panose="020F0502020204030204"/>
              <a:ea typeface="Calibri" panose="020F0502020204030204"/>
              <a:cs typeface="Calibri" panose="020F0502020204030204"/>
              <a:sym typeface="Calibri" panose="020F0502020204030204"/>
            </a:endParaRPr>
          </a:p>
        </p:txBody>
      </p:sp>
      <p:sp>
        <p:nvSpPr>
          <p:cNvPr id="174" name="Google Shape;174;p19"/>
          <p:cNvSpPr txBox="1"/>
          <p:nvPr/>
        </p:nvSpPr>
        <p:spPr>
          <a:xfrm>
            <a:off x="5616250" y="3006658"/>
            <a:ext cx="16449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Calibri" panose="020F0502020204030204"/>
                <a:ea typeface="Calibri" panose="020F0502020204030204"/>
                <a:cs typeface="Calibri" panose="020F0502020204030204"/>
                <a:sym typeface="Calibri" panose="020F0502020204030204"/>
              </a:rPr>
              <a:t>The crowd will fund using ethereum</a:t>
            </a:r>
            <a:endParaRPr sz="1000">
              <a:latin typeface="Calibri" panose="020F0502020204030204"/>
              <a:ea typeface="Calibri" panose="020F0502020204030204"/>
              <a:cs typeface="Calibri" panose="020F0502020204030204"/>
              <a:sym typeface="Calibri" panose="020F0502020204030204"/>
            </a:endParaRPr>
          </a:p>
        </p:txBody>
      </p:sp>
      <p:sp>
        <p:nvSpPr>
          <p:cNvPr id="175" name="Google Shape;175;p19"/>
          <p:cNvSpPr txBox="1"/>
          <p:nvPr/>
        </p:nvSpPr>
        <p:spPr>
          <a:xfrm>
            <a:off x="635200" y="3331105"/>
            <a:ext cx="2107200" cy="5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panose="020F0502020204030204"/>
                <a:ea typeface="Calibri" panose="020F0502020204030204"/>
                <a:cs typeface="Calibri" panose="020F0502020204030204"/>
                <a:sym typeface="Calibri" panose="020F0502020204030204"/>
              </a:rPr>
              <a:t>Receives % of allocation based on predefined rules</a:t>
            </a:r>
            <a:endParaRPr>
              <a:latin typeface="Calibri" panose="020F0502020204030204"/>
              <a:ea typeface="Calibri" panose="020F0502020204030204"/>
              <a:cs typeface="Calibri" panose="020F0502020204030204"/>
              <a:sym typeface="Calibri" panose="020F0502020204030204"/>
            </a:endParaRPr>
          </a:p>
        </p:txBody>
      </p:sp>
      <p:sp>
        <p:nvSpPr>
          <p:cNvPr id="176" name="Google Shape;176;p19"/>
          <p:cNvSpPr txBox="1"/>
          <p:nvPr/>
        </p:nvSpPr>
        <p:spPr>
          <a:xfrm>
            <a:off x="3927943" y="2966554"/>
            <a:ext cx="20289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Web Interface</a:t>
            </a:r>
            <a:endParaRPr sz="1800" b="1">
              <a:latin typeface="Calibri" panose="020F0502020204030204"/>
              <a:ea typeface="Calibri" panose="020F0502020204030204"/>
              <a:cs typeface="Calibri" panose="020F0502020204030204"/>
              <a:sym typeface="Calibri" panose="020F0502020204030204"/>
            </a:endParaRPr>
          </a:p>
        </p:txBody>
      </p:sp>
      <p:sp>
        <p:nvSpPr>
          <p:cNvPr id="177" name="Google Shape;177;p19"/>
          <p:cNvSpPr txBox="1"/>
          <p:nvPr/>
        </p:nvSpPr>
        <p:spPr>
          <a:xfrm>
            <a:off x="3593053" y="4441820"/>
            <a:ext cx="20289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panose="020F0502020204030204"/>
                <a:ea typeface="Calibri" panose="020F0502020204030204"/>
                <a:cs typeface="Calibri" panose="020F0502020204030204"/>
                <a:sym typeface="Calibri" panose="020F0502020204030204"/>
              </a:rPr>
              <a:t>Ethereum Smart Contract </a:t>
            </a:r>
            <a:endParaRPr>
              <a:latin typeface="Calibri" panose="020F0502020204030204"/>
              <a:ea typeface="Calibri" panose="020F0502020204030204"/>
              <a:cs typeface="Calibri" panose="020F0502020204030204"/>
              <a:sym typeface="Calibri" panose="020F0502020204030204"/>
            </a:endParaRPr>
          </a:p>
        </p:txBody>
      </p:sp>
      <p:sp>
        <p:nvSpPr>
          <p:cNvPr id="178" name="Google Shape;178;p19"/>
          <p:cNvSpPr txBox="1"/>
          <p:nvPr/>
        </p:nvSpPr>
        <p:spPr>
          <a:xfrm>
            <a:off x="3564850" y="327975"/>
            <a:ext cx="2460900" cy="5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latin typeface="Calibri" panose="020F0502020204030204"/>
                <a:ea typeface="Calibri" panose="020F0502020204030204"/>
                <a:cs typeface="Calibri" panose="020F0502020204030204"/>
                <a:sym typeface="Calibri" panose="020F0502020204030204"/>
              </a:rPr>
              <a:t>Architecture </a:t>
            </a:r>
            <a:endParaRPr sz="3000" b="1">
              <a:latin typeface="Calibri" panose="020F0502020204030204"/>
              <a:ea typeface="Calibri" panose="020F0502020204030204"/>
              <a:cs typeface="Calibri" panose="020F0502020204030204"/>
              <a:sym typeface="Calibri" panose="020F0502020204030204"/>
            </a:endParaRPr>
          </a:p>
        </p:txBody>
      </p:sp>
      <p:sp>
        <p:nvSpPr>
          <p:cNvPr id="179" name="Google Shape;179;p19"/>
          <p:cNvSpPr txBox="1"/>
          <p:nvPr/>
        </p:nvSpPr>
        <p:spPr>
          <a:xfrm>
            <a:off x="6583750" y="3837800"/>
            <a:ext cx="22533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Calibri" panose="020F0502020204030204"/>
                <a:ea typeface="Calibri" panose="020F0502020204030204"/>
                <a:cs typeface="Calibri" panose="020F0502020204030204"/>
                <a:sym typeface="Calibri" panose="020F0502020204030204"/>
              </a:rPr>
              <a:t> Funds are returned on failing to comply with the rules of smart contract</a:t>
            </a:r>
            <a:endParaRPr sz="1000">
              <a:latin typeface="Calibri" panose="020F0502020204030204"/>
              <a:ea typeface="Calibri" panose="020F0502020204030204"/>
              <a:cs typeface="Calibri" panose="020F0502020204030204"/>
              <a:sym typeface="Calibri" panose="020F0502020204030204"/>
            </a:endParaRPr>
          </a:p>
        </p:txBody>
      </p:sp>
      <p:cxnSp>
        <p:nvCxnSpPr>
          <p:cNvPr id="180" name="Google Shape;180;p19"/>
          <p:cNvCxnSpPr/>
          <p:nvPr/>
        </p:nvCxnSpPr>
        <p:spPr>
          <a:xfrm rot="10800000" flipH="1">
            <a:off x="5617575" y="3172150"/>
            <a:ext cx="2078700" cy="1082700"/>
          </a:xfrm>
          <a:prstGeom prst="straightConnector1">
            <a:avLst/>
          </a:prstGeom>
          <a:noFill/>
          <a:ln w="9525" cap="flat" cmpd="sng">
            <a:solidFill>
              <a:schemeClr val="dk2"/>
            </a:solidFill>
            <a:prstDash val="solid"/>
            <a:round/>
            <a:headEnd type="none" w="med" len="med"/>
            <a:tailEnd type="triangle" w="med" len="med"/>
          </a:ln>
        </p:spPr>
      </p:cxnSp>
      <p:cxnSp>
        <p:nvCxnSpPr>
          <p:cNvPr id="181" name="Google Shape;181;p19"/>
          <p:cNvCxnSpPr>
            <a:stCxn id="167" idx="2"/>
            <a:endCxn id="168" idx="3"/>
          </p:cNvCxnSpPr>
          <p:nvPr/>
        </p:nvCxnSpPr>
        <p:spPr>
          <a:xfrm flipH="1">
            <a:off x="5621801" y="2926039"/>
            <a:ext cx="1975200" cy="1030800"/>
          </a:xfrm>
          <a:prstGeom prst="straightConnector1">
            <a:avLst/>
          </a:prstGeom>
          <a:noFill/>
          <a:ln w="9525" cap="flat" cmpd="sng">
            <a:solidFill>
              <a:schemeClr val="dk2"/>
            </a:solidFill>
            <a:prstDash val="solid"/>
            <a:round/>
            <a:headEnd type="none" w="med" len="med"/>
            <a:tailEnd type="triangle" w="med" len="med"/>
          </a:ln>
        </p:spPr>
      </p:cxnSp>
      <p:sp>
        <p:nvSpPr>
          <p:cNvPr id="1" name="Text Box 0"/>
          <p:cNvSpPr txBox="1"/>
          <p:nvPr/>
        </p:nvSpPr>
        <p:spPr>
          <a:xfrm>
            <a:off x="623570" y="1649730"/>
            <a:ext cx="1035050" cy="306705"/>
          </a:xfrm>
          <a:prstGeom prst="rect">
            <a:avLst/>
          </a:prstGeom>
          <a:noFill/>
        </p:spPr>
        <p:txBody>
          <a:bodyPr wrap="square" rtlCol="0">
            <a:spAutoFit/>
          </a:bodyPr>
          <a:p>
            <a:r>
              <a:rPr lang="en-US"/>
              <a:t>Creators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7"/>
          <p:cNvSpPr txBox="1"/>
          <p:nvPr/>
        </p:nvSpPr>
        <p:spPr>
          <a:xfrm>
            <a:off x="853900" y="773525"/>
            <a:ext cx="36468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50" name="Google Shape;150;p17"/>
          <p:cNvSpPr txBox="1"/>
          <p:nvPr/>
        </p:nvSpPr>
        <p:spPr>
          <a:xfrm>
            <a:off x="1006300" y="925925"/>
            <a:ext cx="36468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Existing Solution</a:t>
            </a:r>
            <a:endParaRPr sz="2400"/>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51" name="Google Shape;151;p17"/>
          <p:cNvSpPr txBox="1"/>
          <p:nvPr/>
        </p:nvSpPr>
        <p:spPr>
          <a:xfrm>
            <a:off x="4572000" y="925925"/>
            <a:ext cx="36468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Proposed Solution</a:t>
            </a:r>
            <a:endParaRPr>
              <a:latin typeface="Calibri" panose="020F0502020204030204"/>
              <a:ea typeface="Calibri" panose="020F0502020204030204"/>
              <a:cs typeface="Calibri" panose="020F0502020204030204"/>
              <a:sym typeface="Calibri" panose="020F0502020204030204"/>
            </a:endParaRPr>
          </a:p>
        </p:txBody>
      </p:sp>
      <p:sp>
        <p:nvSpPr>
          <p:cNvPr id="152" name="Google Shape;152;p17"/>
          <p:cNvSpPr txBox="1"/>
          <p:nvPr/>
        </p:nvSpPr>
        <p:spPr>
          <a:xfrm>
            <a:off x="1115100" y="1788175"/>
            <a:ext cx="2631900" cy="2059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Centralised Authority</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No control over funds to backers</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Misuse of funds / over expending </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Full control to creators</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No backer protection</a:t>
            </a:r>
            <a:endParaRPr>
              <a:latin typeface="Calibri" panose="020F0502020204030204"/>
              <a:ea typeface="Calibri" panose="020F0502020204030204"/>
              <a:cs typeface="Calibri" panose="020F0502020204030204"/>
              <a:sym typeface="Calibri" panose="020F0502020204030204"/>
            </a:endParaRPr>
          </a:p>
        </p:txBody>
      </p:sp>
      <p:sp>
        <p:nvSpPr>
          <p:cNvPr id="153" name="Google Shape;153;p17"/>
          <p:cNvSpPr txBox="1"/>
          <p:nvPr/>
        </p:nvSpPr>
        <p:spPr>
          <a:xfrm>
            <a:off x="4751700" y="1798225"/>
            <a:ext cx="2993700" cy="2039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No Centralised Authority</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Balanced control offered to backers</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Less chance of misuse of funds</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Control is distributed </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A percentage of backer protection on failure of the project</a:t>
            </a: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21"/>
          <p:cNvSpPr txBox="1"/>
          <p:nvPr/>
        </p:nvSpPr>
        <p:spPr>
          <a:xfrm>
            <a:off x="914175" y="632900"/>
            <a:ext cx="3526200" cy="5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Calibri" panose="020F0502020204030204"/>
                <a:ea typeface="Calibri" panose="020F0502020204030204"/>
                <a:cs typeface="Calibri" panose="020F0502020204030204"/>
                <a:sym typeface="Calibri" panose="020F0502020204030204"/>
              </a:rPr>
              <a:t>Tech Stack:</a:t>
            </a:r>
            <a:endParaRPr sz="2400" b="1">
              <a:latin typeface="Calibri" panose="020F0502020204030204"/>
              <a:ea typeface="Calibri" panose="020F0502020204030204"/>
              <a:cs typeface="Calibri" panose="020F0502020204030204"/>
              <a:sym typeface="Calibri" panose="020F0502020204030204"/>
            </a:endParaRPr>
          </a:p>
        </p:txBody>
      </p:sp>
      <p:sp>
        <p:nvSpPr>
          <p:cNvPr id="192" name="Google Shape;192;p21"/>
          <p:cNvSpPr txBox="1"/>
          <p:nvPr/>
        </p:nvSpPr>
        <p:spPr>
          <a:xfrm>
            <a:off x="944325" y="1350550"/>
            <a:ext cx="3897900" cy="3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Programming languages:</a:t>
            </a:r>
            <a:endParaRPr>
              <a:latin typeface="Calibri" panose="020F0502020204030204"/>
              <a:ea typeface="Calibri" panose="020F0502020204030204"/>
              <a:cs typeface="Calibri" panose="020F0502020204030204"/>
              <a:sym typeface="Calibri" panose="020F0502020204030204"/>
            </a:endParaRPr>
          </a:p>
        </p:txBody>
      </p:sp>
      <p:sp>
        <p:nvSpPr>
          <p:cNvPr id="193" name="Google Shape;193;p21"/>
          <p:cNvSpPr txBox="1"/>
          <p:nvPr/>
        </p:nvSpPr>
        <p:spPr>
          <a:xfrm>
            <a:off x="914175" y="2009250"/>
            <a:ext cx="4319700" cy="1125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Java script</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Ethereum Solidity, web3 </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Html , css</a:t>
            </a:r>
            <a:endParaRPr>
              <a:latin typeface="Calibri" panose="020F0502020204030204"/>
              <a:ea typeface="Calibri" panose="020F0502020204030204"/>
              <a:cs typeface="Calibri" panose="020F0502020204030204"/>
              <a:sym typeface="Calibri" panose="020F0502020204030204"/>
            </a:endParaRPr>
          </a:p>
        </p:txBody>
      </p:sp>
      <p:sp>
        <p:nvSpPr>
          <p:cNvPr id="194" name="Google Shape;194;p21"/>
          <p:cNvSpPr txBox="1"/>
          <p:nvPr/>
        </p:nvSpPr>
        <p:spPr>
          <a:xfrm>
            <a:off x="904125" y="3239175"/>
            <a:ext cx="2049300" cy="3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Calibri" panose="020F0502020204030204"/>
                <a:ea typeface="Calibri" panose="020F0502020204030204"/>
                <a:cs typeface="Calibri" panose="020F0502020204030204"/>
                <a:sym typeface="Calibri" panose="020F0502020204030204"/>
              </a:rPr>
              <a:t>Frameworks</a:t>
            </a:r>
            <a:r>
              <a:rPr lang="en-GB" sz="1800">
                <a:latin typeface="Calibri" panose="020F0502020204030204"/>
                <a:ea typeface="Calibri" panose="020F0502020204030204"/>
                <a:cs typeface="Calibri" panose="020F0502020204030204"/>
                <a:sym typeface="Calibri" panose="020F0502020204030204"/>
              </a:rPr>
              <a:t>:</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95" name="Google Shape;195;p21"/>
          <p:cNvSpPr txBox="1"/>
          <p:nvPr/>
        </p:nvSpPr>
        <p:spPr>
          <a:xfrm>
            <a:off x="944245" y="3851910"/>
            <a:ext cx="3552825" cy="81661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React </a:t>
            </a:r>
            <a:endParaRPr>
              <a:latin typeface="Calibri" panose="020F0502020204030204"/>
              <a:ea typeface="Calibri" panose="020F0502020204030204"/>
              <a:cs typeface="Calibri" panose="020F0502020204030204"/>
              <a:sym typeface="Calibri" panose="020F0502020204030204"/>
            </a:endParaRPr>
          </a:p>
          <a:p>
            <a:pPr marL="457200" lvl="0" indent="-317500" algn="l" rtl="0">
              <a:spcBef>
                <a:spcPts val="0"/>
              </a:spcBef>
              <a:spcAft>
                <a:spcPts val="0"/>
              </a:spcAft>
              <a:buSzPts val="1400"/>
              <a:buFont typeface="Calibri" panose="020F0502020204030204"/>
              <a:buChar char="●"/>
            </a:pPr>
            <a:r>
              <a:rPr lang="en-GB">
                <a:latin typeface="Calibri" panose="020F0502020204030204"/>
                <a:ea typeface="Calibri" panose="020F0502020204030204"/>
                <a:cs typeface="Calibri" panose="020F0502020204030204"/>
                <a:sym typeface="Calibri" panose="020F0502020204030204"/>
              </a:rPr>
              <a:t>Truffle </a:t>
            </a:r>
            <a:endParaRPr lang="en-IN">
              <a:latin typeface="Calibri" panose="020F0502020204030204"/>
              <a:ea typeface="Calibri" panose="020F0502020204030204"/>
              <a:cs typeface="Calibri" panose="020F0502020204030204"/>
              <a:sym typeface="Calibri" panose="020F0502020204030204"/>
            </a:endParaRPr>
          </a:p>
        </p:txBody>
      </p:sp>
      <p:sp>
        <p:nvSpPr>
          <p:cNvPr id="1" name="Text Box 0"/>
          <p:cNvSpPr txBox="1"/>
          <p:nvPr/>
        </p:nvSpPr>
        <p:spPr>
          <a:xfrm>
            <a:off x="4737100" y="2616835"/>
            <a:ext cx="3884295" cy="1014730"/>
          </a:xfrm>
          <a:prstGeom prst="rect">
            <a:avLst/>
          </a:prstGeom>
          <a:noFill/>
        </p:spPr>
        <p:txBody>
          <a:bodyPr wrap="square" rtlCol="0">
            <a:spAutoFit/>
          </a:bodyPr>
          <a:p>
            <a:r>
              <a:rPr lang="en-IN" altLang="en-US" sz="1800" b="1"/>
              <a:t>Tools:</a:t>
            </a:r>
            <a:endParaRPr lang="en-IN" altLang="en-US" sz="1800" b="1"/>
          </a:p>
          <a:p>
            <a:endParaRPr lang="en-IN" altLang="en-US"/>
          </a:p>
          <a:p>
            <a:pPr marL="342900" indent="-342900">
              <a:buFont typeface="Arial" panose="020B0604020202020204" pitchFamily="34" charset="0"/>
              <a:buChar char="•"/>
            </a:pPr>
            <a:r>
              <a:rPr lang="en-IN" altLang="en-US"/>
              <a:t>Ganache</a:t>
            </a:r>
            <a:endParaRPr lang="en-IN" altLang="en-US"/>
          </a:p>
          <a:p>
            <a:pPr marL="342900" indent="-342900">
              <a:buFont typeface="Arial" panose="020B0604020202020204" pitchFamily="34" charset="0"/>
              <a:buChar char="•"/>
            </a:pPr>
            <a:r>
              <a:rPr lang="en-IN" altLang="en-US"/>
              <a:t>Metamask</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2974975" y="1187450"/>
            <a:ext cx="2362200" cy="1242060"/>
          </a:xfrm>
          <a:prstGeom prst="rect">
            <a:avLst/>
          </a:prstGeom>
        </p:spPr>
      </p:pic>
      <p:sp>
        <p:nvSpPr>
          <p:cNvPr id="6" name="Text Box 5"/>
          <p:cNvSpPr txBox="1"/>
          <p:nvPr/>
        </p:nvSpPr>
        <p:spPr>
          <a:xfrm>
            <a:off x="3028315" y="2583180"/>
            <a:ext cx="2513965" cy="306705"/>
          </a:xfrm>
          <a:prstGeom prst="rect">
            <a:avLst/>
          </a:prstGeom>
          <a:noFill/>
        </p:spPr>
        <p:txBody>
          <a:bodyPr wrap="none" rtlCol="0" anchor="t">
            <a:spAutoFit/>
          </a:bodyPr>
          <a:p>
            <a:pPr marL="146050" indent="0">
              <a:buNone/>
            </a:pPr>
            <a:r>
              <a:rPr lang="en-US" b="1">
                <a:sym typeface="+mn-ea"/>
              </a:rPr>
              <a:t>Major comapnies that use</a:t>
            </a:r>
            <a:endParaRPr lang="en-US"/>
          </a:p>
        </p:txBody>
      </p:sp>
      <p:pic>
        <p:nvPicPr>
          <p:cNvPr id="7" name="Picture 6"/>
          <p:cNvPicPr>
            <a:picLocks noChangeAspect="1"/>
          </p:cNvPicPr>
          <p:nvPr/>
        </p:nvPicPr>
        <p:blipFill>
          <a:blip r:embed="rId2"/>
          <a:stretch>
            <a:fillRect/>
          </a:stretch>
        </p:blipFill>
        <p:spPr>
          <a:xfrm>
            <a:off x="968375" y="3167380"/>
            <a:ext cx="2446020" cy="1196340"/>
          </a:xfrm>
          <a:prstGeom prst="rect">
            <a:avLst/>
          </a:prstGeom>
        </p:spPr>
      </p:pic>
      <p:pic>
        <p:nvPicPr>
          <p:cNvPr id="8" name="Picture 7"/>
          <p:cNvPicPr>
            <a:picLocks noChangeAspect="1"/>
          </p:cNvPicPr>
          <p:nvPr/>
        </p:nvPicPr>
        <p:blipFill>
          <a:blip r:embed="rId3"/>
          <a:stretch>
            <a:fillRect/>
          </a:stretch>
        </p:blipFill>
        <p:spPr>
          <a:xfrm>
            <a:off x="3818255" y="3129280"/>
            <a:ext cx="2369820" cy="1234440"/>
          </a:xfrm>
          <a:prstGeom prst="rect">
            <a:avLst/>
          </a:prstGeom>
        </p:spPr>
      </p:pic>
      <p:pic>
        <p:nvPicPr>
          <p:cNvPr id="9" name="Picture 8"/>
          <p:cNvPicPr>
            <a:picLocks noChangeAspect="1"/>
          </p:cNvPicPr>
          <p:nvPr/>
        </p:nvPicPr>
        <p:blipFill>
          <a:blip r:embed="rId4"/>
          <a:stretch>
            <a:fillRect/>
          </a:stretch>
        </p:blipFill>
        <p:spPr>
          <a:xfrm>
            <a:off x="6587490" y="3129280"/>
            <a:ext cx="2286000" cy="1280160"/>
          </a:xfrm>
          <a:prstGeom prst="rect">
            <a:avLst/>
          </a:prstGeom>
        </p:spPr>
      </p:pic>
      <p:sp>
        <p:nvSpPr>
          <p:cNvPr id="10" name="Text Box 9"/>
          <p:cNvSpPr txBox="1"/>
          <p:nvPr/>
        </p:nvSpPr>
        <p:spPr>
          <a:xfrm>
            <a:off x="2740025" y="775970"/>
            <a:ext cx="2919095" cy="306705"/>
          </a:xfrm>
          <a:prstGeom prst="rect">
            <a:avLst/>
          </a:prstGeom>
          <a:noFill/>
        </p:spPr>
        <p:txBody>
          <a:bodyPr wrap="none" rtlCol="0" anchor="t">
            <a:spAutoFit/>
          </a:bodyPr>
          <a:p>
            <a:pPr marL="146050" indent="0">
              <a:buNone/>
            </a:pPr>
            <a:r>
              <a:rPr lang="en-US" b="1">
                <a:sym typeface="+mn-ea"/>
              </a:rPr>
              <a:t>What is React.js? (Framework)</a:t>
            </a:r>
            <a:endParaRPr lang="en-US"/>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6170</Words>
  <Application>WPS Presentation</Application>
  <PresentationFormat/>
  <Paragraphs>261</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Arial</vt:lpstr>
      <vt:lpstr>Nunito</vt:lpstr>
      <vt:lpstr>Calibri</vt:lpstr>
      <vt:lpstr>Times New Roman</vt:lpstr>
      <vt:lpstr>Times New Roman</vt:lpstr>
      <vt:lpstr>Microsoft YaHei</vt:lpstr>
      <vt:lpstr>Arial Unicode MS</vt:lpstr>
      <vt:lpstr>Shift</vt:lpstr>
      <vt:lpstr>Crowdfunding on blockchain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Crowdfunding on blockchain</dc:title>
  <dc:creator/>
  <cp:lastModifiedBy>Nag</cp:lastModifiedBy>
  <cp:revision>10</cp:revision>
  <dcterms:created xsi:type="dcterms:W3CDTF">2020-02-17T07:24:00Z</dcterms:created>
  <dcterms:modified xsi:type="dcterms:W3CDTF">2020-05-22T07:57:29Z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