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4" r:id="rId11"/>
    <p:sldId id="273" r:id="rId12"/>
    <p:sldId id="266" r:id="rId13"/>
    <p:sldId id="267" r:id="rId14"/>
    <p:sldId id="269" r:id="rId15"/>
    <p:sldId id="268" r:id="rId16"/>
    <p:sldId id="272" r:id="rId17"/>
    <p:sldId id="274" r:id="rId18"/>
    <p:sldId id="270" r:id="rId19"/>
    <p:sldId id="271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34" autoAdjust="0"/>
    <p:restoredTop sz="91080" autoAdjust="0"/>
  </p:normalViewPr>
  <p:slideViewPr>
    <p:cSldViewPr snapToGrid="0">
      <p:cViewPr varScale="1">
        <p:scale>
          <a:sx n="77" d="100"/>
          <a:sy n="77" d="100"/>
        </p:scale>
        <p:origin x="6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2A2B4-188B-454C-BDC2-713E51607E50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BD2E6-2CA2-4FF8-A159-E67D50352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059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BD2E6-2CA2-4FF8-A159-E67D50352D7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236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cdl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BD2E6-2CA2-4FF8-A159-E67D50352D7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566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dcf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BD2E6-2CA2-4FF8-A159-E67D50352D7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126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BD2E6-2CA2-4FF8-A159-E67D50352D7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8933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BD2E6-2CA2-4FF8-A159-E67D50352D7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93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BPR</a:t>
            </a:r>
            <a:r>
              <a:rPr lang="zh-CN" altLang="en-US" dirty="0" smtClean="0"/>
              <a:t>优化目标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BD2E6-2CA2-4FF8-A159-E67D50352D7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7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BD2E6-2CA2-4FF8-A159-E67D50352D7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943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BD2E6-2CA2-4FF8-A159-E67D50352D7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955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BD2E6-2CA2-4FF8-A159-E67D50352D7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948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BD2E6-2CA2-4FF8-A159-E67D50352D7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723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the item side information contains the item’s title, release data and 18 categories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movie genre are encoded into a binary valued vector of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length 1822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BD2E6-2CA2-4FF8-A159-E67D50352D7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907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BD2E6-2CA2-4FF8-A159-E67D50352D7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785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优点： 利用</a:t>
            </a:r>
            <a:r>
              <a:rPr lang="en-US" altLang="zh-CN" dirty="0" smtClean="0"/>
              <a:t>PMF</a:t>
            </a:r>
            <a:r>
              <a:rPr lang="zh-CN" altLang="en-US" dirty="0" smtClean="0"/>
              <a:t>来解释正则化项，解释了正则化项是一种先验，基于我们已有的知识对要学习的映射的结构进行一定限制。但是</a:t>
            </a:r>
            <a:r>
              <a:rPr lang="en-US" altLang="zh-CN" dirty="0" smtClean="0"/>
              <a:t>PMF</a:t>
            </a:r>
            <a:r>
              <a:rPr lang="zh-CN" altLang="en-US" dirty="0" smtClean="0"/>
              <a:t>的之时选用了非常宽泛的高斯先验，针对于基于评分推荐这一具体应用场景，其信息含量就少了许多。</a:t>
            </a:r>
            <a:endParaRPr lang="en-US" altLang="zh-CN" dirty="0" smtClean="0"/>
          </a:p>
          <a:p>
            <a:r>
              <a:rPr lang="en-US" altLang="zh-CN" dirty="0" smtClean="0"/>
              <a:t>BPMF</a:t>
            </a:r>
            <a:r>
              <a:rPr lang="zh-CN" altLang="en-US" dirty="0" smtClean="0"/>
              <a:t>在初始化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的向量的时候，使用了评分的评分的信息，使其信息更丰富。</a:t>
            </a:r>
            <a:endParaRPr lang="en-US" altLang="zh-CN" dirty="0" smtClean="0"/>
          </a:p>
          <a:p>
            <a:r>
              <a:rPr lang="zh-CN" altLang="en-US" dirty="0" smtClean="0"/>
              <a:t>本文的一大优点就是使用</a:t>
            </a:r>
            <a:r>
              <a:rPr lang="en-US" altLang="zh-CN" dirty="0" smtClean="0"/>
              <a:t>auto encoder</a:t>
            </a:r>
            <a:r>
              <a:rPr lang="zh-CN" altLang="en-US" dirty="0" smtClean="0"/>
              <a:t>的方法再利用了评分的信息。</a:t>
            </a:r>
            <a:endParaRPr lang="en-US" altLang="zh-CN" dirty="0" smtClean="0"/>
          </a:p>
          <a:p>
            <a:r>
              <a:rPr lang="zh-CN" altLang="en-US" dirty="0" smtClean="0"/>
              <a:t>缺点：利用神经网络训练出来的特征向量和</a:t>
            </a:r>
            <a:r>
              <a:rPr lang="en-US" altLang="zh-CN" dirty="0" smtClean="0"/>
              <a:t>U,V</a:t>
            </a:r>
            <a:r>
              <a:rPr lang="zh-CN" altLang="en-US" dirty="0" smtClean="0"/>
              <a:t>隐藏因子的集合没说清楚。</a:t>
            </a:r>
            <a:endParaRPr lang="en-US" altLang="zh-CN" dirty="0" smtClean="0"/>
          </a:p>
          <a:p>
            <a:r>
              <a:rPr lang="zh-CN" altLang="en-US" dirty="0" smtClean="0"/>
              <a:t>下面介绍两种结合方式。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BD2E6-2CA2-4FF8-A159-E67D50352D7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598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170A-85A9-41F3-B04F-83D9FF212610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6FA2-E52D-46B0-8992-BA6427E79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881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170A-85A9-41F3-B04F-83D9FF212610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6FA2-E52D-46B0-8992-BA6427E79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46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170A-85A9-41F3-B04F-83D9FF212610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6FA2-E52D-46B0-8992-BA6427E79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312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170A-85A9-41F3-B04F-83D9FF212610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6FA2-E52D-46B0-8992-BA6427E79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5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170A-85A9-41F3-B04F-83D9FF212610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6FA2-E52D-46B0-8992-BA6427E79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301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170A-85A9-41F3-B04F-83D9FF212610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6FA2-E52D-46B0-8992-BA6427E79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25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170A-85A9-41F3-B04F-83D9FF212610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6FA2-E52D-46B0-8992-BA6427E79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101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170A-85A9-41F3-B04F-83D9FF212610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6FA2-E52D-46B0-8992-BA6427E79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12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170A-85A9-41F3-B04F-83D9FF212610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6FA2-E52D-46B0-8992-BA6427E79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942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170A-85A9-41F3-B04F-83D9FF212610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6FA2-E52D-46B0-8992-BA6427E79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11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170A-85A9-41F3-B04F-83D9FF212610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6FA2-E52D-46B0-8992-BA6427E79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6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C170A-85A9-41F3-B04F-83D9FF212610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C6FA2-E52D-46B0-8992-BA6427E79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464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VBPR: Visual Bayesian Personalized Ranking from Implicit Feedback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AAAI’16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1675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aDAE</a:t>
            </a:r>
            <a:r>
              <a:rPr lang="en-US" altLang="zh-CN" dirty="0"/>
              <a:t> and </a:t>
            </a:r>
            <a:r>
              <a:rPr lang="en-US" altLang="zh-CN" dirty="0" err="1"/>
              <a:t>aSDAE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133" y="1826154"/>
            <a:ext cx="8655167" cy="4351338"/>
          </a:xfrm>
        </p:spPr>
      </p:pic>
    </p:spTree>
    <p:extLst>
      <p:ext uri="{BB962C8B-B14F-4D97-AF65-F5344CB8AC3E}">
        <p14:creationId xmlns:p14="http://schemas.microsoft.com/office/powerpoint/2010/main" val="3390637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aDAE</a:t>
            </a:r>
            <a:r>
              <a:rPr lang="en-US" altLang="zh-CN" dirty="0"/>
              <a:t> and </a:t>
            </a:r>
            <a:r>
              <a:rPr lang="en-US" altLang="zh-CN" dirty="0" err="1"/>
              <a:t>aSDAE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err="1" smtClean="0"/>
              <a:t>aDAE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err="1" smtClean="0"/>
              <a:t>aSADE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55976"/>
            <a:ext cx="4372921" cy="177085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855976"/>
            <a:ext cx="5829805" cy="25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62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71"/>
          <a:stretch/>
        </p:blipFill>
        <p:spPr>
          <a:xfrm>
            <a:off x="2608644" y="1412110"/>
            <a:ext cx="6974711" cy="3453335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User features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052" y="5050639"/>
            <a:ext cx="3334215" cy="447737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052" y="5585566"/>
            <a:ext cx="7039957" cy="895475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6095999" y="6169306"/>
            <a:ext cx="4035010" cy="31173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347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Item features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465"/>
          <a:stretch/>
        </p:blipFill>
        <p:spPr>
          <a:xfrm>
            <a:off x="1738958" y="1990844"/>
            <a:ext cx="8315891" cy="4016417"/>
          </a:xfrm>
        </p:spPr>
      </p:pic>
    </p:spTree>
    <p:extLst>
      <p:ext uri="{BB962C8B-B14F-4D97-AF65-F5344CB8AC3E}">
        <p14:creationId xmlns:p14="http://schemas.microsoft.com/office/powerpoint/2010/main" val="4163742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Structure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541" y="0"/>
            <a:ext cx="8399540" cy="6858000"/>
          </a:xfrm>
        </p:spPr>
      </p:pic>
    </p:spTree>
    <p:extLst>
      <p:ext uri="{BB962C8B-B14F-4D97-AF65-F5344CB8AC3E}">
        <p14:creationId xmlns:p14="http://schemas.microsoft.com/office/powerpoint/2010/main" val="999594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Optimization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08" y="2134543"/>
            <a:ext cx="5181600" cy="1891465"/>
          </a:xfrm>
        </p:spPr>
      </p:pic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85" y="2050411"/>
            <a:ext cx="5090601" cy="3269263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59" y="4469863"/>
            <a:ext cx="5590482" cy="12574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31108" y="1681079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Loss function: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541085" y="1765211"/>
            <a:ext cx="107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Gradient: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621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CDL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422" y="2274414"/>
            <a:ext cx="4580255" cy="3449053"/>
          </a:xfrm>
        </p:spPr>
      </p:pic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887" y="5770328"/>
            <a:ext cx="2149026" cy="624894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574" y="2913131"/>
            <a:ext cx="5494496" cy="24767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272574" y="2274414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Loss Function: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2435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DCF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6913"/>
            <a:ext cx="5181600" cy="2154381"/>
          </a:xfrm>
        </p:spPr>
      </p:pic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32273"/>
            <a:ext cx="5181600" cy="1145259"/>
          </a:xfrm>
        </p:spPr>
      </p:pic>
      <p:sp>
        <p:nvSpPr>
          <p:cNvPr id="9" name="矩形 8"/>
          <p:cNvSpPr/>
          <p:nvPr/>
        </p:nvSpPr>
        <p:spPr>
          <a:xfrm>
            <a:off x="838200" y="4382429"/>
            <a:ext cx="2217234" cy="211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803" y="1184023"/>
            <a:ext cx="5471634" cy="490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38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Movielen</a:t>
            </a:r>
            <a:r>
              <a:rPr lang="en-US" altLang="zh-CN" dirty="0" smtClean="0"/>
              <a:t> Datasets: </a:t>
            </a:r>
            <a:r>
              <a:rPr lang="en-US" altLang="zh-CN" dirty="0" err="1" smtClean="0"/>
              <a:t>binarize</a:t>
            </a:r>
            <a:r>
              <a:rPr lang="en-US" altLang="zh-CN" dirty="0" smtClean="0"/>
              <a:t> </a:t>
            </a:r>
            <a:r>
              <a:rPr lang="en-US" altLang="zh-CN" dirty="0"/>
              <a:t>explicit </a:t>
            </a:r>
            <a:r>
              <a:rPr lang="en-US" altLang="zh-CN" dirty="0" smtClean="0"/>
              <a:t>data by </a:t>
            </a:r>
            <a:r>
              <a:rPr lang="en-US" altLang="zh-CN" dirty="0"/>
              <a:t>keeping the ratings of four or higher and interpret </a:t>
            </a:r>
            <a:r>
              <a:rPr lang="en-US" altLang="zh-CN" dirty="0" smtClean="0"/>
              <a:t>them as </a:t>
            </a:r>
            <a:r>
              <a:rPr lang="en-US" altLang="zh-CN" dirty="0"/>
              <a:t>implicit feedback</a:t>
            </a:r>
            <a:r>
              <a:rPr lang="en-US" altLang="zh-CN" dirty="0" smtClean="0"/>
              <a:t> </a:t>
            </a:r>
          </a:p>
          <a:p>
            <a:endParaRPr lang="en-US" altLang="zh-CN" dirty="0"/>
          </a:p>
          <a:p>
            <a:r>
              <a:rPr lang="en-US" altLang="zh-CN" dirty="0" smtClean="0"/>
              <a:t>Book-Crossing: </a:t>
            </a:r>
            <a:r>
              <a:rPr lang="en-US" altLang="zh-CN" dirty="0" err="1" smtClean="0"/>
              <a:t>binarize</a:t>
            </a:r>
            <a:r>
              <a:rPr lang="en-US" altLang="zh-CN" dirty="0" smtClean="0"/>
              <a:t> </a:t>
            </a:r>
            <a:r>
              <a:rPr lang="en-US" altLang="zh-CN" dirty="0"/>
              <a:t>explicit data by keeping the ratings of six or higher</a:t>
            </a:r>
            <a:br>
              <a:rPr lang="en-US" altLang="zh-CN" dirty="0"/>
            </a:br>
            <a:r>
              <a:rPr lang="en-US" altLang="zh-CN" dirty="0"/>
              <a:t>and interpret them as implicit feedback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5167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604" y="1494155"/>
            <a:ext cx="8832586" cy="5017364"/>
          </a:xfrm>
        </p:spPr>
      </p:pic>
    </p:spTree>
    <p:extLst>
      <p:ext uri="{BB962C8B-B14F-4D97-AF65-F5344CB8AC3E}">
        <p14:creationId xmlns:p14="http://schemas.microsoft.com/office/powerpoint/2010/main" val="1235131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Structure of VBPR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552" y="1916978"/>
            <a:ext cx="7278116" cy="3867690"/>
          </a:xfrm>
        </p:spPr>
      </p:pic>
    </p:spTree>
    <p:extLst>
      <p:ext uri="{BB962C8B-B14F-4D97-AF65-F5344CB8AC3E}">
        <p14:creationId xmlns:p14="http://schemas.microsoft.com/office/powerpoint/2010/main" val="836410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Formulation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147" y="1091397"/>
            <a:ext cx="4899949" cy="435133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35015"/>
            <a:ext cx="5391158" cy="6192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14260"/>
            <a:ext cx="5268060" cy="5715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67066"/>
            <a:ext cx="5725324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66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BPR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522" y="1201527"/>
            <a:ext cx="4505545" cy="4351338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975" y="5986537"/>
            <a:ext cx="6382641" cy="49536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504708" y="1944546"/>
            <a:ext cx="1698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en-US" altLang="zh-CN" dirty="0" smtClean="0"/>
              <a:t>B</a:t>
            </a:r>
            <a:r>
              <a:rPr lang="en-US" altLang="zh-CN" dirty="0" smtClean="0"/>
              <a:t>uild</a:t>
            </a:r>
            <a:r>
              <a:rPr lang="en-US" altLang="zh-CN" dirty="0" smtClean="0"/>
              <a:t> </a:t>
            </a:r>
            <a:r>
              <a:rPr lang="en-US" altLang="zh-CN" dirty="0" smtClean="0"/>
              <a:t>dataset: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2444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BPR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54848"/>
            <a:ext cx="5181600" cy="3092892"/>
          </a:xfrm>
        </p:spPr>
      </p:pic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85664"/>
            <a:ext cx="5181600" cy="1720092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547740"/>
            <a:ext cx="4934639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821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Evaluation Methodology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652" y="3073382"/>
            <a:ext cx="7163800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749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" y="2195293"/>
            <a:ext cx="10515600" cy="3660770"/>
          </a:xfrm>
        </p:spPr>
      </p:pic>
    </p:spTree>
    <p:extLst>
      <p:ext uri="{BB962C8B-B14F-4D97-AF65-F5344CB8AC3E}">
        <p14:creationId xmlns:p14="http://schemas.microsoft.com/office/powerpoint/2010/main" val="3747352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24000" y="1634427"/>
            <a:ext cx="9144000" cy="2387600"/>
          </a:xfrm>
        </p:spPr>
        <p:txBody>
          <a:bodyPr>
            <a:noAutofit/>
          </a:bodyPr>
          <a:lstStyle/>
          <a:p>
            <a:r>
              <a:rPr lang="en-US" altLang="zh-CN" sz="4400" b="1" dirty="0"/>
              <a:t>A Hybrid Collaborative Filtering Model with</a:t>
            </a:r>
            <a:br>
              <a:rPr lang="en-US" altLang="zh-CN" sz="4400" b="1" dirty="0"/>
            </a:br>
            <a:r>
              <a:rPr lang="en-US" altLang="zh-CN" sz="4400" b="1" dirty="0"/>
              <a:t>Deep Structure for Recommender Systems</a:t>
            </a:r>
            <a:r>
              <a:rPr lang="en-US" altLang="zh-CN" sz="4400" dirty="0" smtClean="0"/>
              <a:t> </a:t>
            </a:r>
            <a:endParaRPr lang="zh-CN" altLang="en-US" sz="44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621536" y="4022027"/>
            <a:ext cx="9144000" cy="1655762"/>
          </a:xfrm>
        </p:spPr>
        <p:txBody>
          <a:bodyPr/>
          <a:lstStyle/>
          <a:p>
            <a:pPr algn="r"/>
            <a:r>
              <a:rPr lang="en-US" altLang="zh-CN" dirty="0" smtClean="0"/>
              <a:t>AAAI’17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218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Structure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541" y="0"/>
            <a:ext cx="8399540" cy="6858000"/>
          </a:xfrm>
        </p:spPr>
      </p:pic>
    </p:spTree>
    <p:extLst>
      <p:ext uri="{BB962C8B-B14F-4D97-AF65-F5344CB8AC3E}">
        <p14:creationId xmlns:p14="http://schemas.microsoft.com/office/powerpoint/2010/main" val="2432385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274</Words>
  <Application>Microsoft Office PowerPoint</Application>
  <PresentationFormat>宽屏</PresentationFormat>
  <Paragraphs>53</Paragraphs>
  <Slides>19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宋体</vt:lpstr>
      <vt:lpstr>Arial</vt:lpstr>
      <vt:lpstr>Calibri</vt:lpstr>
      <vt:lpstr>Calibri Light</vt:lpstr>
      <vt:lpstr>Office 主题</vt:lpstr>
      <vt:lpstr>VBPR: Visual Bayesian Personalized Ranking from Implicit Feedback </vt:lpstr>
      <vt:lpstr>Structure of VBPR</vt:lpstr>
      <vt:lpstr>Formulation</vt:lpstr>
      <vt:lpstr>BPR</vt:lpstr>
      <vt:lpstr>BPR</vt:lpstr>
      <vt:lpstr>Experiments</vt:lpstr>
      <vt:lpstr>Results</vt:lpstr>
      <vt:lpstr>A Hybrid Collaborative Filtering Model with Deep Structure for Recommender Systems </vt:lpstr>
      <vt:lpstr>Structure</vt:lpstr>
      <vt:lpstr>aDAE and aSDAE </vt:lpstr>
      <vt:lpstr>aDAE and aSDAE </vt:lpstr>
      <vt:lpstr>User features</vt:lpstr>
      <vt:lpstr>Item features</vt:lpstr>
      <vt:lpstr>Structure</vt:lpstr>
      <vt:lpstr>Optimization</vt:lpstr>
      <vt:lpstr>CDL</vt:lpstr>
      <vt:lpstr>DCF</vt:lpstr>
      <vt:lpstr>Experiments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VBPR: Visual Bayesian Personalized Ranking from Implicit Feedback </dc:title>
  <dc:creator>duocai wu</dc:creator>
  <cp:lastModifiedBy>duocai wu</cp:lastModifiedBy>
  <cp:revision>22</cp:revision>
  <dcterms:created xsi:type="dcterms:W3CDTF">2017-05-22T11:14:40Z</dcterms:created>
  <dcterms:modified xsi:type="dcterms:W3CDTF">2017-06-13T04:34:14Z</dcterms:modified>
</cp:coreProperties>
</file>