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notesMasterIdLst>
    <p:notesMasterId r:id="rId35"/>
  </p:notesMasterIdLst>
  <p:sldIdLst>
    <p:sldId id="422" r:id="rId2"/>
    <p:sldId id="394" r:id="rId3"/>
    <p:sldId id="380" r:id="rId4"/>
    <p:sldId id="375" r:id="rId5"/>
    <p:sldId id="376" r:id="rId6"/>
    <p:sldId id="381" r:id="rId7"/>
    <p:sldId id="382" r:id="rId8"/>
    <p:sldId id="383" r:id="rId9"/>
    <p:sldId id="386" r:id="rId10"/>
    <p:sldId id="387" r:id="rId11"/>
    <p:sldId id="388" r:id="rId12"/>
    <p:sldId id="389" r:id="rId13"/>
    <p:sldId id="390" r:id="rId14"/>
    <p:sldId id="392" r:id="rId15"/>
    <p:sldId id="393" r:id="rId16"/>
    <p:sldId id="419" r:id="rId17"/>
    <p:sldId id="398" r:id="rId18"/>
    <p:sldId id="420" r:id="rId19"/>
    <p:sldId id="399" r:id="rId20"/>
    <p:sldId id="400" r:id="rId21"/>
    <p:sldId id="402" r:id="rId22"/>
    <p:sldId id="403" r:id="rId23"/>
    <p:sldId id="404" r:id="rId24"/>
    <p:sldId id="405" r:id="rId25"/>
    <p:sldId id="409" r:id="rId26"/>
    <p:sldId id="411" r:id="rId27"/>
    <p:sldId id="412" r:id="rId28"/>
    <p:sldId id="413" r:id="rId29"/>
    <p:sldId id="414" r:id="rId30"/>
    <p:sldId id="415" r:id="rId31"/>
    <p:sldId id="421" r:id="rId32"/>
    <p:sldId id="416" r:id="rId33"/>
    <p:sldId id="41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1470"/>
  </p:normalViewPr>
  <p:slideViewPr>
    <p:cSldViewPr>
      <p:cViewPr>
        <p:scale>
          <a:sx n="100" d="100"/>
          <a:sy n="100" d="100"/>
        </p:scale>
        <p:origin x="560" y="-1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366D2A-CDBD-4B65-9037-588F253F4518}" type="datetimeFigureOut">
              <a:rPr lang="en-US" smtClean="0"/>
              <a:t>12/9/17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47D859-20A5-4042-9794-ABBBD9C0EE6C}" type="slidenum">
              <a:rPr lang="en-US" smtClean="0"/>
              <a:t>‹#›</a:t>
            </a:fld>
            <a:endParaRPr lang="en-US"/>
          </a:p>
        </p:txBody>
      </p:sp>
    </p:spTree>
    <p:extLst>
      <p:ext uri="{BB962C8B-B14F-4D97-AF65-F5344CB8AC3E}">
        <p14:creationId xmlns:p14="http://schemas.microsoft.com/office/powerpoint/2010/main" val="1472347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24966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5123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22110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44878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69725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8681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0049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1082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91157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0691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23085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58708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61238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423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A5565ECE-5867-4E39-A32B-A1202834FFEF}" type="datetimeFigureOut">
              <a:rPr lang="en-US" smtClean="0"/>
              <a:t>12/9/17</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28A865F-2B4B-40CE-8EEC-2BD9A59370E4}" type="slidenum">
              <a:rPr lang="en-US" smtClean="0"/>
              <a:t>‹#›</a:t>
            </a:fld>
            <a:endParaRPr lang="en-US"/>
          </a:p>
        </p:txBody>
      </p:sp>
      <p:pic>
        <p:nvPicPr>
          <p:cNvPr id="18" name="Picture 2" descr="C:\Users\sburton\Dropbox\school\dmprojects\common\dml-logo-me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80610" y="4648200"/>
            <a:ext cx="3746600" cy="18288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565ECE-5867-4E39-A32B-A1202834FFEF}" type="datetimeFigureOut">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865F-2B4B-40CE-8EEC-2BD9A59370E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565ECE-5867-4E39-A32B-A1202834FFEF}" type="datetimeFigureOut">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865F-2B4B-40CE-8EEC-2BD9A59370E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7"/>
            <a:ext cx="8520600" cy="763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8520600" cy="4555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6241345"/>
            <a:ext cx="5487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569967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593367"/>
            <a:ext cx="8520600" cy="763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536633"/>
            <a:ext cx="3999900" cy="45552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536633"/>
            <a:ext cx="3999900" cy="45552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6241345"/>
            <a:ext cx="5487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956243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855000"/>
            <a:ext cx="7852200" cy="11480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6241345"/>
            <a:ext cx="5487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211268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565ECE-5867-4E39-A32B-A1202834FFEF}" type="datetimeFigureOut">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865F-2B4B-40CE-8EEC-2BD9A59370E4}" type="slidenum">
              <a:rPr lang="en-US" smtClean="0"/>
              <a:t>‹#›</a:t>
            </a:fld>
            <a:endParaRPr lang="en-US"/>
          </a:p>
        </p:txBody>
      </p:sp>
      <p:pic>
        <p:nvPicPr>
          <p:cNvPr id="7" name="Picture 2" descr="C:\Users\sburton\Dropbox\school\dmprojects\common\dml-logo-m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5405" y="5867398"/>
            <a:ext cx="1646195" cy="80354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5565ECE-5867-4E39-A32B-A1202834FFEF}" type="datetimeFigureOut">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865F-2B4B-40CE-8EEC-2BD9A59370E4}" type="slidenum">
              <a:rPr lang="en-US" smtClean="0"/>
              <a:t>‹#›</a:t>
            </a:fld>
            <a:endParaRPr lang="en-US"/>
          </a:p>
        </p:txBody>
      </p:sp>
      <p:pic>
        <p:nvPicPr>
          <p:cNvPr id="7" name="Picture 2" descr="C:\Users\sburton\Dropbox\school\dmprojects\common\dml-logo-me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19400" y="4641273"/>
            <a:ext cx="3746600" cy="18288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565ECE-5867-4E39-A32B-A1202834FFEF}" type="datetimeFigureOut">
              <a:rPr lang="en-US" smtClean="0"/>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A865F-2B4B-40CE-8EEC-2BD9A59370E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A5565ECE-5867-4E39-A32B-A1202834FFEF}" type="datetimeFigureOut">
              <a:rPr lang="en-US" smtClean="0"/>
              <a:t>12/9/17</a:t>
            </a:fld>
            <a:endParaRPr lang="en-US"/>
          </a:p>
        </p:txBody>
      </p:sp>
      <p:sp>
        <p:nvSpPr>
          <p:cNvPr id="27" name="Slide Number Placeholder 26"/>
          <p:cNvSpPr>
            <a:spLocks noGrp="1"/>
          </p:cNvSpPr>
          <p:nvPr>
            <p:ph type="sldNum" sz="quarter" idx="11"/>
          </p:nvPr>
        </p:nvSpPr>
        <p:spPr/>
        <p:txBody>
          <a:bodyPr rtlCol="0"/>
          <a:lstStyle/>
          <a:p>
            <a:fld id="{F28A865F-2B4B-40CE-8EEC-2BD9A59370E4}"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A5565ECE-5867-4E39-A32B-A1202834FFEF}" type="datetimeFigureOut">
              <a:rPr lang="en-US" smtClean="0"/>
              <a:t>12/9/17</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F28A865F-2B4B-40CE-8EEC-2BD9A59370E4}" type="slidenum">
              <a:rPr lang="en-US" smtClean="0"/>
              <a:t>‹#›</a:t>
            </a:fld>
            <a:endParaRPr lang="en-US"/>
          </a:p>
        </p:txBody>
      </p:sp>
      <p:pic>
        <p:nvPicPr>
          <p:cNvPr id="6" name="Picture 2" descr="C:\Users\sburton\Dropbox\school\dmprojects\common\dml-logo-m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5405" y="5867398"/>
            <a:ext cx="1646195" cy="80354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565ECE-5867-4E39-A32B-A1202834FFEF}" type="datetimeFigureOut">
              <a:rPr lang="en-US" smtClean="0"/>
              <a:t>12/9/17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8A865F-2B4B-40CE-8EEC-2BD9A59370E4}" type="slidenum">
              <a:rPr lang="en-US" smtClean="0"/>
              <a:t>‹#›</a:t>
            </a:fld>
            <a:endParaRPr lang="en-US"/>
          </a:p>
        </p:txBody>
      </p:sp>
      <p:pic>
        <p:nvPicPr>
          <p:cNvPr id="5" name="Content Placeholder 3" descr="Data Mining Logo FINAL.pdf"/>
          <p:cNvPicPr>
            <a:picLocks noGrp="1" noChangeAspect="1"/>
          </p:cNvPicPr>
          <p:nvPr userDrawn="1"/>
        </p:nvPicPr>
        <p:blipFill>
          <a:blip r:embed="rId2" cstate="print">
            <a:extLst>
              <a:ext uri="{28A0092B-C50C-407E-A947-70E740481C1C}">
                <a14:useLocalDpi xmlns:a14="http://schemas.microsoft.com/office/drawing/2010/main" val="0"/>
              </a:ext>
            </a:extLst>
          </a:blip>
          <a:srcRect l="16328" t="21887" r="51685" b="25922"/>
          <a:stretch>
            <a:fillRect/>
          </a:stretch>
        </p:blipFill>
        <p:spPr bwMode="auto">
          <a:xfrm>
            <a:off x="2667000" y="565150"/>
            <a:ext cx="3810000" cy="6216650"/>
          </a:xfrm>
          <a:prstGeom prst="rect">
            <a:avLst/>
          </a:prstGeom>
          <a:noFill/>
          <a:ln>
            <a:noFill/>
          </a:ln>
          <a:extLst>
            <a:ext uri="{909E8E84-426E-40dd-AFC4-6F175D3DCCD1}">
              <a14:hiddenFill xmlns:a14="http://schemas.microsoft.com/office/drawing/2010/main" xmlns="">
                <a:solidFill>
                  <a:srgbClr val="FFFFFF">
                    <a:alpha val="21001"/>
                  </a:srgbClr>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565ECE-5867-4E39-A32B-A1202834FFEF}" type="datetimeFigureOut">
              <a:rPr lang="en-US" smtClean="0"/>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A865F-2B4B-40CE-8EEC-2BD9A59370E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565ECE-5867-4E39-A32B-A1202834FFEF}" type="datetimeFigureOut">
              <a:rPr lang="en-US" smtClean="0"/>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A865F-2B4B-40CE-8EEC-2BD9A59370E4}" type="slidenum">
              <a:rPr lang="en-US" smtClean="0"/>
              <a:t>‹#›</a:t>
            </a:fld>
            <a:endParaRPr lang="en-US"/>
          </a:p>
        </p:txBody>
      </p:sp>
      <p:pic>
        <p:nvPicPr>
          <p:cNvPr id="8" name="Picture 2" descr="C:\Users\sburton\Dropbox\school\dmprojects\common\dml-logo-m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5405" y="5867398"/>
            <a:ext cx="1646195" cy="80354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5565ECE-5867-4E39-A32B-A1202834FFEF}" type="datetimeFigureOut">
              <a:rPr lang="en-US" smtClean="0"/>
              <a:t>12/9/17</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28A865F-2B4B-40CE-8EEC-2BD9A59370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 id="2147484141" r:id="rId13"/>
    <p:sldLayoutId id="2147484142" r:id="rId14"/>
  </p:sldLayoutIdLst>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First Workshop on </a:t>
            </a:r>
            <a:r>
              <a:rPr lang="en-US" dirty="0" err="1" smtClean="0"/>
              <a:t>Metalearning</a:t>
            </a:r>
            <a:r>
              <a:rPr lang="en-US" dirty="0" smtClean="0"/>
              <a:t> in 1998 at ECML</a:t>
            </a:r>
          </a:p>
          <a:p>
            <a:pPr lvl="1"/>
            <a:r>
              <a:rPr lang="en-US" dirty="0" smtClean="0"/>
              <a:t>8 papers (2 by organizers!)</a:t>
            </a:r>
          </a:p>
          <a:p>
            <a:pPr lvl="1"/>
            <a:r>
              <a:rPr lang="en-US" dirty="0" smtClean="0"/>
              <a:t>About 20 attendees</a:t>
            </a:r>
          </a:p>
          <a:p>
            <a:pPr lvl="1"/>
            <a:r>
              <a:rPr lang="en-US" dirty="0" smtClean="0"/>
              <a:t>EU-heavy</a:t>
            </a:r>
          </a:p>
          <a:p>
            <a:r>
              <a:rPr lang="en-US" dirty="0" smtClean="0"/>
              <a:t>Then ICML 1999, ECML 2000, ECML 2001, etc.</a:t>
            </a:r>
          </a:p>
          <a:p>
            <a:r>
              <a:rPr lang="en-US" dirty="0" smtClean="0"/>
              <a:t>MLJ SI on </a:t>
            </a:r>
            <a:r>
              <a:rPr lang="en-US" dirty="0" err="1" smtClean="0"/>
              <a:t>Metalearning</a:t>
            </a:r>
            <a:r>
              <a:rPr lang="en-US" dirty="0" smtClean="0"/>
              <a:t>, 2004</a:t>
            </a:r>
          </a:p>
          <a:p>
            <a:r>
              <a:rPr lang="en-US" dirty="0" smtClean="0"/>
              <a:t>First Workshops on </a:t>
            </a:r>
            <a:r>
              <a:rPr lang="en-US" dirty="0" err="1" smtClean="0"/>
              <a:t>AutoML</a:t>
            </a:r>
            <a:r>
              <a:rPr lang="en-US" dirty="0" smtClean="0"/>
              <a:t>/</a:t>
            </a:r>
            <a:r>
              <a:rPr lang="en-US" dirty="0" err="1" smtClean="0"/>
              <a:t>Metalearning</a:t>
            </a:r>
            <a:r>
              <a:rPr lang="en-US" dirty="0" smtClean="0"/>
              <a:t> in 2014 at ECAI/2015 at ECML</a:t>
            </a:r>
          </a:p>
          <a:p>
            <a:r>
              <a:rPr lang="en-US" dirty="0" smtClean="0"/>
              <a:t>Look at today!</a:t>
            </a:r>
          </a:p>
          <a:p>
            <a:pPr lvl="1"/>
            <a:r>
              <a:rPr lang="en-US" dirty="0" smtClean="0"/>
              <a:t>29 accepted papers / ~100 attendees</a:t>
            </a:r>
          </a:p>
          <a:p>
            <a:pPr lvl="1"/>
            <a:r>
              <a:rPr lang="en-US" dirty="0" smtClean="0"/>
              <a:t>Wide range of origins</a:t>
            </a:r>
          </a:p>
        </p:txBody>
      </p:sp>
    </p:spTree>
    <p:extLst>
      <p:ext uri="{BB962C8B-B14F-4D97-AF65-F5344CB8AC3E}">
        <p14:creationId xmlns:p14="http://schemas.microsoft.com/office/powerpoint/2010/main" val="2013732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fontScale="90000"/>
          </a:bodyPr>
          <a:lstStyle/>
          <a:p>
            <a:r>
              <a:rPr lang="en-US" dirty="0" err="1" smtClean="0"/>
              <a:t>Metalearning</a:t>
            </a:r>
            <a:r>
              <a:rPr lang="en-US" dirty="0" smtClean="0"/>
              <a:t> Impact of HPO </a:t>
            </a:r>
            <a:r>
              <a:rPr lang="mr-IN" dirty="0" smtClean="0"/>
              <a:t>–</a:t>
            </a:r>
            <a:r>
              <a:rPr lang="en-US" dirty="0" smtClean="0"/>
              <a:t> Take 1</a:t>
            </a:r>
            <a:endParaRPr lang="en-US" dirty="0"/>
          </a:p>
        </p:txBody>
      </p:sp>
      <p:sp>
        <p:nvSpPr>
          <p:cNvPr id="5" name="Content Placeholder 2"/>
          <p:cNvSpPr>
            <a:spLocks noGrp="1"/>
          </p:cNvSpPr>
          <p:nvPr>
            <p:ph idx="1"/>
          </p:nvPr>
        </p:nvSpPr>
        <p:spPr>
          <a:xfrm>
            <a:off x="457200" y="1716024"/>
            <a:ext cx="8229600" cy="4325112"/>
          </a:xfrm>
        </p:spPr>
        <p:txBody>
          <a:bodyPr>
            <a:normAutofit/>
          </a:bodyPr>
          <a:lstStyle/>
          <a:p>
            <a:r>
              <a:rPr lang="en-US" dirty="0" smtClean="0"/>
              <a:t>Data preparation</a:t>
            </a:r>
          </a:p>
          <a:p>
            <a:pPr lvl="1"/>
            <a:r>
              <a:rPr lang="en-US" dirty="0" smtClean="0"/>
              <a:t>Remove small datasets (&lt;= 100)</a:t>
            </a:r>
          </a:p>
          <a:p>
            <a:pPr lvl="1"/>
            <a:r>
              <a:rPr lang="en-US" dirty="0" smtClean="0"/>
              <a:t>Extract </a:t>
            </a:r>
            <a:r>
              <a:rPr lang="en-US" dirty="0"/>
              <a:t>meta-features </a:t>
            </a:r>
            <a:r>
              <a:rPr lang="en-US" dirty="0" smtClean="0"/>
              <a:t>for each dataset (</a:t>
            </a:r>
            <a:r>
              <a:rPr lang="en-US" dirty="0" err="1" smtClean="0"/>
              <a:t>Reif’s</a:t>
            </a:r>
            <a:r>
              <a:rPr lang="en-US" dirty="0" smtClean="0"/>
              <a:t> tool)</a:t>
            </a:r>
          </a:p>
          <a:p>
            <a:pPr lvl="1"/>
            <a:r>
              <a:rPr lang="en-US" dirty="0" smtClean="0"/>
              <a:t>Meta-feature selection (manual and CFS)</a:t>
            </a:r>
          </a:p>
          <a:p>
            <a:pPr lvl="1"/>
            <a:r>
              <a:rPr lang="en-US" dirty="0" smtClean="0"/>
              <a:t>Label datasets (0 for no advantage and 1 for likely performance advantage)</a:t>
            </a:r>
          </a:p>
          <a:p>
            <a:pPr lvl="1"/>
            <a:r>
              <a:rPr lang="en-US" dirty="0" smtClean="0"/>
              <a:t>Select </a:t>
            </a:r>
            <a:r>
              <a:rPr lang="en-US" dirty="0" err="1" smtClean="0"/>
              <a:t>metalearner</a:t>
            </a:r>
            <a:r>
              <a:rPr lang="en-US" dirty="0" smtClean="0"/>
              <a:t> – comprehensibility and preliminary results </a:t>
            </a:r>
            <a:r>
              <a:rPr lang="en-US" dirty="0" smtClean="0">
                <a:sym typeface="Wingdings"/>
              </a:rPr>
              <a:t> J48</a:t>
            </a:r>
            <a:endParaRPr lang="en-US" dirty="0"/>
          </a:p>
        </p:txBody>
      </p:sp>
    </p:spTree>
    <p:extLst>
      <p:ext uri="{BB962C8B-B14F-4D97-AF65-F5344CB8AC3E}">
        <p14:creationId xmlns:p14="http://schemas.microsoft.com/office/powerpoint/2010/main" val="1144927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dirty="0" smtClean="0"/>
              <a:t>Threshold = 1.5</a:t>
            </a:r>
            <a:endParaRPr lang="en-US" dirty="0"/>
          </a:p>
        </p:txBody>
      </p:sp>
      <p:sp>
        <p:nvSpPr>
          <p:cNvPr id="5" name="Content Placeholder 2"/>
          <p:cNvSpPr>
            <a:spLocks noGrp="1"/>
          </p:cNvSpPr>
          <p:nvPr>
            <p:ph idx="1"/>
          </p:nvPr>
        </p:nvSpPr>
        <p:spPr>
          <a:xfrm>
            <a:off x="457200" y="1716024"/>
            <a:ext cx="8229600" cy="4325112"/>
          </a:xfrm>
        </p:spPr>
        <p:txBody>
          <a:bodyPr>
            <a:normAutofit/>
          </a:bodyPr>
          <a:lstStyle/>
          <a:p>
            <a:r>
              <a:rPr lang="en-US" dirty="0" smtClean="0"/>
              <a:t>Default: A=62%, P=62%, R=100%</a:t>
            </a:r>
          </a:p>
          <a:p>
            <a:r>
              <a:rPr lang="en-US" dirty="0" smtClean="0"/>
              <a:t>Feature selection + J48 </a:t>
            </a:r>
          </a:p>
          <a:p>
            <a:pPr lvl="1"/>
            <a:r>
              <a:rPr lang="en-US" dirty="0" smtClean="0"/>
              <a:t>joint entropy, NB, NN1</a:t>
            </a:r>
          </a:p>
          <a:p>
            <a:pPr lvl="1"/>
            <a:r>
              <a:rPr lang="en-US" dirty="0" smtClean="0"/>
              <a:t>A=79%, P=81%, R=86%</a:t>
            </a:r>
          </a:p>
          <a:p>
            <a:pPr lvl="1"/>
            <a:r>
              <a:rPr lang="en-US" dirty="0" smtClean="0"/>
              <a:t>NN1 root of induced tree</a:t>
            </a:r>
          </a:p>
          <a:p>
            <a:r>
              <a:rPr lang="en-US" dirty="0" smtClean="0"/>
              <a:t>Good recall on test data</a:t>
            </a:r>
          </a:p>
          <a:p>
            <a:r>
              <a:rPr lang="en-US" dirty="0" err="1" smtClean="0"/>
              <a:t>Metamodel</a:t>
            </a:r>
            <a:r>
              <a:rPr lang="en-US" dirty="0" smtClean="0"/>
              <a:t> claims 83% of the total performance improvement available at the base level</a:t>
            </a:r>
          </a:p>
        </p:txBody>
      </p:sp>
    </p:spTree>
    <p:extLst>
      <p:ext uri="{BB962C8B-B14F-4D97-AF65-F5344CB8AC3E}">
        <p14:creationId xmlns:p14="http://schemas.microsoft.com/office/powerpoint/2010/main" val="3831223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dirty="0" smtClean="0"/>
              <a:t>Threshold = 2.5</a:t>
            </a:r>
            <a:endParaRPr lang="en-US" dirty="0"/>
          </a:p>
        </p:txBody>
      </p:sp>
      <p:sp>
        <p:nvSpPr>
          <p:cNvPr id="5" name="Content Placeholder 2"/>
          <p:cNvSpPr>
            <a:spLocks noGrp="1"/>
          </p:cNvSpPr>
          <p:nvPr>
            <p:ph idx="1"/>
          </p:nvPr>
        </p:nvSpPr>
        <p:spPr>
          <a:xfrm>
            <a:off x="457200" y="1716024"/>
            <a:ext cx="8229600" cy="4325112"/>
          </a:xfrm>
        </p:spPr>
        <p:txBody>
          <a:bodyPr>
            <a:normAutofit/>
          </a:bodyPr>
          <a:lstStyle/>
          <a:p>
            <a:r>
              <a:rPr lang="en-US" dirty="0" smtClean="0"/>
              <a:t>Default: A=50%, P=50%, R=100%</a:t>
            </a:r>
          </a:p>
          <a:p>
            <a:r>
              <a:rPr lang="en-US" dirty="0" smtClean="0"/>
              <a:t>Feature selection + J48 </a:t>
            </a:r>
          </a:p>
          <a:p>
            <a:pPr lvl="1"/>
            <a:r>
              <a:rPr lang="en-US" dirty="0" smtClean="0"/>
              <a:t>kurtosis prep, normalized attribute entropy, joint entropy, NB, NN1</a:t>
            </a:r>
          </a:p>
          <a:p>
            <a:pPr lvl="1"/>
            <a:r>
              <a:rPr lang="en-US" dirty="0" smtClean="0"/>
              <a:t>A=75%, P=71%, R=84%</a:t>
            </a:r>
          </a:p>
          <a:p>
            <a:pPr lvl="1"/>
            <a:r>
              <a:rPr lang="en-US" dirty="0" smtClean="0"/>
              <a:t>NN1 root of induced tree</a:t>
            </a:r>
          </a:p>
          <a:p>
            <a:r>
              <a:rPr lang="en-US" dirty="0" smtClean="0"/>
              <a:t>Good recall on test data</a:t>
            </a:r>
          </a:p>
          <a:p>
            <a:r>
              <a:rPr lang="en-US" dirty="0" err="1" smtClean="0"/>
              <a:t>Metamodel</a:t>
            </a:r>
            <a:r>
              <a:rPr lang="en-US" dirty="0" smtClean="0"/>
              <a:t> claims 74% of the total performance improvement available at the base level</a:t>
            </a:r>
          </a:p>
        </p:txBody>
      </p:sp>
    </p:spTree>
    <p:extLst>
      <p:ext uri="{BB962C8B-B14F-4D97-AF65-F5344CB8AC3E}">
        <p14:creationId xmlns:p14="http://schemas.microsoft.com/office/powerpoint/2010/main" val="3355968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dirty="0" smtClean="0"/>
              <a:t>Larger Threshold Values</a:t>
            </a:r>
            <a:endParaRPr lang="en-US" dirty="0"/>
          </a:p>
        </p:txBody>
      </p:sp>
      <p:sp>
        <p:nvSpPr>
          <p:cNvPr id="5" name="Content Placeholder 2"/>
          <p:cNvSpPr>
            <a:spLocks noGrp="1"/>
          </p:cNvSpPr>
          <p:nvPr>
            <p:ph idx="1"/>
          </p:nvPr>
        </p:nvSpPr>
        <p:spPr>
          <a:xfrm>
            <a:off x="457200" y="1716024"/>
            <a:ext cx="8229600" cy="4325112"/>
          </a:xfrm>
        </p:spPr>
        <p:txBody>
          <a:bodyPr>
            <a:normAutofit/>
          </a:bodyPr>
          <a:lstStyle/>
          <a:p>
            <a:r>
              <a:rPr lang="en-US" dirty="0" smtClean="0"/>
              <a:t>Shifts majority to class 0</a:t>
            </a:r>
          </a:p>
          <a:p>
            <a:r>
              <a:rPr lang="en-US" dirty="0" smtClean="0"/>
              <a:t>Fewer class 1 datasets, but great benefit in identifying them </a:t>
            </a:r>
          </a:p>
          <a:p>
            <a:r>
              <a:rPr lang="en-US" dirty="0" err="1" smtClean="0"/>
              <a:t>Metalearning</a:t>
            </a:r>
            <a:r>
              <a:rPr lang="en-US" dirty="0" smtClean="0"/>
              <a:t> difficult due to class imbalance</a:t>
            </a:r>
          </a:p>
          <a:p>
            <a:r>
              <a:rPr lang="en-US" dirty="0" smtClean="0"/>
              <a:t>Threshold = 5.0</a:t>
            </a:r>
          </a:p>
          <a:p>
            <a:pPr lvl="1"/>
            <a:r>
              <a:rPr lang="en-US" dirty="0"/>
              <a:t>R</a:t>
            </a:r>
            <a:r>
              <a:rPr lang="en-US" dirty="0" smtClean="0"/>
              <a:t>ecall goes from 0% to 26% (10 of 54 datasets)</a:t>
            </a:r>
          </a:p>
          <a:p>
            <a:pPr lvl="1"/>
            <a:r>
              <a:rPr lang="en-US" dirty="0" smtClean="0"/>
              <a:t>NN1 root of induced tree</a:t>
            </a:r>
          </a:p>
          <a:p>
            <a:r>
              <a:rPr lang="en-US" dirty="0" smtClean="0"/>
              <a:t>Poor results beyond</a:t>
            </a:r>
          </a:p>
        </p:txBody>
      </p:sp>
    </p:spTree>
    <p:extLst>
      <p:ext uri="{BB962C8B-B14F-4D97-AF65-F5344CB8AC3E}">
        <p14:creationId xmlns:p14="http://schemas.microsoft.com/office/powerpoint/2010/main" val="1333898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dirty="0" smtClean="0"/>
              <a:t>An Unexpected Finding</a:t>
            </a:r>
            <a:endParaRPr lang="en-US" dirty="0"/>
          </a:p>
        </p:txBody>
      </p:sp>
      <p:sp>
        <p:nvSpPr>
          <p:cNvPr id="5" name="Content Placeholder 2"/>
          <p:cNvSpPr>
            <a:spLocks noGrp="1"/>
          </p:cNvSpPr>
          <p:nvPr>
            <p:ph idx="1"/>
          </p:nvPr>
        </p:nvSpPr>
        <p:spPr>
          <a:xfrm>
            <a:off x="457200" y="1716024"/>
            <a:ext cx="8229600" cy="4325112"/>
          </a:xfrm>
        </p:spPr>
        <p:txBody>
          <a:bodyPr>
            <a:normAutofit/>
          </a:bodyPr>
          <a:lstStyle/>
          <a:p>
            <a:r>
              <a:rPr lang="en-US" dirty="0" smtClean="0"/>
              <a:t>In virtually all </a:t>
            </a:r>
            <a:r>
              <a:rPr lang="en-US" dirty="0" err="1" smtClean="0"/>
              <a:t>metamodels</a:t>
            </a:r>
            <a:r>
              <a:rPr lang="en-US" dirty="0" smtClean="0"/>
              <a:t>, NN1 is the root of the induced tree</a:t>
            </a:r>
          </a:p>
          <a:p>
            <a:r>
              <a:rPr lang="en-US" dirty="0" smtClean="0"/>
              <a:t>Linear regression of the actual percentage of improvement on the meta-features also assigns large weight to NN1</a:t>
            </a:r>
          </a:p>
          <a:p>
            <a:pPr lvl="1"/>
            <a:r>
              <a:rPr lang="en-US" dirty="0" smtClean="0"/>
              <a:t>Confirms </a:t>
            </a:r>
            <a:r>
              <a:rPr lang="en-US" dirty="0" err="1" smtClean="0"/>
              <a:t>Reif</a:t>
            </a:r>
            <a:r>
              <a:rPr lang="en-US" dirty="0" smtClean="0"/>
              <a:t> et </a:t>
            </a:r>
            <a:r>
              <a:rPr lang="en-US" dirty="0" err="1" smtClean="0"/>
              <a:t>al’s</a:t>
            </a:r>
            <a:r>
              <a:rPr lang="en-US" dirty="0" smtClean="0"/>
              <a:t> results that </a:t>
            </a:r>
            <a:r>
              <a:rPr lang="en-US" dirty="0" err="1" smtClean="0"/>
              <a:t>landmarkers</a:t>
            </a:r>
            <a:r>
              <a:rPr lang="en-US" dirty="0" smtClean="0"/>
              <a:t> are generally better than other meta-features, especially NN1 and NB</a:t>
            </a:r>
          </a:p>
          <a:p>
            <a:pPr lvl="1"/>
            <a:r>
              <a:rPr lang="en-US" dirty="0" smtClean="0"/>
              <a:t>NN1 is very efficient, hence the determination could be very fast</a:t>
            </a:r>
          </a:p>
        </p:txBody>
      </p:sp>
    </p:spTree>
    <p:extLst>
      <p:ext uri="{BB962C8B-B14F-4D97-AF65-F5344CB8AC3E}">
        <p14:creationId xmlns:p14="http://schemas.microsoft.com/office/powerpoint/2010/main" val="1699227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dirty="0" smtClean="0"/>
              <a:t>Study 1 Suggests</a:t>
            </a:r>
            <a:r>
              <a:rPr lang="mr-IN" dirty="0" smtClean="0"/>
              <a:t>…</a:t>
            </a:r>
            <a:endParaRPr lang="en-US" dirty="0"/>
          </a:p>
        </p:txBody>
      </p:sp>
      <p:sp>
        <p:nvSpPr>
          <p:cNvPr id="5" name="Content Placeholder 2"/>
          <p:cNvSpPr>
            <a:spLocks noGrp="1"/>
          </p:cNvSpPr>
          <p:nvPr>
            <p:ph idx="1"/>
          </p:nvPr>
        </p:nvSpPr>
        <p:spPr>
          <a:xfrm>
            <a:off x="457200" y="1716024"/>
            <a:ext cx="8229600" cy="4325112"/>
          </a:xfrm>
        </p:spPr>
        <p:txBody>
          <a:bodyPr>
            <a:normAutofit fontScale="92500"/>
          </a:bodyPr>
          <a:lstStyle/>
          <a:p>
            <a:r>
              <a:rPr lang="en-US" dirty="0"/>
              <a:t>T</a:t>
            </a:r>
            <a:r>
              <a:rPr lang="en-US" dirty="0" smtClean="0"/>
              <a:t>wo-stage approach may indeed be adequate, but the correct one consists of:</a:t>
            </a:r>
          </a:p>
          <a:p>
            <a:pPr lvl="1"/>
            <a:r>
              <a:rPr lang="en-US" dirty="0" smtClean="0"/>
              <a:t>Determining whether HPO is likely to yield improvement</a:t>
            </a:r>
          </a:p>
          <a:p>
            <a:pPr lvl="1"/>
            <a:r>
              <a:rPr lang="en-US" dirty="0" smtClean="0"/>
              <a:t>If so, solving the unrestricted version of the problem</a:t>
            </a:r>
          </a:p>
          <a:p>
            <a:r>
              <a:rPr lang="en-US" dirty="0" smtClean="0"/>
              <a:t>Limitations:</a:t>
            </a:r>
          </a:p>
          <a:p>
            <a:pPr lvl="1"/>
            <a:r>
              <a:rPr lang="en-US" dirty="0" smtClean="0"/>
              <a:t>Aggregate analysis: best default vs. best HPO</a:t>
            </a:r>
          </a:p>
          <a:p>
            <a:pPr lvl="1"/>
            <a:r>
              <a:rPr lang="en-US" dirty="0" smtClean="0"/>
              <a:t>All datasets </a:t>
            </a:r>
            <a:r>
              <a:rPr lang="en-US" dirty="0" err="1" smtClean="0"/>
              <a:t>binarized</a:t>
            </a:r>
            <a:endParaRPr lang="en-US" dirty="0" smtClean="0"/>
          </a:p>
          <a:p>
            <a:pPr lvl="1"/>
            <a:r>
              <a:rPr lang="en-US" dirty="0" smtClean="0"/>
              <a:t>No test of significance</a:t>
            </a:r>
          </a:p>
          <a:p>
            <a:pPr lvl="1"/>
            <a:r>
              <a:rPr lang="en-US" dirty="0" smtClean="0"/>
              <a:t>Cost of HPO ignored</a:t>
            </a:r>
          </a:p>
        </p:txBody>
      </p:sp>
    </p:spTree>
    <p:extLst>
      <p:ext uri="{BB962C8B-B14F-4D97-AF65-F5344CB8AC3E}">
        <p14:creationId xmlns:p14="http://schemas.microsoft.com/office/powerpoint/2010/main" val="3326632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fontScale="90000"/>
          </a:bodyPr>
          <a:lstStyle/>
          <a:p>
            <a:r>
              <a:rPr lang="en-US" dirty="0" err="1"/>
              <a:t>Metalearning</a:t>
            </a:r>
            <a:r>
              <a:rPr lang="en-US" dirty="0"/>
              <a:t> Impact of HPO </a:t>
            </a:r>
            <a:r>
              <a:rPr lang="mr-IN" dirty="0"/>
              <a:t>–</a:t>
            </a:r>
            <a:r>
              <a:rPr lang="en-US" dirty="0"/>
              <a:t> Take </a:t>
            </a:r>
            <a:r>
              <a:rPr lang="en-US" dirty="0" smtClean="0"/>
              <a:t>2</a:t>
            </a:r>
            <a:endParaRPr lang="en-US" dirty="0"/>
          </a:p>
        </p:txBody>
      </p:sp>
      <p:sp>
        <p:nvSpPr>
          <p:cNvPr id="5" name="Content Placeholder 2"/>
          <p:cNvSpPr>
            <a:spLocks noGrp="1"/>
          </p:cNvSpPr>
          <p:nvPr>
            <p:ph idx="1"/>
          </p:nvPr>
        </p:nvSpPr>
        <p:spPr>
          <a:xfrm>
            <a:off x="457200" y="1716024"/>
            <a:ext cx="8229600" cy="4325112"/>
          </a:xfrm>
        </p:spPr>
        <p:txBody>
          <a:bodyPr>
            <a:normAutofit/>
          </a:bodyPr>
          <a:lstStyle/>
          <a:p>
            <a:r>
              <a:rPr lang="en-US" dirty="0" smtClean="0"/>
              <a:t>Repeat Study 1 on per-algorithm basis</a:t>
            </a:r>
            <a:r>
              <a:rPr lang="en" dirty="0" smtClean="0"/>
              <a:t>:</a:t>
            </a:r>
            <a:endParaRPr lang="en" dirty="0"/>
          </a:p>
          <a:p>
            <a:pPr marL="749808" lvl="1" indent="-342900">
              <a:buSzPct val="100000"/>
            </a:pPr>
            <a:r>
              <a:rPr lang="en" dirty="0"/>
              <a:t>When </a:t>
            </a:r>
            <a:r>
              <a:rPr lang="en-US" dirty="0" smtClean="0"/>
              <a:t>HPO improves algorithm A</a:t>
            </a:r>
            <a:endParaRPr lang="en" dirty="0"/>
          </a:p>
          <a:p>
            <a:pPr marL="749808" lvl="1" indent="-342900">
              <a:buSzPct val="100000"/>
            </a:pPr>
            <a:r>
              <a:rPr lang="en" dirty="0" smtClean="0"/>
              <a:t>How </a:t>
            </a:r>
            <a:r>
              <a:rPr lang="en" dirty="0"/>
              <a:t>long </a:t>
            </a:r>
            <a:r>
              <a:rPr lang="en-US" dirty="0" smtClean="0"/>
              <a:t>HPO takes to exceed default performance</a:t>
            </a:r>
          </a:p>
          <a:p>
            <a:pPr marL="749808" lvl="1" indent="-342900">
              <a:buSzPct val="100000"/>
            </a:pPr>
            <a:r>
              <a:rPr lang="en" dirty="0"/>
              <a:t>How much </a:t>
            </a:r>
            <a:r>
              <a:rPr lang="en-US" dirty="0"/>
              <a:t>HPO improves A within budget </a:t>
            </a:r>
            <a:r>
              <a:rPr lang="en-US" dirty="0" smtClean="0"/>
              <a:t>T</a:t>
            </a:r>
            <a:endParaRPr lang="en" dirty="0"/>
          </a:p>
        </p:txBody>
      </p:sp>
    </p:spTree>
    <p:extLst>
      <p:ext uri="{BB962C8B-B14F-4D97-AF65-F5344CB8AC3E}">
        <p14:creationId xmlns:p14="http://schemas.microsoft.com/office/powerpoint/2010/main" val="1327356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838200"/>
            <a:ext cx="8229600" cy="1066800"/>
          </a:xfrm>
          <a:prstGeom prst="rect">
            <a:avLst/>
          </a:prstGeom>
        </p:spPr>
        <p:txBody>
          <a:bodyPr vert="horz" wrap="square" lIns="91425" tIns="91425" rIns="91425" bIns="91425" anchor="t" anchorCtr="0">
            <a:noAutofit/>
          </a:bodyPr>
          <a:lstStyle/>
          <a:p>
            <a:r>
              <a:rPr lang="en"/>
              <a:t>Experiment Components</a:t>
            </a:r>
          </a:p>
        </p:txBody>
      </p:sp>
      <p:sp>
        <p:nvSpPr>
          <p:cNvPr id="86" name="Shape 86"/>
          <p:cNvSpPr txBox="1">
            <a:spLocks noGrp="1"/>
          </p:cNvSpPr>
          <p:nvPr>
            <p:ph idx="1"/>
          </p:nvPr>
        </p:nvSpPr>
        <p:spPr>
          <a:xfrm>
            <a:off x="457200" y="1944624"/>
            <a:ext cx="8229600" cy="4325112"/>
          </a:xfrm>
          <a:prstGeom prst="rect">
            <a:avLst/>
          </a:prstGeom>
        </p:spPr>
        <p:txBody>
          <a:bodyPr vert="horz" wrap="square" lIns="91425" tIns="91425" rIns="91425" bIns="91425" anchor="t" anchorCtr="0">
            <a:noAutofit/>
          </a:bodyPr>
          <a:lstStyle/>
          <a:p>
            <a:pPr>
              <a:buNone/>
            </a:pPr>
            <a:r>
              <a:rPr lang="en" b="1" dirty="0">
                <a:solidFill>
                  <a:schemeClr val="accent5"/>
                </a:solidFill>
              </a:rPr>
              <a:t>Optimization Method</a:t>
            </a:r>
            <a:r>
              <a:rPr lang="en" dirty="0"/>
              <a:t>	</a:t>
            </a:r>
            <a:endParaRPr lang="en-US" dirty="0" smtClean="0"/>
          </a:p>
          <a:p>
            <a:pPr>
              <a:buNone/>
            </a:pPr>
            <a:r>
              <a:rPr lang="en-US" dirty="0"/>
              <a:t>	</a:t>
            </a:r>
            <a:r>
              <a:rPr lang="en-US" dirty="0" smtClean="0"/>
              <a:t>	</a:t>
            </a:r>
            <a:r>
              <a:rPr lang="en" dirty="0" smtClean="0"/>
              <a:t>Genetic Algorithm</a:t>
            </a:r>
            <a:r>
              <a:rPr lang="en-US" dirty="0" smtClean="0"/>
              <a:t> (24 hours to optimize)</a:t>
            </a:r>
            <a:endParaRPr lang="en" dirty="0"/>
          </a:p>
          <a:p>
            <a:pPr>
              <a:buNone/>
            </a:pPr>
            <a:r>
              <a:rPr lang="en" b="1" dirty="0">
                <a:solidFill>
                  <a:schemeClr val="accent5"/>
                </a:solidFill>
              </a:rPr>
              <a:t>Performance Measure</a:t>
            </a:r>
            <a:r>
              <a:rPr lang="en" dirty="0"/>
              <a:t>	</a:t>
            </a:r>
            <a:endParaRPr lang="en-US" dirty="0" smtClean="0"/>
          </a:p>
          <a:p>
            <a:pPr>
              <a:buNone/>
            </a:pPr>
            <a:r>
              <a:rPr lang="en-US" dirty="0"/>
              <a:t>	</a:t>
            </a:r>
            <a:r>
              <a:rPr lang="en-US" dirty="0" smtClean="0"/>
              <a:t>	</a:t>
            </a:r>
            <a:r>
              <a:rPr lang="en" dirty="0" smtClean="0"/>
              <a:t>Multi-Class </a:t>
            </a:r>
            <a:r>
              <a:rPr lang="en" dirty="0"/>
              <a:t>AUC</a:t>
            </a:r>
          </a:p>
          <a:p>
            <a:pPr>
              <a:buNone/>
            </a:pPr>
            <a:r>
              <a:rPr lang="en" b="1" dirty="0">
                <a:solidFill>
                  <a:schemeClr val="accent5"/>
                </a:solidFill>
              </a:rPr>
              <a:t>Datasets</a:t>
            </a:r>
            <a:r>
              <a:rPr lang="en" dirty="0">
                <a:solidFill>
                  <a:schemeClr val="accent5"/>
                </a:solidFill>
              </a:rPr>
              <a:t>	</a:t>
            </a:r>
            <a:endParaRPr lang="en-US" dirty="0"/>
          </a:p>
          <a:p>
            <a:pPr>
              <a:buNone/>
            </a:pPr>
            <a:r>
              <a:rPr lang="en-US" dirty="0"/>
              <a:t>	</a:t>
            </a:r>
            <a:r>
              <a:rPr lang="en-US" dirty="0" smtClean="0"/>
              <a:t>	</a:t>
            </a:r>
            <a:r>
              <a:rPr lang="en" dirty="0" smtClean="0"/>
              <a:t>229 </a:t>
            </a:r>
            <a:r>
              <a:rPr lang="en-US" dirty="0" smtClean="0"/>
              <a:t>(raw) </a:t>
            </a:r>
            <a:r>
              <a:rPr lang="en" dirty="0" smtClean="0"/>
              <a:t>datasets from </a:t>
            </a:r>
            <a:r>
              <a:rPr lang="en" dirty="0" err="1"/>
              <a:t>OpenML</a:t>
            </a:r>
            <a:endParaRPr lang="en" dirty="0"/>
          </a:p>
          <a:p>
            <a:pPr>
              <a:buNone/>
            </a:pPr>
            <a:r>
              <a:rPr lang="en" b="1" dirty="0">
                <a:solidFill>
                  <a:schemeClr val="accent5"/>
                </a:solidFill>
              </a:rPr>
              <a:t>Algorithms</a:t>
            </a:r>
            <a:r>
              <a:rPr lang="en" dirty="0"/>
              <a:t>	</a:t>
            </a:r>
            <a:endParaRPr lang="en-US" dirty="0"/>
          </a:p>
          <a:p>
            <a:pPr>
              <a:buNone/>
            </a:pPr>
            <a:r>
              <a:rPr lang="en-US" dirty="0"/>
              <a:t>	</a:t>
            </a:r>
            <a:r>
              <a:rPr lang="en-US" dirty="0" smtClean="0"/>
              <a:t>	</a:t>
            </a:r>
            <a:r>
              <a:rPr lang="en" dirty="0" smtClean="0"/>
              <a:t>MLP</a:t>
            </a:r>
            <a:r>
              <a:rPr lang="en" dirty="0"/>
              <a:t>, SVM, Decision Tree (</a:t>
            </a:r>
            <a:r>
              <a:rPr lang="en" dirty="0" err="1"/>
              <a:t>scikit</a:t>
            </a:r>
            <a:r>
              <a:rPr lang="en" dirty="0"/>
              <a:t>-learn)</a:t>
            </a:r>
          </a:p>
        </p:txBody>
      </p:sp>
    </p:spTree>
    <p:extLst>
      <p:ext uri="{BB962C8B-B14F-4D97-AF65-F5344CB8AC3E}">
        <p14:creationId xmlns:p14="http://schemas.microsoft.com/office/powerpoint/2010/main" val="2101173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838200"/>
            <a:ext cx="8229600" cy="1066800"/>
          </a:xfrm>
          <a:prstGeom prst="rect">
            <a:avLst/>
          </a:prstGeom>
        </p:spPr>
        <p:txBody>
          <a:bodyPr vert="horz" wrap="square" lIns="91425" tIns="91425" rIns="91425" bIns="91425" anchor="t" anchorCtr="0">
            <a:noAutofit/>
          </a:bodyPr>
          <a:lstStyle/>
          <a:p>
            <a:r>
              <a:rPr lang="en-US" dirty="0" smtClean="0"/>
              <a:t>Hyper-parameters</a:t>
            </a:r>
            <a:endParaRPr lang="en" dirty="0"/>
          </a:p>
        </p:txBody>
      </p:sp>
      <p:sp>
        <p:nvSpPr>
          <p:cNvPr id="86" name="Shape 86"/>
          <p:cNvSpPr txBox="1">
            <a:spLocks noGrp="1"/>
          </p:cNvSpPr>
          <p:nvPr>
            <p:ph idx="1"/>
          </p:nvPr>
        </p:nvSpPr>
        <p:spPr>
          <a:xfrm>
            <a:off x="457200" y="1944624"/>
            <a:ext cx="8229600" cy="4325112"/>
          </a:xfrm>
          <a:prstGeom prst="rect">
            <a:avLst/>
          </a:prstGeom>
        </p:spPr>
        <p:txBody>
          <a:bodyPr vert="horz" wrap="square" lIns="91425" tIns="91425" rIns="91425" bIns="91425" anchor="t" anchorCtr="0">
            <a:noAutofit/>
          </a:bodyPr>
          <a:lstStyle/>
          <a:p>
            <a:pPr>
              <a:buNone/>
            </a:pPr>
            <a:r>
              <a:rPr lang="en-US" b="1" dirty="0" smtClean="0">
                <a:solidFill>
                  <a:schemeClr val="accent5"/>
                </a:solidFill>
              </a:rPr>
              <a:t>Decision Tree (8)</a:t>
            </a:r>
            <a:endParaRPr lang="en-US" dirty="0" smtClean="0"/>
          </a:p>
          <a:p>
            <a:pPr>
              <a:buNone/>
            </a:pPr>
            <a:r>
              <a:rPr lang="en-US" dirty="0"/>
              <a:t>	</a:t>
            </a:r>
            <a:r>
              <a:rPr lang="en-US" dirty="0" smtClean="0"/>
              <a:t>	split criterion, max depth, max leaves, etc.</a:t>
            </a:r>
            <a:endParaRPr lang="en" dirty="0"/>
          </a:p>
          <a:p>
            <a:pPr>
              <a:buNone/>
            </a:pPr>
            <a:r>
              <a:rPr lang="en-US" b="1" dirty="0" smtClean="0">
                <a:solidFill>
                  <a:schemeClr val="accent5"/>
                </a:solidFill>
              </a:rPr>
              <a:t>MLP (18)</a:t>
            </a:r>
            <a:r>
              <a:rPr lang="en" dirty="0"/>
              <a:t>	</a:t>
            </a:r>
            <a:endParaRPr lang="en-US" dirty="0" smtClean="0"/>
          </a:p>
          <a:p>
            <a:pPr>
              <a:buNone/>
            </a:pPr>
            <a:r>
              <a:rPr lang="en-US" dirty="0"/>
              <a:t>	</a:t>
            </a:r>
            <a:r>
              <a:rPr lang="en-US" dirty="0" smtClean="0"/>
              <a:t>	Hidden layer, learning rate, momentum, etc.</a:t>
            </a:r>
            <a:endParaRPr lang="en" dirty="0"/>
          </a:p>
          <a:p>
            <a:pPr>
              <a:buNone/>
            </a:pPr>
            <a:r>
              <a:rPr lang="en-US" b="1" dirty="0" smtClean="0">
                <a:solidFill>
                  <a:schemeClr val="accent5"/>
                </a:solidFill>
              </a:rPr>
              <a:t>SVM (5)</a:t>
            </a:r>
            <a:r>
              <a:rPr lang="en" dirty="0">
                <a:solidFill>
                  <a:schemeClr val="accent5"/>
                </a:solidFill>
              </a:rPr>
              <a:t>	</a:t>
            </a:r>
            <a:endParaRPr lang="en-US" dirty="0"/>
          </a:p>
          <a:p>
            <a:pPr>
              <a:buNone/>
            </a:pPr>
            <a:r>
              <a:rPr lang="en-US" dirty="0"/>
              <a:t>	</a:t>
            </a:r>
            <a:r>
              <a:rPr lang="en-US" dirty="0" smtClean="0"/>
              <a:t>	C, kernel, gamma, etc. </a:t>
            </a:r>
            <a:endParaRPr lang="en" dirty="0"/>
          </a:p>
        </p:txBody>
      </p:sp>
    </p:spTree>
    <p:extLst>
      <p:ext uri="{BB962C8B-B14F-4D97-AF65-F5344CB8AC3E}">
        <p14:creationId xmlns:p14="http://schemas.microsoft.com/office/powerpoint/2010/main" val="36710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838200"/>
            <a:ext cx="8229600" cy="1066800"/>
          </a:xfrm>
          <a:prstGeom prst="rect">
            <a:avLst/>
          </a:prstGeom>
        </p:spPr>
        <p:txBody>
          <a:bodyPr vert="horz" wrap="square" lIns="91425" tIns="91425" rIns="91425" bIns="91425" anchor="t" anchorCtr="0">
            <a:noAutofit/>
          </a:bodyPr>
          <a:lstStyle/>
          <a:p>
            <a:r>
              <a:rPr lang="en" dirty="0" smtClean="0"/>
              <a:t>Data </a:t>
            </a:r>
            <a:r>
              <a:rPr lang="en" dirty="0"/>
              <a:t>Collection</a:t>
            </a:r>
          </a:p>
        </p:txBody>
      </p:sp>
      <p:sp>
        <p:nvSpPr>
          <p:cNvPr id="92" name="Shape 92"/>
          <p:cNvSpPr txBox="1">
            <a:spLocks noGrp="1"/>
          </p:cNvSpPr>
          <p:nvPr>
            <p:ph idx="1"/>
          </p:nvPr>
        </p:nvSpPr>
        <p:spPr>
          <a:xfrm>
            <a:off x="457200" y="2133600"/>
            <a:ext cx="8229600" cy="4325112"/>
          </a:xfrm>
          <a:prstGeom prst="rect">
            <a:avLst/>
          </a:prstGeom>
        </p:spPr>
        <p:txBody>
          <a:bodyPr vert="horz" wrap="square" lIns="91425" tIns="91425" rIns="91425" bIns="91425" anchor="t" anchorCtr="0">
            <a:noAutofit/>
          </a:bodyPr>
          <a:lstStyle/>
          <a:p>
            <a:r>
              <a:rPr lang="en" sz="2400" dirty="0"/>
              <a:t>For default </a:t>
            </a:r>
            <a:r>
              <a:rPr lang="en" sz="2400" dirty="0" smtClean="0"/>
              <a:t>and </a:t>
            </a:r>
            <a:r>
              <a:rPr lang="en-US" sz="2400" dirty="0" smtClean="0"/>
              <a:t>HPO</a:t>
            </a:r>
            <a:r>
              <a:rPr lang="en" sz="2400" dirty="0" smtClean="0"/>
              <a:t> experiments:</a:t>
            </a:r>
            <a:endParaRPr lang="en-US" sz="2400" dirty="0" smtClean="0"/>
          </a:p>
          <a:p>
            <a:pPr lvl="1"/>
            <a:r>
              <a:rPr lang="en" sz="2200" dirty="0" smtClean="0"/>
              <a:t>30 </a:t>
            </a:r>
            <a:r>
              <a:rPr lang="en" sz="2200" dirty="0"/>
              <a:t>starts × 3 </a:t>
            </a:r>
            <a:r>
              <a:rPr lang="en" sz="2200" dirty="0" err="1" smtClean="0"/>
              <a:t>algs</a:t>
            </a:r>
            <a:r>
              <a:rPr lang="en" sz="2200" dirty="0" smtClean="0"/>
              <a:t> </a:t>
            </a:r>
            <a:r>
              <a:rPr lang="en" sz="2200" dirty="0"/>
              <a:t>× 229 datasets = 20,610 data </a:t>
            </a:r>
            <a:r>
              <a:rPr lang="en" sz="2200" dirty="0" smtClean="0"/>
              <a:t>points</a:t>
            </a:r>
          </a:p>
          <a:p>
            <a:r>
              <a:rPr lang="en-US" sz="2400" dirty="0" smtClean="0"/>
              <a:t>Stop:</a:t>
            </a:r>
          </a:p>
          <a:p>
            <a:pPr lvl="1"/>
            <a:r>
              <a:rPr lang="en-US" sz="2200" dirty="0" smtClean="0"/>
              <a:t>Perfect MAUC or 24 </a:t>
            </a:r>
            <a:r>
              <a:rPr lang="en-US" sz="2200" dirty="0" err="1" smtClean="0"/>
              <a:t>hrs</a:t>
            </a:r>
            <a:r>
              <a:rPr lang="en-US" sz="2200" dirty="0" smtClean="0"/>
              <a:t> </a:t>
            </a:r>
          </a:p>
          <a:p>
            <a:endParaRPr lang="en-US" sz="2400" dirty="0" smtClean="0"/>
          </a:p>
          <a:p>
            <a:endParaRPr lang="en-US" sz="2400" dirty="0"/>
          </a:p>
          <a:p>
            <a:r>
              <a:rPr lang="en-US" sz="2400" dirty="0" smtClean="0"/>
              <a:t>Label</a:t>
            </a:r>
            <a:r>
              <a:rPr lang="en" sz="2400" dirty="0" smtClean="0"/>
              <a:t>:</a:t>
            </a:r>
            <a:endParaRPr lang="en-US" sz="2400" dirty="0" smtClean="0"/>
          </a:p>
          <a:p>
            <a:pPr lvl="1"/>
            <a:r>
              <a:rPr lang="en-US" sz="2200" dirty="0" smtClean="0"/>
              <a:t>95% confidence intervals for default and HPO</a:t>
            </a:r>
          </a:p>
          <a:p>
            <a:pPr lvl="1"/>
            <a:r>
              <a:rPr lang="en-US" sz="2200" dirty="0" smtClean="0"/>
              <a:t>No overlap -&gt; optimize, otherwise no</a:t>
            </a:r>
          </a:p>
          <a:p>
            <a:r>
              <a:rPr lang="en-US" sz="2400" dirty="0" smtClean="0"/>
              <a:t>Extract meta-features, </a:t>
            </a:r>
            <a:r>
              <a:rPr lang="en-US" sz="2400" dirty="0" err="1" smtClean="0"/>
              <a:t>metalearn</a:t>
            </a:r>
            <a:endParaRPr lang="en" sz="2400" dirty="0"/>
          </a:p>
        </p:txBody>
      </p:sp>
      <p:graphicFrame>
        <p:nvGraphicFramePr>
          <p:cNvPr id="93" name="Shape 93"/>
          <p:cNvGraphicFramePr/>
          <p:nvPr>
            <p:extLst>
              <p:ext uri="{D42A27DB-BD31-4B8C-83A1-F6EECF244321}">
                <p14:modId xmlns:p14="http://schemas.microsoft.com/office/powerpoint/2010/main" val="1613193751"/>
              </p:ext>
            </p:extLst>
          </p:nvPr>
        </p:nvGraphicFramePr>
        <p:xfrm>
          <a:off x="4191000" y="3124200"/>
          <a:ext cx="4495800" cy="1508730"/>
        </p:xfrm>
        <a:graphic>
          <a:graphicData uri="http://schemas.openxmlformats.org/drawingml/2006/table">
            <a:tbl>
              <a:tblPr>
                <a:noFill/>
              </a:tblPr>
              <a:tblGrid>
                <a:gridCol w="990600"/>
                <a:gridCol w="952500"/>
                <a:gridCol w="1257300"/>
                <a:gridCol w="1295400"/>
              </a:tblGrid>
              <a:tr h="0">
                <a:tc>
                  <a:txBody>
                    <a:bodyPr/>
                    <a:lstStyle/>
                    <a:p>
                      <a:pPr lvl="0">
                        <a:spcBef>
                          <a:spcPts val="0"/>
                        </a:spcBef>
                        <a:buNone/>
                      </a:pPr>
                      <a:r>
                        <a:rPr lang="en" sz="1200" dirty="0">
                          <a:solidFill>
                            <a:schemeClr val="dk1"/>
                          </a:solidFill>
                        </a:rPr>
                        <a:t>Time (sec.)</a:t>
                      </a:r>
                    </a:p>
                  </a:txBody>
                  <a:tcPr marL="91425" marR="91425" marT="91425" marB="91425">
                    <a:solidFill>
                      <a:schemeClr val="accent2"/>
                    </a:solidFill>
                  </a:tcPr>
                </a:tc>
                <a:tc>
                  <a:txBody>
                    <a:bodyPr/>
                    <a:lstStyle/>
                    <a:p>
                      <a:pPr lvl="0">
                        <a:spcBef>
                          <a:spcPts val="0"/>
                        </a:spcBef>
                        <a:buNone/>
                      </a:pPr>
                      <a:r>
                        <a:rPr lang="en" sz="1200" dirty="0">
                          <a:solidFill>
                            <a:schemeClr val="dk1"/>
                          </a:solidFill>
                        </a:rPr>
                        <a:t>Generation</a:t>
                      </a:r>
                    </a:p>
                  </a:txBody>
                  <a:tcPr marL="91425" marR="91425" marT="91425" marB="91425">
                    <a:solidFill>
                      <a:schemeClr val="accent2"/>
                    </a:solidFill>
                  </a:tcPr>
                </a:tc>
                <a:tc>
                  <a:txBody>
                    <a:bodyPr/>
                    <a:lstStyle/>
                    <a:p>
                      <a:pPr lvl="0">
                        <a:spcBef>
                          <a:spcPts val="0"/>
                        </a:spcBef>
                        <a:buNone/>
                      </a:pPr>
                      <a:r>
                        <a:rPr lang="en" sz="1200" dirty="0">
                          <a:solidFill>
                            <a:schemeClr val="dk1"/>
                          </a:solidFill>
                        </a:rPr>
                        <a:t>Parameters</a:t>
                      </a:r>
                    </a:p>
                  </a:txBody>
                  <a:tcPr marL="91425" marR="91425" marT="91425" marB="91425">
                    <a:solidFill>
                      <a:schemeClr val="accent2"/>
                    </a:solidFill>
                  </a:tcPr>
                </a:tc>
                <a:tc>
                  <a:txBody>
                    <a:bodyPr/>
                    <a:lstStyle/>
                    <a:p>
                      <a:pPr lvl="0">
                        <a:spcBef>
                          <a:spcPts val="0"/>
                        </a:spcBef>
                        <a:buNone/>
                      </a:pPr>
                      <a:r>
                        <a:rPr lang="en" sz="1200" dirty="0">
                          <a:solidFill>
                            <a:schemeClr val="dk1"/>
                          </a:solidFill>
                        </a:rPr>
                        <a:t>Fitness (MAUC)</a:t>
                      </a:r>
                    </a:p>
                  </a:txBody>
                  <a:tcPr marL="91425" marR="91425" marT="91425" marB="91425">
                    <a:solidFill>
                      <a:schemeClr val="accent2"/>
                    </a:solidFill>
                  </a:tcPr>
                </a:tc>
              </a:tr>
              <a:tr h="381000">
                <a:tc>
                  <a:txBody>
                    <a:bodyPr/>
                    <a:lstStyle/>
                    <a:p>
                      <a:pPr lvl="0">
                        <a:spcBef>
                          <a:spcPts val="0"/>
                        </a:spcBef>
                        <a:buNone/>
                      </a:pPr>
                      <a:r>
                        <a:rPr lang="en" sz="1200" dirty="0" smtClean="0">
                          <a:solidFill>
                            <a:schemeClr val="dk1"/>
                          </a:solidFill>
                        </a:rPr>
                        <a:t>13.37</a:t>
                      </a:r>
                      <a:endParaRPr lang="en" sz="1200" dirty="0">
                        <a:solidFill>
                          <a:schemeClr val="dk1"/>
                        </a:solidFill>
                      </a:endParaRPr>
                    </a:p>
                  </a:txBody>
                  <a:tcPr marL="91425" marR="91425" marT="91425" marB="91425"/>
                </a:tc>
                <a:tc>
                  <a:txBody>
                    <a:bodyPr/>
                    <a:lstStyle/>
                    <a:p>
                      <a:pPr lvl="0">
                        <a:spcBef>
                          <a:spcPts val="0"/>
                        </a:spcBef>
                        <a:buNone/>
                      </a:pPr>
                      <a:r>
                        <a:rPr lang="en" sz="1200">
                          <a:solidFill>
                            <a:schemeClr val="dk1"/>
                          </a:solidFill>
                        </a:rPr>
                        <a:t>1</a:t>
                      </a:r>
                    </a:p>
                  </a:txBody>
                  <a:tcPr marL="91425" marR="91425" marT="91425" marB="91425"/>
                </a:tc>
                <a:tc>
                  <a:txBody>
                    <a:bodyPr/>
                    <a:lstStyle/>
                    <a:p>
                      <a:pPr lvl="0">
                        <a:spcBef>
                          <a:spcPts val="0"/>
                        </a:spcBef>
                        <a:buNone/>
                      </a:pPr>
                      <a:r>
                        <a:rPr lang="en-US" sz="1200" dirty="0" smtClean="0">
                          <a:solidFill>
                            <a:schemeClr val="dk1"/>
                          </a:solidFill>
                        </a:rPr>
                        <a:t>split</a:t>
                      </a:r>
                      <a:r>
                        <a:rPr lang="en" sz="1200" dirty="0" smtClean="0">
                          <a:solidFill>
                            <a:schemeClr val="dk1"/>
                          </a:solidFill>
                        </a:rPr>
                        <a:t>=entropy </a:t>
                      </a:r>
                      <a:r>
                        <a:rPr lang="en" sz="1200" dirty="0">
                          <a:solidFill>
                            <a:schemeClr val="dk1"/>
                          </a:solidFill>
                        </a:rPr>
                        <a:t>...</a:t>
                      </a:r>
                    </a:p>
                  </a:txBody>
                  <a:tcPr marL="91425" marR="91425" marT="91425" marB="91425"/>
                </a:tc>
                <a:tc>
                  <a:txBody>
                    <a:bodyPr/>
                    <a:lstStyle/>
                    <a:p>
                      <a:pPr lvl="0">
                        <a:spcBef>
                          <a:spcPts val="0"/>
                        </a:spcBef>
                        <a:buNone/>
                      </a:pPr>
                      <a:r>
                        <a:rPr lang="en" sz="1200">
                          <a:solidFill>
                            <a:schemeClr val="dk1"/>
                          </a:solidFill>
                        </a:rPr>
                        <a:t>0.8684</a:t>
                      </a:r>
                    </a:p>
                  </a:txBody>
                  <a:tcPr marL="91425" marR="91425" marT="91425" marB="91425"/>
                </a:tc>
              </a:tr>
              <a:tr h="381000">
                <a:tc>
                  <a:txBody>
                    <a:bodyPr/>
                    <a:lstStyle/>
                    <a:p>
                      <a:pPr lvl="0">
                        <a:spcBef>
                          <a:spcPts val="0"/>
                        </a:spcBef>
                        <a:buNone/>
                      </a:pPr>
                      <a:r>
                        <a:rPr lang="en" sz="1200">
                          <a:solidFill>
                            <a:schemeClr val="dk1"/>
                          </a:solidFill>
                        </a:rPr>
                        <a:t>34.45</a:t>
                      </a:r>
                    </a:p>
                  </a:txBody>
                  <a:tcPr marL="91425" marR="91425" marT="91425" marB="91425"/>
                </a:tc>
                <a:tc>
                  <a:txBody>
                    <a:bodyPr/>
                    <a:lstStyle/>
                    <a:p>
                      <a:pPr lvl="0">
                        <a:spcBef>
                          <a:spcPts val="0"/>
                        </a:spcBef>
                        <a:buNone/>
                      </a:pPr>
                      <a:r>
                        <a:rPr lang="en" sz="1200">
                          <a:solidFill>
                            <a:schemeClr val="dk1"/>
                          </a:solidFill>
                        </a:rPr>
                        <a:t>2</a:t>
                      </a:r>
                    </a:p>
                  </a:txBody>
                  <a:tcPr marL="91425" marR="91425" marT="91425" marB="91425"/>
                </a:tc>
                <a:tc>
                  <a:txBody>
                    <a:bodyPr/>
                    <a:lstStyle/>
                    <a:p>
                      <a:pPr lvl="0">
                        <a:spcBef>
                          <a:spcPts val="0"/>
                        </a:spcBef>
                        <a:buNone/>
                      </a:pPr>
                      <a:r>
                        <a:rPr lang="en-US" sz="1200" dirty="0" smtClean="0">
                          <a:solidFill>
                            <a:schemeClr val="dk1"/>
                          </a:solidFill>
                        </a:rPr>
                        <a:t>split</a:t>
                      </a:r>
                      <a:r>
                        <a:rPr lang="en" sz="1200" dirty="0" smtClean="0">
                          <a:solidFill>
                            <a:schemeClr val="dk1"/>
                          </a:solidFill>
                        </a:rPr>
                        <a:t>=</a:t>
                      </a:r>
                      <a:r>
                        <a:rPr lang="en" sz="1200" dirty="0" err="1" smtClean="0">
                          <a:solidFill>
                            <a:schemeClr val="dk1"/>
                          </a:solidFill>
                        </a:rPr>
                        <a:t>gini</a:t>
                      </a:r>
                      <a:r>
                        <a:rPr lang="en" sz="1200" dirty="0" smtClean="0">
                          <a:solidFill>
                            <a:schemeClr val="dk1"/>
                          </a:solidFill>
                        </a:rPr>
                        <a:t> </a:t>
                      </a:r>
                      <a:r>
                        <a:rPr lang="en" sz="1200" dirty="0">
                          <a:solidFill>
                            <a:schemeClr val="dk1"/>
                          </a:solidFill>
                        </a:rPr>
                        <a:t>...</a:t>
                      </a:r>
                    </a:p>
                  </a:txBody>
                  <a:tcPr marL="91425" marR="91425" marT="91425" marB="91425"/>
                </a:tc>
                <a:tc>
                  <a:txBody>
                    <a:bodyPr/>
                    <a:lstStyle/>
                    <a:p>
                      <a:pPr lvl="0">
                        <a:spcBef>
                          <a:spcPts val="0"/>
                        </a:spcBef>
                        <a:buNone/>
                      </a:pPr>
                      <a:r>
                        <a:rPr lang="en" sz="1200" dirty="0">
                          <a:solidFill>
                            <a:schemeClr val="dk1"/>
                          </a:solidFill>
                        </a:rPr>
                        <a:t>0.8743</a:t>
                      </a:r>
                    </a:p>
                  </a:txBody>
                  <a:tcPr marL="91425" marR="91425" marT="91425" marB="91425"/>
                </a:tc>
              </a:tr>
              <a:tr h="381000">
                <a:tc>
                  <a:txBody>
                    <a:bodyPr/>
                    <a:lstStyle/>
                    <a:p>
                      <a:pPr lvl="0">
                        <a:spcBef>
                          <a:spcPts val="0"/>
                        </a:spcBef>
                        <a:buNone/>
                      </a:pPr>
                      <a:r>
                        <a:rPr lang="en" sz="1200" dirty="0">
                          <a:solidFill>
                            <a:schemeClr val="dk1"/>
                          </a:solidFill>
                        </a:rPr>
                        <a:t>63.79</a:t>
                      </a:r>
                    </a:p>
                  </a:txBody>
                  <a:tcPr marL="91425" marR="91425" marT="91425" marB="91425"/>
                </a:tc>
                <a:tc>
                  <a:txBody>
                    <a:bodyPr/>
                    <a:lstStyle/>
                    <a:p>
                      <a:pPr lvl="0">
                        <a:spcBef>
                          <a:spcPts val="0"/>
                        </a:spcBef>
                        <a:buNone/>
                      </a:pPr>
                      <a:r>
                        <a:rPr lang="en" sz="1200" dirty="0">
                          <a:solidFill>
                            <a:schemeClr val="dk1"/>
                          </a:solidFill>
                        </a:rPr>
                        <a:t>3</a:t>
                      </a:r>
                    </a:p>
                  </a:txBody>
                  <a:tcPr marL="91425" marR="91425" marT="91425" marB="91425"/>
                </a:tc>
                <a:tc>
                  <a:txBody>
                    <a:bodyPr/>
                    <a:lstStyle/>
                    <a:p>
                      <a:pPr lvl="0">
                        <a:spcBef>
                          <a:spcPts val="0"/>
                        </a:spcBef>
                        <a:buNone/>
                      </a:pPr>
                      <a:r>
                        <a:rPr lang="en-US" sz="1200" dirty="0" smtClean="0">
                          <a:solidFill>
                            <a:schemeClr val="dk1"/>
                          </a:solidFill>
                        </a:rPr>
                        <a:t>split</a:t>
                      </a:r>
                      <a:r>
                        <a:rPr lang="en" sz="1200" dirty="0" smtClean="0">
                          <a:solidFill>
                            <a:schemeClr val="dk1"/>
                          </a:solidFill>
                        </a:rPr>
                        <a:t>=</a:t>
                      </a:r>
                      <a:r>
                        <a:rPr lang="en" sz="1200" dirty="0" err="1" smtClean="0">
                          <a:solidFill>
                            <a:schemeClr val="dk1"/>
                          </a:solidFill>
                        </a:rPr>
                        <a:t>gini</a:t>
                      </a:r>
                      <a:r>
                        <a:rPr lang="en" sz="1200" dirty="0" smtClean="0">
                          <a:solidFill>
                            <a:schemeClr val="dk1"/>
                          </a:solidFill>
                        </a:rPr>
                        <a:t> </a:t>
                      </a:r>
                      <a:r>
                        <a:rPr lang="en" sz="1200" dirty="0">
                          <a:solidFill>
                            <a:schemeClr val="dk1"/>
                          </a:solidFill>
                        </a:rPr>
                        <a:t>...</a:t>
                      </a:r>
                    </a:p>
                  </a:txBody>
                  <a:tcPr marL="91425" marR="91425" marT="91425" marB="91425"/>
                </a:tc>
                <a:tc>
                  <a:txBody>
                    <a:bodyPr/>
                    <a:lstStyle/>
                    <a:p>
                      <a:pPr lvl="0">
                        <a:spcBef>
                          <a:spcPts val="0"/>
                        </a:spcBef>
                        <a:buNone/>
                      </a:pPr>
                      <a:r>
                        <a:rPr lang="en" sz="1200" dirty="0">
                          <a:solidFill>
                            <a:schemeClr val="dk1"/>
                          </a:solidFill>
                        </a:rPr>
                        <a:t>0.8748</a:t>
                      </a:r>
                    </a:p>
                  </a:txBody>
                  <a:tcPr marL="91425" marR="91425" marT="91425" marB="91425"/>
                </a:tc>
              </a:tr>
            </a:tbl>
          </a:graphicData>
        </a:graphic>
      </p:graphicFrame>
    </p:spTree>
    <p:extLst>
      <p:ext uri="{BB962C8B-B14F-4D97-AF65-F5344CB8AC3E}">
        <p14:creationId xmlns:p14="http://schemas.microsoft.com/office/powerpoint/2010/main" val="1104500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265975" y="1234425"/>
            <a:ext cx="8520600" cy="2385600"/>
          </a:xfrm>
          <a:prstGeom prst="rect">
            <a:avLst/>
          </a:prstGeom>
        </p:spPr>
        <p:txBody>
          <a:bodyPr vert="horz" wrap="square" lIns="91425" tIns="91425" rIns="91425" bIns="91425" anchor="b" anchorCtr="0">
            <a:noAutofit/>
          </a:bodyPr>
          <a:lstStyle/>
          <a:p>
            <a:pPr>
              <a:spcBef>
                <a:spcPts val="0"/>
              </a:spcBef>
            </a:pPr>
            <a:r>
              <a:rPr lang="en" dirty="0"/>
              <a:t>Informing the </a:t>
            </a:r>
            <a:r>
              <a:rPr lang="en-US" dirty="0" smtClean="0"/>
              <a:t>U</a:t>
            </a:r>
            <a:r>
              <a:rPr lang="en" dirty="0" smtClean="0"/>
              <a:t>se </a:t>
            </a:r>
            <a:r>
              <a:rPr lang="en" dirty="0"/>
              <a:t>of Hyper-Parameter Optimization </a:t>
            </a:r>
            <a:r>
              <a:rPr lang="en-US" dirty="0"/>
              <a:t>T</a:t>
            </a:r>
            <a:r>
              <a:rPr lang="en" dirty="0" err="1" smtClean="0"/>
              <a:t>hrough</a:t>
            </a:r>
            <a:r>
              <a:rPr lang="en" dirty="0" smtClean="0"/>
              <a:t> Meta</a:t>
            </a:r>
            <a:r>
              <a:rPr lang="en-US" dirty="0" smtClean="0"/>
              <a:t>l</a:t>
            </a:r>
            <a:r>
              <a:rPr lang="en" dirty="0" smtClean="0"/>
              <a:t>earning</a:t>
            </a:r>
            <a:endParaRPr lang="en" dirty="0"/>
          </a:p>
        </p:txBody>
      </p:sp>
      <p:sp>
        <p:nvSpPr>
          <p:cNvPr id="60" name="Shape 60"/>
          <p:cNvSpPr txBox="1">
            <a:spLocks noGrp="1"/>
          </p:cNvSpPr>
          <p:nvPr>
            <p:ph type="subTitle" idx="1"/>
          </p:nvPr>
        </p:nvSpPr>
        <p:spPr>
          <a:xfrm>
            <a:off x="265975" y="3985900"/>
            <a:ext cx="8520600" cy="974700"/>
          </a:xfrm>
          <a:prstGeom prst="rect">
            <a:avLst/>
          </a:prstGeom>
        </p:spPr>
        <p:txBody>
          <a:bodyPr vert="horz" wrap="square" lIns="91425" tIns="91425" rIns="91425" bIns="91425" anchor="t" anchorCtr="0">
            <a:noAutofit/>
          </a:bodyPr>
          <a:lstStyle/>
          <a:p>
            <a:pPr>
              <a:spcBef>
                <a:spcPts val="0"/>
              </a:spcBef>
            </a:pPr>
            <a:r>
              <a:rPr lang="en-US" dirty="0" smtClean="0"/>
              <a:t>Parker </a:t>
            </a:r>
            <a:r>
              <a:rPr lang="en-US" dirty="0" err="1" smtClean="0"/>
              <a:t>Ridd</a:t>
            </a:r>
            <a:r>
              <a:rPr lang="en-US" dirty="0" smtClean="0"/>
              <a:t>, </a:t>
            </a:r>
            <a:r>
              <a:rPr lang="en" dirty="0" smtClean="0"/>
              <a:t>Samantha Sanders</a:t>
            </a:r>
            <a:r>
              <a:rPr lang="en-US" dirty="0" smtClean="0"/>
              <a:t>, </a:t>
            </a:r>
          </a:p>
          <a:p>
            <a:pPr>
              <a:spcBef>
                <a:spcPts val="0"/>
              </a:spcBef>
            </a:pPr>
            <a:r>
              <a:rPr lang="en" dirty="0" smtClean="0"/>
              <a:t>Christophe </a:t>
            </a:r>
            <a:r>
              <a:rPr lang="en" dirty="0"/>
              <a:t>Giraud-Carrier</a:t>
            </a:r>
          </a:p>
        </p:txBody>
      </p:sp>
    </p:spTree>
    <p:extLst>
      <p:ext uri="{BB962C8B-B14F-4D97-AF65-F5344CB8AC3E}">
        <p14:creationId xmlns:p14="http://schemas.microsoft.com/office/powerpoint/2010/main" val="1606279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671250" y="2998500"/>
            <a:ext cx="7852200" cy="861000"/>
          </a:xfrm>
          <a:prstGeom prst="rect">
            <a:avLst/>
          </a:prstGeom>
        </p:spPr>
        <p:txBody>
          <a:bodyPr vert="horz" wrap="square" lIns="91425" tIns="91425" rIns="91425" bIns="91425" anchor="ctr" anchorCtr="0">
            <a:noAutofit/>
          </a:bodyPr>
          <a:lstStyle/>
          <a:p>
            <a:r>
              <a:rPr lang="en-US" dirty="0" smtClean="0"/>
              <a:t>When HPO Helps</a:t>
            </a:r>
            <a:endParaRPr lang="en" dirty="0"/>
          </a:p>
        </p:txBody>
      </p:sp>
      <p:sp>
        <p:nvSpPr>
          <p:cNvPr id="3" name="Title 1"/>
          <p:cNvSpPr txBox="1">
            <a:spLocks/>
          </p:cNvSpPr>
          <p:nvPr/>
        </p:nvSpPr>
        <p:spPr>
          <a:xfrm>
            <a:off x="671250" y="3429000"/>
            <a:ext cx="7852200" cy="1148000"/>
          </a:xfrm>
          <a:prstGeom prst="rect">
            <a:avLst/>
          </a:prstGeom>
        </p:spPr>
        <p:txBody>
          <a:bodyPr vert="horz" wrap="square" lIns="91425" tIns="91425" rIns="91425" bIns="91425" anchor="ctr" anchorCtr="0">
            <a:normAutofit/>
          </a:bodyPr>
          <a:lstStyle>
            <a:lvl1pPr lvl="0" algn="ctr" rtl="0" eaLnBrk="1" latinLnBrk="0" hangingPunct="1">
              <a:spcBef>
                <a:spcPts val="0"/>
              </a:spcBef>
              <a:buSzPct val="100000"/>
              <a:buNone/>
              <a:defRPr kumimoji="0" sz="3600" kern="1200">
                <a:solidFill>
                  <a:schemeClr val="tx2"/>
                </a:solidFill>
                <a:latin typeface="+mj-lt"/>
                <a:ea typeface="+mj-ea"/>
                <a:cs typeface="+mj-cs"/>
              </a:defRPr>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r>
              <a:rPr lang="en-US" smtClean="0"/>
              <a:t>TL;DR -- Almost always</a:t>
            </a:r>
            <a:endParaRPr lang="en-US" dirty="0"/>
          </a:p>
        </p:txBody>
      </p:sp>
    </p:spTree>
    <p:extLst>
      <p:ext uri="{BB962C8B-B14F-4D97-AF65-F5344CB8AC3E}">
        <p14:creationId xmlns:p14="http://schemas.microsoft.com/office/powerpoint/2010/main" val="1360309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vert="horz" wrap="square" lIns="91425" tIns="91425" rIns="91425" bIns="91425" anchor="t" anchorCtr="0">
            <a:noAutofit/>
          </a:bodyPr>
          <a:lstStyle/>
          <a:p>
            <a:r>
              <a:rPr lang="en-US" dirty="0" smtClean="0"/>
              <a:t>HPO Improvement over Default</a:t>
            </a:r>
            <a:endParaRPr lang="en" dirty="0"/>
          </a:p>
        </p:txBody>
      </p:sp>
      <p:grpSp>
        <p:nvGrpSpPr>
          <p:cNvPr id="4" name="Group 3"/>
          <p:cNvGrpSpPr/>
          <p:nvPr/>
        </p:nvGrpSpPr>
        <p:grpSpPr>
          <a:xfrm>
            <a:off x="1295400" y="1752600"/>
            <a:ext cx="6477000" cy="4495800"/>
            <a:chOff x="5006350" y="2376464"/>
            <a:chExt cx="3695700" cy="2689011"/>
          </a:xfrm>
        </p:grpSpPr>
        <p:sp>
          <p:nvSpPr>
            <p:cNvPr id="106" name="Shape 106"/>
            <p:cNvSpPr/>
            <p:nvPr/>
          </p:nvSpPr>
          <p:spPr>
            <a:xfrm>
              <a:off x="5006350" y="2388875"/>
              <a:ext cx="3657600" cy="2676600"/>
            </a:xfrm>
            <a:prstGeom prst="rect">
              <a:avLst/>
            </a:prstGeom>
            <a:solidFill>
              <a:schemeClr val="accent3"/>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endParaRPr/>
            </a:p>
          </p:txBody>
        </p:sp>
        <p:pic>
          <p:nvPicPr>
            <p:cNvPr id="107" name="Shape 107" descr="pct_improvement_less100.png"/>
            <p:cNvPicPr preferRelativeResize="0"/>
            <p:nvPr/>
          </p:nvPicPr>
          <p:blipFill>
            <a:blip r:embed="rId3">
              <a:alphaModFix/>
            </a:blip>
            <a:stretch>
              <a:fillRect/>
            </a:stretch>
          </p:blipFill>
          <p:spPr>
            <a:xfrm>
              <a:off x="5006350" y="2376464"/>
              <a:ext cx="3695700" cy="2676525"/>
            </a:xfrm>
            <a:prstGeom prst="rect">
              <a:avLst/>
            </a:prstGeom>
            <a:noFill/>
            <a:ln>
              <a:noFill/>
            </a:ln>
          </p:spPr>
        </p:pic>
      </p:grpSp>
    </p:spTree>
    <p:extLst>
      <p:ext uri="{BB962C8B-B14F-4D97-AF65-F5344CB8AC3E}">
        <p14:creationId xmlns:p14="http://schemas.microsoft.com/office/powerpoint/2010/main" val="999039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762000"/>
            <a:ext cx="8229600" cy="1066800"/>
          </a:xfrm>
          <a:prstGeom prst="rect">
            <a:avLst/>
          </a:prstGeom>
        </p:spPr>
        <p:txBody>
          <a:bodyPr vert="horz" wrap="square" lIns="91425" tIns="91425" rIns="91425" bIns="91425" anchor="t" anchorCtr="0">
            <a:noAutofit/>
          </a:bodyPr>
          <a:lstStyle/>
          <a:p>
            <a:r>
              <a:rPr lang="en-US" dirty="0" smtClean="0"/>
              <a:t>MAUC Confidence Interval Gap</a:t>
            </a:r>
            <a:endParaRPr lang="en" dirty="0"/>
          </a:p>
        </p:txBody>
      </p:sp>
      <p:grpSp>
        <p:nvGrpSpPr>
          <p:cNvPr id="3" name="Group 2"/>
          <p:cNvGrpSpPr/>
          <p:nvPr/>
        </p:nvGrpSpPr>
        <p:grpSpPr>
          <a:xfrm>
            <a:off x="1143000" y="1996450"/>
            <a:ext cx="6477000" cy="3947150"/>
            <a:chOff x="2705100" y="1996450"/>
            <a:chExt cx="3733800" cy="2678726"/>
          </a:xfrm>
        </p:grpSpPr>
        <p:sp>
          <p:nvSpPr>
            <p:cNvPr id="113" name="Shape 113"/>
            <p:cNvSpPr/>
            <p:nvPr/>
          </p:nvSpPr>
          <p:spPr>
            <a:xfrm>
              <a:off x="2708900" y="1996450"/>
              <a:ext cx="3726300" cy="26631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endParaRPr/>
            </a:p>
          </p:txBody>
        </p:sp>
        <p:pic>
          <p:nvPicPr>
            <p:cNvPr id="114" name="Shape 114" descr="ci_gap.png"/>
            <p:cNvPicPr preferRelativeResize="0"/>
            <p:nvPr/>
          </p:nvPicPr>
          <p:blipFill>
            <a:blip r:embed="rId3">
              <a:alphaModFix/>
            </a:blip>
            <a:stretch>
              <a:fillRect/>
            </a:stretch>
          </p:blipFill>
          <p:spPr>
            <a:xfrm>
              <a:off x="2705100" y="1998651"/>
              <a:ext cx="3733800" cy="2676525"/>
            </a:xfrm>
            <a:prstGeom prst="rect">
              <a:avLst/>
            </a:prstGeom>
            <a:noFill/>
            <a:ln>
              <a:noFill/>
            </a:ln>
          </p:spPr>
        </p:pic>
      </p:grpSp>
      <p:sp>
        <p:nvSpPr>
          <p:cNvPr id="4" name="TextBox 3"/>
          <p:cNvSpPr txBox="1"/>
          <p:nvPr/>
        </p:nvSpPr>
        <p:spPr>
          <a:xfrm>
            <a:off x="457200" y="6114493"/>
            <a:ext cx="681597" cy="369332"/>
          </a:xfrm>
          <a:prstGeom prst="rect">
            <a:avLst/>
          </a:prstGeom>
          <a:noFill/>
        </p:spPr>
        <p:txBody>
          <a:bodyPr wrap="none" rtlCol="0">
            <a:spAutoFit/>
          </a:bodyPr>
          <a:lstStyle/>
          <a:p>
            <a:r>
              <a:rPr lang="en-US" dirty="0" smtClean="0">
                <a:solidFill>
                  <a:srgbClr val="FF0000"/>
                </a:solidFill>
              </a:rPr>
              <a:t>7,2,2</a:t>
            </a:r>
            <a:endParaRPr lang="en-US" dirty="0">
              <a:solidFill>
                <a:srgbClr val="FF0000"/>
              </a:solidFill>
            </a:endParaRPr>
          </a:p>
        </p:txBody>
      </p:sp>
      <p:cxnSp>
        <p:nvCxnSpPr>
          <p:cNvPr id="6" name="Straight Arrow Connector 5"/>
          <p:cNvCxnSpPr>
            <a:stCxn id="4" idx="3"/>
          </p:cNvCxnSpPr>
          <p:nvPr/>
        </p:nvCxnSpPr>
        <p:spPr>
          <a:xfrm flipV="1">
            <a:off x="1138797" y="5486401"/>
            <a:ext cx="1223403" cy="812758"/>
          </a:xfrm>
          <a:prstGeom prst="straightConnector1">
            <a:avLst/>
          </a:prstGeom>
          <a:ln w="2222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68265" y="6114493"/>
            <a:ext cx="3103735" cy="369332"/>
          </a:xfrm>
          <a:prstGeom prst="rect">
            <a:avLst/>
          </a:prstGeom>
          <a:noFill/>
        </p:spPr>
        <p:txBody>
          <a:bodyPr wrap="none" rtlCol="0">
            <a:spAutoFit/>
          </a:bodyPr>
          <a:lstStyle/>
          <a:p>
            <a:r>
              <a:rPr lang="en-US" dirty="0" smtClean="0"/>
              <a:t>Default </a:t>
            </a:r>
            <a:r>
              <a:rPr lang="en-US" smtClean="0"/>
              <a:t>yields perfect MAUC</a:t>
            </a:r>
            <a:endParaRPr lang="en-US"/>
          </a:p>
        </p:txBody>
      </p:sp>
    </p:spTree>
    <p:extLst>
      <p:ext uri="{BB962C8B-B14F-4D97-AF65-F5344CB8AC3E}">
        <p14:creationId xmlns:p14="http://schemas.microsoft.com/office/powerpoint/2010/main" val="301138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Since Improvement </a:t>
            </a:r>
            <a:r>
              <a:rPr lang="en-US" dirty="0"/>
              <a:t>I</a:t>
            </a:r>
            <a:r>
              <a:rPr lang="en-US" dirty="0" smtClean="0"/>
              <a:t>s </a:t>
            </a:r>
            <a:r>
              <a:rPr lang="en-US" dirty="0"/>
              <a:t>M</a:t>
            </a:r>
            <a:r>
              <a:rPr lang="en-US" dirty="0" smtClean="0"/>
              <a:t>ost </a:t>
            </a:r>
            <a:r>
              <a:rPr lang="en-US" dirty="0"/>
              <a:t>L</a:t>
            </a:r>
            <a:r>
              <a:rPr lang="en-US" dirty="0" smtClean="0"/>
              <a:t>ikely: How Much </a:t>
            </a:r>
            <a:r>
              <a:rPr lang="en-US" dirty="0"/>
              <a:t>D</a:t>
            </a:r>
            <a:r>
              <a:rPr lang="en-US" dirty="0" smtClean="0"/>
              <a:t>oes </a:t>
            </a:r>
            <a:r>
              <a:rPr lang="en-US" smtClean="0"/>
              <a:t>HPO Helps</a:t>
            </a:r>
            <a:endParaRPr lang="en-US" dirty="0"/>
          </a:p>
        </p:txBody>
      </p:sp>
    </p:spTree>
    <p:extLst>
      <p:ext uri="{BB962C8B-B14F-4D97-AF65-F5344CB8AC3E}">
        <p14:creationId xmlns:p14="http://schemas.microsoft.com/office/powerpoint/2010/main" val="654842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990600"/>
            <a:ext cx="8520600" cy="572700"/>
          </a:xfrm>
          <a:prstGeom prst="rect">
            <a:avLst/>
          </a:prstGeom>
        </p:spPr>
        <p:txBody>
          <a:bodyPr vert="horz" wrap="square" lIns="91425" tIns="91425" rIns="91425" bIns="91425" anchor="t" anchorCtr="0">
            <a:noAutofit/>
          </a:bodyPr>
          <a:lstStyle/>
          <a:p>
            <a:r>
              <a:rPr lang="en" dirty="0"/>
              <a:t>Experiment Components</a:t>
            </a:r>
          </a:p>
        </p:txBody>
      </p:sp>
      <p:sp>
        <p:nvSpPr>
          <p:cNvPr id="86" name="Shape 86"/>
          <p:cNvSpPr txBox="1">
            <a:spLocks noGrp="1"/>
          </p:cNvSpPr>
          <p:nvPr>
            <p:ph type="body" idx="1"/>
          </p:nvPr>
        </p:nvSpPr>
        <p:spPr>
          <a:xfrm>
            <a:off x="311700" y="1917600"/>
            <a:ext cx="8520600" cy="3873600"/>
          </a:xfrm>
          <a:prstGeom prst="rect">
            <a:avLst/>
          </a:prstGeom>
        </p:spPr>
        <p:txBody>
          <a:bodyPr vert="horz" wrap="square" lIns="91425" tIns="91425" rIns="91425" bIns="91425" anchor="t" anchorCtr="0">
            <a:noAutofit/>
          </a:bodyPr>
          <a:lstStyle/>
          <a:p>
            <a:pPr>
              <a:buNone/>
            </a:pPr>
            <a:r>
              <a:rPr lang="en-US" b="1" dirty="0" err="1" smtClean="0">
                <a:solidFill>
                  <a:schemeClr val="accent5"/>
                </a:solidFill>
              </a:rPr>
              <a:t>Metalearner</a:t>
            </a:r>
            <a:r>
              <a:rPr lang="en" dirty="0"/>
              <a:t>	</a:t>
            </a:r>
            <a:endParaRPr lang="en-US" dirty="0"/>
          </a:p>
          <a:p>
            <a:pPr>
              <a:buNone/>
            </a:pPr>
            <a:r>
              <a:rPr lang="en-US" dirty="0"/>
              <a:t>	</a:t>
            </a:r>
            <a:r>
              <a:rPr lang="en-US" dirty="0" smtClean="0"/>
              <a:t>MLP</a:t>
            </a:r>
            <a:endParaRPr lang="en" dirty="0"/>
          </a:p>
          <a:p>
            <a:pPr>
              <a:buNone/>
            </a:pPr>
            <a:r>
              <a:rPr lang="en" b="1" dirty="0">
                <a:solidFill>
                  <a:schemeClr val="accent5"/>
                </a:solidFill>
              </a:rPr>
              <a:t>Performance </a:t>
            </a:r>
            <a:r>
              <a:rPr lang="en" b="1" dirty="0" smtClean="0">
                <a:solidFill>
                  <a:schemeClr val="accent5"/>
                </a:solidFill>
              </a:rPr>
              <a:t>Me</a:t>
            </a:r>
            <a:r>
              <a:rPr lang="en-US" b="1" dirty="0" err="1" smtClean="0">
                <a:solidFill>
                  <a:schemeClr val="accent5"/>
                </a:solidFill>
              </a:rPr>
              <a:t>trics</a:t>
            </a:r>
            <a:endParaRPr lang="en-US" dirty="0"/>
          </a:p>
          <a:p>
            <a:pPr>
              <a:buNone/>
            </a:pPr>
            <a:r>
              <a:rPr lang="en-US" dirty="0"/>
              <a:t>	</a:t>
            </a:r>
            <a:r>
              <a:rPr lang="en-US" dirty="0" smtClean="0"/>
              <a:t>Correlation Coefficient, MAE, RMSE </a:t>
            </a:r>
            <a:endParaRPr lang="en" dirty="0"/>
          </a:p>
          <a:p>
            <a:pPr>
              <a:buNone/>
            </a:pPr>
            <a:r>
              <a:rPr lang="en" b="1" dirty="0" smtClean="0">
                <a:solidFill>
                  <a:schemeClr val="accent5"/>
                </a:solidFill>
              </a:rPr>
              <a:t>Dataset</a:t>
            </a:r>
            <a:r>
              <a:rPr lang="en" dirty="0">
                <a:solidFill>
                  <a:schemeClr val="accent5"/>
                </a:solidFill>
              </a:rPr>
              <a:t>	</a:t>
            </a:r>
            <a:r>
              <a:rPr lang="en" dirty="0"/>
              <a:t>	</a:t>
            </a:r>
            <a:endParaRPr lang="en-US" dirty="0"/>
          </a:p>
          <a:p>
            <a:pPr>
              <a:buNone/>
            </a:pPr>
            <a:r>
              <a:rPr lang="en-US" dirty="0"/>
              <a:t>	</a:t>
            </a:r>
            <a:r>
              <a:rPr lang="en-US" dirty="0" smtClean="0"/>
              <a:t>Meta-feature dataset (PCA)</a:t>
            </a:r>
            <a:endParaRPr lang="en" dirty="0"/>
          </a:p>
          <a:p>
            <a:pPr>
              <a:buNone/>
            </a:pPr>
            <a:r>
              <a:rPr lang="en-US" b="1" dirty="0" smtClean="0">
                <a:solidFill>
                  <a:schemeClr val="accent5"/>
                </a:solidFill>
              </a:rPr>
              <a:t>To Predict</a:t>
            </a:r>
            <a:r>
              <a:rPr lang="en" dirty="0"/>
              <a:t>	</a:t>
            </a:r>
            <a:endParaRPr lang="en-US" dirty="0"/>
          </a:p>
          <a:p>
            <a:pPr>
              <a:buNone/>
            </a:pPr>
            <a:r>
              <a:rPr lang="en-US" dirty="0"/>
              <a:t>	</a:t>
            </a:r>
            <a:r>
              <a:rPr lang="en-US" dirty="0" smtClean="0"/>
              <a:t>Improvement in MAUC for DT, SVM, MLP</a:t>
            </a:r>
          </a:p>
        </p:txBody>
      </p:sp>
    </p:spTree>
    <p:extLst>
      <p:ext uri="{BB962C8B-B14F-4D97-AF65-F5344CB8AC3E}">
        <p14:creationId xmlns:p14="http://schemas.microsoft.com/office/powerpoint/2010/main" val="80693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836600"/>
            <a:ext cx="8520600" cy="763600"/>
          </a:xfrm>
        </p:spPr>
        <p:txBody>
          <a:bodyPr>
            <a:noAutofit/>
          </a:bodyPr>
          <a:lstStyle/>
          <a:p>
            <a:r>
              <a:rPr lang="en-US" dirty="0" smtClean="0"/>
              <a:t>Results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80734911"/>
              </p:ext>
            </p:extLst>
          </p:nvPr>
        </p:nvGraphicFramePr>
        <p:xfrm>
          <a:off x="1250132" y="4090743"/>
          <a:ext cx="6750868" cy="2005257"/>
        </p:xfrm>
        <a:graphic>
          <a:graphicData uri="http://schemas.openxmlformats.org/drawingml/2006/table">
            <a:tbl>
              <a:tblPr firstRow="1" bandRow="1"/>
              <a:tblGrid>
                <a:gridCol w="1699034"/>
                <a:gridCol w="1676400"/>
                <a:gridCol w="1687717"/>
                <a:gridCol w="1687717"/>
              </a:tblGrid>
              <a:tr h="635836">
                <a:tc>
                  <a:txBody>
                    <a:bodyPr/>
                    <a:lstStyle/>
                    <a:p>
                      <a:r>
                        <a:rPr lang="en-US" dirty="0" smtClean="0">
                          <a:solidFill>
                            <a:schemeClr val="tx1"/>
                          </a:solidFill>
                        </a:rPr>
                        <a:t>Meta-feature Dataset</a:t>
                      </a:r>
                      <a:endParaRPr lang="en-US" dirty="0">
                        <a:solidFill>
                          <a:schemeClr val="tx1"/>
                        </a:solidFill>
                      </a:endParaRPr>
                    </a:p>
                  </a:txBody>
                  <a:tcPr>
                    <a:solidFill>
                      <a:schemeClr val="accent2"/>
                    </a:solidFill>
                  </a:tcPr>
                </a:tc>
                <a:tc>
                  <a:txBody>
                    <a:bodyPr/>
                    <a:lstStyle/>
                    <a:p>
                      <a:r>
                        <a:rPr lang="en-US" dirty="0" smtClean="0">
                          <a:solidFill>
                            <a:schemeClr val="tx1"/>
                          </a:solidFill>
                        </a:rPr>
                        <a:t>Correlation Coefficient</a:t>
                      </a:r>
                      <a:endParaRPr lang="en-US" dirty="0">
                        <a:solidFill>
                          <a:schemeClr val="tx1"/>
                        </a:solidFill>
                      </a:endParaRPr>
                    </a:p>
                  </a:txBody>
                  <a:tcPr>
                    <a:solidFill>
                      <a:schemeClr val="accent2"/>
                    </a:solidFill>
                  </a:tcPr>
                </a:tc>
                <a:tc>
                  <a:txBody>
                    <a:bodyPr/>
                    <a:lstStyle/>
                    <a:p>
                      <a:r>
                        <a:rPr lang="en-US" dirty="0" smtClean="0">
                          <a:solidFill>
                            <a:schemeClr val="tx1"/>
                          </a:solidFill>
                        </a:rPr>
                        <a:t>Mean Absolute</a:t>
                      </a:r>
                      <a:r>
                        <a:rPr lang="en-US" baseline="0" dirty="0" smtClean="0">
                          <a:solidFill>
                            <a:schemeClr val="tx1"/>
                          </a:solidFill>
                        </a:rPr>
                        <a:t> Error</a:t>
                      </a:r>
                      <a:endParaRPr lang="en-US" dirty="0">
                        <a:solidFill>
                          <a:schemeClr val="tx1"/>
                        </a:solidFill>
                      </a:endParaRPr>
                    </a:p>
                  </a:txBody>
                  <a:tcPr>
                    <a:solidFill>
                      <a:schemeClr val="accent2"/>
                    </a:solidFill>
                  </a:tcPr>
                </a:tc>
                <a:tc>
                  <a:txBody>
                    <a:bodyPr/>
                    <a:lstStyle/>
                    <a:p>
                      <a:r>
                        <a:rPr lang="en-US" dirty="0" smtClean="0">
                          <a:solidFill>
                            <a:schemeClr val="tx1"/>
                          </a:solidFill>
                        </a:rPr>
                        <a:t>Root Mean Squared Error</a:t>
                      </a:r>
                      <a:endParaRPr lang="en-US" dirty="0">
                        <a:solidFill>
                          <a:schemeClr val="tx1"/>
                        </a:solidFill>
                      </a:endParaRPr>
                    </a:p>
                  </a:txBody>
                  <a:tcPr>
                    <a:solidFill>
                      <a:schemeClr val="accent2"/>
                    </a:solidFill>
                  </a:tcPr>
                </a:tc>
              </a:tr>
              <a:tr h="455059">
                <a:tc>
                  <a:txBody>
                    <a:bodyPr/>
                    <a:lstStyle/>
                    <a:p>
                      <a:r>
                        <a:rPr lang="en-US" dirty="0" smtClean="0">
                          <a:solidFill>
                            <a:schemeClr val="tx1"/>
                          </a:solidFill>
                        </a:rPr>
                        <a:t>Decision Tree</a:t>
                      </a:r>
                      <a:endParaRPr lang="en-US" dirty="0">
                        <a:solidFill>
                          <a:schemeClr val="tx1"/>
                        </a:solidFill>
                      </a:endParaRPr>
                    </a:p>
                  </a:txBody>
                  <a:tcPr/>
                </a:tc>
                <a:tc>
                  <a:txBody>
                    <a:bodyPr/>
                    <a:lstStyle/>
                    <a:p>
                      <a:r>
                        <a:rPr lang="en-US" dirty="0" smtClean="0">
                          <a:solidFill>
                            <a:schemeClr val="tx1"/>
                          </a:solidFill>
                        </a:rPr>
                        <a:t>0.56</a:t>
                      </a:r>
                      <a:endParaRPr lang="en-US" dirty="0">
                        <a:solidFill>
                          <a:schemeClr val="tx1"/>
                        </a:solidFill>
                      </a:endParaRPr>
                    </a:p>
                  </a:txBody>
                  <a:tcPr/>
                </a:tc>
                <a:tc>
                  <a:txBody>
                    <a:bodyPr/>
                    <a:lstStyle/>
                    <a:p>
                      <a:r>
                        <a:rPr lang="en-US" dirty="0" smtClean="0">
                          <a:solidFill>
                            <a:schemeClr val="tx1"/>
                          </a:solidFill>
                        </a:rPr>
                        <a:t>0.06</a:t>
                      </a:r>
                      <a:endParaRPr lang="en-US" dirty="0">
                        <a:solidFill>
                          <a:schemeClr val="tx1"/>
                        </a:solidFill>
                      </a:endParaRPr>
                    </a:p>
                  </a:txBody>
                  <a:tcPr/>
                </a:tc>
                <a:tc>
                  <a:txBody>
                    <a:bodyPr/>
                    <a:lstStyle/>
                    <a:p>
                      <a:r>
                        <a:rPr lang="en-US" dirty="0" smtClean="0">
                          <a:solidFill>
                            <a:schemeClr val="tx1"/>
                          </a:solidFill>
                        </a:rPr>
                        <a:t>0.11</a:t>
                      </a:r>
                      <a:endParaRPr lang="en-US" dirty="0">
                        <a:solidFill>
                          <a:schemeClr val="tx1"/>
                        </a:solidFill>
                      </a:endParaRPr>
                    </a:p>
                  </a:txBody>
                  <a:tcPr/>
                </a:tc>
              </a:tr>
              <a:tr h="455059">
                <a:tc>
                  <a:txBody>
                    <a:bodyPr/>
                    <a:lstStyle/>
                    <a:p>
                      <a:r>
                        <a:rPr lang="en-US" dirty="0" smtClean="0">
                          <a:solidFill>
                            <a:schemeClr val="tx1"/>
                          </a:solidFill>
                        </a:rPr>
                        <a:t>SVM</a:t>
                      </a:r>
                      <a:endParaRPr lang="en-US" dirty="0">
                        <a:solidFill>
                          <a:schemeClr val="tx1"/>
                        </a:solidFill>
                      </a:endParaRPr>
                    </a:p>
                  </a:txBody>
                  <a:tcPr/>
                </a:tc>
                <a:tc>
                  <a:txBody>
                    <a:bodyPr/>
                    <a:lstStyle/>
                    <a:p>
                      <a:r>
                        <a:rPr lang="en-US" dirty="0" smtClean="0">
                          <a:solidFill>
                            <a:schemeClr val="tx1"/>
                          </a:solidFill>
                        </a:rPr>
                        <a:t>0.54</a:t>
                      </a:r>
                      <a:endParaRPr lang="en-US" dirty="0">
                        <a:solidFill>
                          <a:schemeClr val="tx1"/>
                        </a:solidFill>
                      </a:endParaRPr>
                    </a:p>
                  </a:txBody>
                  <a:tcPr/>
                </a:tc>
                <a:tc>
                  <a:txBody>
                    <a:bodyPr/>
                    <a:lstStyle/>
                    <a:p>
                      <a:r>
                        <a:rPr lang="en-US" dirty="0" smtClean="0">
                          <a:solidFill>
                            <a:schemeClr val="tx1"/>
                          </a:solidFill>
                        </a:rPr>
                        <a:t>0.17</a:t>
                      </a:r>
                      <a:endParaRPr lang="en-US" dirty="0">
                        <a:solidFill>
                          <a:schemeClr val="tx1"/>
                        </a:solidFill>
                      </a:endParaRPr>
                    </a:p>
                  </a:txBody>
                  <a:tcPr/>
                </a:tc>
                <a:tc>
                  <a:txBody>
                    <a:bodyPr/>
                    <a:lstStyle/>
                    <a:p>
                      <a:r>
                        <a:rPr lang="en-US" dirty="0" smtClean="0">
                          <a:solidFill>
                            <a:schemeClr val="tx1"/>
                          </a:solidFill>
                        </a:rPr>
                        <a:t>0.26</a:t>
                      </a:r>
                      <a:endParaRPr lang="en-US" dirty="0">
                        <a:solidFill>
                          <a:schemeClr val="tx1"/>
                        </a:solidFill>
                      </a:endParaRPr>
                    </a:p>
                  </a:txBody>
                  <a:tcPr/>
                </a:tc>
              </a:tr>
              <a:tr h="455059">
                <a:tc>
                  <a:txBody>
                    <a:bodyPr/>
                    <a:lstStyle/>
                    <a:p>
                      <a:r>
                        <a:rPr lang="en-US" dirty="0" smtClean="0">
                          <a:solidFill>
                            <a:schemeClr val="tx1"/>
                          </a:solidFill>
                        </a:rPr>
                        <a:t>MLP</a:t>
                      </a:r>
                      <a:endParaRPr lang="en-US" dirty="0">
                        <a:solidFill>
                          <a:schemeClr val="tx1"/>
                        </a:solidFill>
                      </a:endParaRPr>
                    </a:p>
                  </a:txBody>
                  <a:tcPr/>
                </a:tc>
                <a:tc>
                  <a:txBody>
                    <a:bodyPr/>
                    <a:lstStyle/>
                    <a:p>
                      <a:r>
                        <a:rPr lang="en-US" dirty="0" smtClean="0">
                          <a:solidFill>
                            <a:schemeClr val="tx1"/>
                          </a:solidFill>
                        </a:rPr>
                        <a:t>0.47</a:t>
                      </a:r>
                      <a:endParaRPr lang="en-US" dirty="0">
                        <a:solidFill>
                          <a:schemeClr val="tx1"/>
                        </a:solidFill>
                      </a:endParaRPr>
                    </a:p>
                  </a:txBody>
                  <a:tcPr/>
                </a:tc>
                <a:tc>
                  <a:txBody>
                    <a:bodyPr/>
                    <a:lstStyle/>
                    <a:p>
                      <a:r>
                        <a:rPr lang="en-US" dirty="0" smtClean="0">
                          <a:solidFill>
                            <a:schemeClr val="tx1"/>
                          </a:solidFill>
                        </a:rPr>
                        <a:t>0.15</a:t>
                      </a:r>
                      <a:endParaRPr lang="en-US" dirty="0">
                        <a:solidFill>
                          <a:schemeClr val="tx1"/>
                        </a:solidFill>
                      </a:endParaRPr>
                    </a:p>
                  </a:txBody>
                  <a:tcPr/>
                </a:tc>
                <a:tc>
                  <a:txBody>
                    <a:bodyPr/>
                    <a:lstStyle/>
                    <a:p>
                      <a:r>
                        <a:rPr lang="en-US" dirty="0" smtClean="0">
                          <a:solidFill>
                            <a:schemeClr val="tx1"/>
                          </a:solidFill>
                        </a:rPr>
                        <a:t>0.23</a:t>
                      </a:r>
                      <a:endParaRPr lang="en-US" dirty="0">
                        <a:solidFill>
                          <a:schemeClr val="tx1"/>
                        </a:solidFill>
                      </a:endParaRPr>
                    </a:p>
                  </a:txBody>
                  <a:tcPr/>
                </a:tc>
              </a:tr>
            </a:tbl>
          </a:graphicData>
        </a:graphic>
      </p:graphicFrame>
      <p:grpSp>
        <p:nvGrpSpPr>
          <p:cNvPr id="5" name="Group 4"/>
          <p:cNvGrpSpPr>
            <a:grpSpLocks noChangeAspect="1"/>
          </p:cNvGrpSpPr>
          <p:nvPr/>
        </p:nvGrpSpPr>
        <p:grpSpPr>
          <a:xfrm>
            <a:off x="838200" y="1950720"/>
            <a:ext cx="2141910" cy="1554480"/>
            <a:chOff x="4251938" y="2125938"/>
            <a:chExt cx="3783300" cy="2606100"/>
          </a:xfrm>
        </p:grpSpPr>
        <p:sp>
          <p:nvSpPr>
            <p:cNvPr id="6" name="Shape 121"/>
            <p:cNvSpPr/>
            <p:nvPr/>
          </p:nvSpPr>
          <p:spPr>
            <a:xfrm>
              <a:off x="4251938" y="2125938"/>
              <a:ext cx="3783300" cy="26061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endParaRPr/>
            </a:p>
          </p:txBody>
        </p:sp>
        <p:pic>
          <p:nvPicPr>
            <p:cNvPr id="7" name="Shape 122" descr="dt_predict_scatter.png"/>
            <p:cNvPicPr preferRelativeResize="0"/>
            <p:nvPr/>
          </p:nvPicPr>
          <p:blipFill>
            <a:blip r:embed="rId2">
              <a:alphaModFix/>
            </a:blip>
            <a:stretch>
              <a:fillRect/>
            </a:stretch>
          </p:blipFill>
          <p:spPr>
            <a:xfrm>
              <a:off x="4252876" y="2138351"/>
              <a:ext cx="3781425" cy="2581275"/>
            </a:xfrm>
            <a:prstGeom prst="rect">
              <a:avLst/>
            </a:prstGeom>
            <a:noFill/>
            <a:ln>
              <a:noFill/>
            </a:ln>
          </p:spPr>
        </p:pic>
      </p:grpSp>
      <p:grpSp>
        <p:nvGrpSpPr>
          <p:cNvPr id="8" name="Group 7"/>
          <p:cNvGrpSpPr>
            <a:grpSpLocks noChangeAspect="1"/>
          </p:cNvGrpSpPr>
          <p:nvPr/>
        </p:nvGrpSpPr>
        <p:grpSpPr>
          <a:xfrm>
            <a:off x="3500844" y="1943316"/>
            <a:ext cx="2142311" cy="1554480"/>
            <a:chOff x="4251938" y="2125938"/>
            <a:chExt cx="3783300" cy="2606100"/>
          </a:xfrm>
        </p:grpSpPr>
        <p:sp>
          <p:nvSpPr>
            <p:cNvPr id="9" name="Shape 129"/>
            <p:cNvSpPr/>
            <p:nvPr/>
          </p:nvSpPr>
          <p:spPr>
            <a:xfrm>
              <a:off x="4251938" y="2125938"/>
              <a:ext cx="3783300" cy="26061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endParaRPr/>
            </a:p>
          </p:txBody>
        </p:sp>
        <p:pic>
          <p:nvPicPr>
            <p:cNvPr id="10" name="Shape 130" descr="svm_predict_scatter.png"/>
            <p:cNvPicPr preferRelativeResize="0"/>
            <p:nvPr/>
          </p:nvPicPr>
          <p:blipFill>
            <a:blip r:embed="rId3">
              <a:alphaModFix/>
            </a:blip>
            <a:stretch>
              <a:fillRect/>
            </a:stretch>
          </p:blipFill>
          <p:spPr>
            <a:xfrm>
              <a:off x="4252876" y="2138351"/>
              <a:ext cx="3781425" cy="2581275"/>
            </a:xfrm>
            <a:prstGeom prst="rect">
              <a:avLst/>
            </a:prstGeom>
            <a:noFill/>
            <a:ln>
              <a:noFill/>
            </a:ln>
          </p:spPr>
        </p:pic>
      </p:grpSp>
      <p:grpSp>
        <p:nvGrpSpPr>
          <p:cNvPr id="11" name="Group 10"/>
          <p:cNvGrpSpPr>
            <a:grpSpLocks noChangeAspect="1"/>
          </p:cNvGrpSpPr>
          <p:nvPr/>
        </p:nvGrpSpPr>
        <p:grpSpPr>
          <a:xfrm>
            <a:off x="6163889" y="1935912"/>
            <a:ext cx="2142311" cy="1554480"/>
            <a:chOff x="4251938" y="2125938"/>
            <a:chExt cx="3783300" cy="2606100"/>
          </a:xfrm>
        </p:grpSpPr>
        <p:sp>
          <p:nvSpPr>
            <p:cNvPr id="12" name="Shape 137"/>
            <p:cNvSpPr/>
            <p:nvPr/>
          </p:nvSpPr>
          <p:spPr>
            <a:xfrm>
              <a:off x="4251938" y="2125938"/>
              <a:ext cx="3783300" cy="26061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endParaRPr/>
            </a:p>
          </p:txBody>
        </p:sp>
        <p:pic>
          <p:nvPicPr>
            <p:cNvPr id="13" name="Shape 138" descr="mlp_opt_predict_scatter.png"/>
            <p:cNvPicPr preferRelativeResize="0"/>
            <p:nvPr/>
          </p:nvPicPr>
          <p:blipFill>
            <a:blip r:embed="rId4">
              <a:alphaModFix/>
            </a:blip>
            <a:stretch>
              <a:fillRect/>
            </a:stretch>
          </p:blipFill>
          <p:spPr>
            <a:xfrm>
              <a:off x="4252876" y="2138351"/>
              <a:ext cx="3781425" cy="2581275"/>
            </a:xfrm>
            <a:prstGeom prst="rect">
              <a:avLst/>
            </a:prstGeom>
            <a:noFill/>
            <a:ln>
              <a:noFill/>
            </a:ln>
          </p:spPr>
        </p:pic>
      </p:grpSp>
    </p:spTree>
    <p:extLst>
      <p:ext uri="{BB962C8B-B14F-4D97-AF65-F5344CB8AC3E}">
        <p14:creationId xmlns:p14="http://schemas.microsoft.com/office/powerpoint/2010/main" val="1430466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Predicting How Long it Will Take to Beat Default Settings</a:t>
            </a:r>
            <a:endParaRPr lang="en-US" dirty="0"/>
          </a:p>
        </p:txBody>
      </p:sp>
    </p:spTree>
    <p:extLst>
      <p:ext uri="{BB962C8B-B14F-4D97-AF65-F5344CB8AC3E}">
        <p14:creationId xmlns:p14="http://schemas.microsoft.com/office/powerpoint/2010/main" val="145787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990600"/>
            <a:ext cx="8520600" cy="572700"/>
          </a:xfrm>
          <a:prstGeom prst="rect">
            <a:avLst/>
          </a:prstGeom>
        </p:spPr>
        <p:txBody>
          <a:bodyPr vert="horz" wrap="square" lIns="91425" tIns="91425" rIns="91425" bIns="91425" anchor="t" anchorCtr="0">
            <a:noAutofit/>
          </a:bodyPr>
          <a:lstStyle/>
          <a:p>
            <a:r>
              <a:rPr lang="en"/>
              <a:t>Experiment Components</a:t>
            </a:r>
          </a:p>
        </p:txBody>
      </p:sp>
      <p:sp>
        <p:nvSpPr>
          <p:cNvPr id="86" name="Shape 86"/>
          <p:cNvSpPr txBox="1">
            <a:spLocks noGrp="1"/>
          </p:cNvSpPr>
          <p:nvPr>
            <p:ph type="body" idx="1"/>
          </p:nvPr>
        </p:nvSpPr>
        <p:spPr>
          <a:xfrm>
            <a:off x="311700" y="2009724"/>
            <a:ext cx="8520600" cy="4162475"/>
          </a:xfrm>
          <a:prstGeom prst="rect">
            <a:avLst/>
          </a:prstGeom>
        </p:spPr>
        <p:txBody>
          <a:bodyPr vert="horz" wrap="square" lIns="91425" tIns="91425" rIns="91425" bIns="91425" anchor="t" anchorCtr="0">
            <a:noAutofit/>
          </a:bodyPr>
          <a:lstStyle/>
          <a:p>
            <a:pPr>
              <a:buNone/>
            </a:pPr>
            <a:r>
              <a:rPr lang="en-US" b="1" dirty="0" err="1" smtClean="0">
                <a:solidFill>
                  <a:schemeClr val="accent5"/>
                </a:solidFill>
              </a:rPr>
              <a:t>Metalearner</a:t>
            </a:r>
            <a:r>
              <a:rPr lang="en" dirty="0"/>
              <a:t>	</a:t>
            </a:r>
            <a:endParaRPr lang="en-US" dirty="0"/>
          </a:p>
          <a:p>
            <a:pPr>
              <a:buNone/>
            </a:pPr>
            <a:r>
              <a:rPr lang="en-US" dirty="0"/>
              <a:t>	</a:t>
            </a:r>
            <a:r>
              <a:rPr lang="en-US" dirty="0" smtClean="0"/>
              <a:t>Decision Tree</a:t>
            </a:r>
            <a:endParaRPr lang="en" dirty="0"/>
          </a:p>
          <a:p>
            <a:pPr>
              <a:buNone/>
            </a:pPr>
            <a:r>
              <a:rPr lang="en" b="1" dirty="0">
                <a:solidFill>
                  <a:schemeClr val="accent5"/>
                </a:solidFill>
              </a:rPr>
              <a:t>Performance </a:t>
            </a:r>
            <a:r>
              <a:rPr lang="en" b="1" dirty="0" smtClean="0">
                <a:solidFill>
                  <a:schemeClr val="accent5"/>
                </a:solidFill>
              </a:rPr>
              <a:t>Me</a:t>
            </a:r>
            <a:r>
              <a:rPr lang="en-US" b="1" dirty="0" err="1" smtClean="0">
                <a:solidFill>
                  <a:schemeClr val="accent5"/>
                </a:solidFill>
              </a:rPr>
              <a:t>trics</a:t>
            </a:r>
            <a:endParaRPr lang="en-US" dirty="0"/>
          </a:p>
          <a:p>
            <a:pPr>
              <a:buNone/>
            </a:pPr>
            <a:r>
              <a:rPr lang="en-US" dirty="0"/>
              <a:t>	</a:t>
            </a:r>
            <a:r>
              <a:rPr lang="en-US" dirty="0" smtClean="0"/>
              <a:t>Accuracy, Precision, Recall</a:t>
            </a:r>
            <a:r>
              <a:rPr lang="en-US" smtClean="0"/>
              <a:t>, ROC Area</a:t>
            </a:r>
            <a:endParaRPr lang="en" dirty="0"/>
          </a:p>
          <a:p>
            <a:pPr>
              <a:buNone/>
            </a:pPr>
            <a:r>
              <a:rPr lang="en" b="1" dirty="0" smtClean="0">
                <a:solidFill>
                  <a:schemeClr val="accent5"/>
                </a:solidFill>
              </a:rPr>
              <a:t>Dataset</a:t>
            </a:r>
            <a:r>
              <a:rPr lang="en" dirty="0">
                <a:solidFill>
                  <a:schemeClr val="accent5"/>
                </a:solidFill>
              </a:rPr>
              <a:t>	</a:t>
            </a:r>
            <a:r>
              <a:rPr lang="en" dirty="0"/>
              <a:t>	</a:t>
            </a:r>
            <a:endParaRPr lang="en-US" dirty="0"/>
          </a:p>
          <a:p>
            <a:pPr>
              <a:buNone/>
            </a:pPr>
            <a:r>
              <a:rPr lang="en-US" dirty="0"/>
              <a:t>	</a:t>
            </a:r>
            <a:r>
              <a:rPr lang="en-US" dirty="0" smtClean="0"/>
              <a:t>Meta-feature dataset</a:t>
            </a:r>
            <a:endParaRPr lang="en" dirty="0"/>
          </a:p>
          <a:p>
            <a:pPr>
              <a:buNone/>
            </a:pPr>
            <a:r>
              <a:rPr lang="en-US" b="1" dirty="0" smtClean="0">
                <a:solidFill>
                  <a:schemeClr val="accent5"/>
                </a:solidFill>
              </a:rPr>
              <a:t>To Predict</a:t>
            </a:r>
            <a:endParaRPr lang="en-US" dirty="0"/>
          </a:p>
          <a:p>
            <a:pPr>
              <a:buNone/>
            </a:pPr>
            <a:r>
              <a:rPr lang="en-US" dirty="0"/>
              <a:t>	</a:t>
            </a:r>
            <a:r>
              <a:rPr lang="en-US" dirty="0" smtClean="0"/>
              <a:t>Will it take more or less than X minutes to exceed performance of default hyper-parameters?</a:t>
            </a:r>
          </a:p>
        </p:txBody>
      </p:sp>
    </p:spTree>
    <p:extLst>
      <p:ext uri="{BB962C8B-B14F-4D97-AF65-F5344CB8AC3E}">
        <p14:creationId xmlns:p14="http://schemas.microsoft.com/office/powerpoint/2010/main" val="2125642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1302275"/>
            <a:ext cx="8520600" cy="572700"/>
          </a:xfrm>
          <a:prstGeom prst="rect">
            <a:avLst/>
          </a:prstGeom>
        </p:spPr>
        <p:txBody>
          <a:bodyPr vert="horz" wrap="square" lIns="91425" tIns="91425" rIns="91425" bIns="91425" anchor="t" anchorCtr="0">
            <a:noAutofit/>
          </a:bodyPr>
          <a:lstStyle/>
          <a:p>
            <a:r>
              <a:rPr lang="en-US" dirty="0" smtClean="0"/>
              <a:t>MLP Dataset Results</a:t>
            </a:r>
            <a:endParaRPr lang="en" dirty="0"/>
          </a:p>
        </p:txBody>
      </p:sp>
      <p:graphicFrame>
        <p:nvGraphicFramePr>
          <p:cNvPr id="151" name="Shape 151"/>
          <p:cNvGraphicFramePr/>
          <p:nvPr>
            <p:extLst>
              <p:ext uri="{D42A27DB-BD31-4B8C-83A1-F6EECF244321}">
                <p14:modId xmlns:p14="http://schemas.microsoft.com/office/powerpoint/2010/main" val="852430968"/>
              </p:ext>
            </p:extLst>
          </p:nvPr>
        </p:nvGraphicFramePr>
        <p:xfrm>
          <a:off x="906775" y="3181350"/>
          <a:ext cx="7239000" cy="2103000"/>
        </p:xfrm>
        <a:graphic>
          <a:graphicData uri="http://schemas.openxmlformats.org/drawingml/2006/table">
            <a:tbl>
              <a:tblPr>
                <a:noFill/>
              </a:tblPr>
              <a:tblGrid>
                <a:gridCol w="1206500"/>
                <a:gridCol w="1595125"/>
                <a:gridCol w="1168400"/>
                <a:gridCol w="1143000"/>
                <a:gridCol w="805175"/>
                <a:gridCol w="1320800"/>
              </a:tblGrid>
              <a:tr h="381000">
                <a:tc>
                  <a:txBody>
                    <a:bodyPr/>
                    <a:lstStyle/>
                    <a:p>
                      <a:pPr lvl="0">
                        <a:spcBef>
                          <a:spcPts val="0"/>
                        </a:spcBef>
                        <a:buNone/>
                      </a:pPr>
                      <a:r>
                        <a:rPr lang="en" dirty="0">
                          <a:solidFill>
                            <a:schemeClr val="dk1"/>
                          </a:solidFill>
                        </a:rPr>
                        <a:t>Runtime Cutoff</a:t>
                      </a:r>
                    </a:p>
                  </a:txBody>
                  <a:tcPr marL="91425" marR="91425" marT="91425" marB="91425">
                    <a:solidFill>
                      <a:schemeClr val="accent2"/>
                    </a:solidFill>
                  </a:tcPr>
                </a:tc>
                <a:tc>
                  <a:txBody>
                    <a:bodyPr/>
                    <a:lstStyle/>
                    <a:p>
                      <a:pPr lvl="0">
                        <a:spcBef>
                          <a:spcPts val="0"/>
                        </a:spcBef>
                        <a:buNone/>
                      </a:pPr>
                      <a:r>
                        <a:rPr lang="en">
                          <a:solidFill>
                            <a:schemeClr val="dk1"/>
                          </a:solidFill>
                        </a:rPr>
                        <a:t>Baseline Acc. (prediction)</a:t>
                      </a:r>
                    </a:p>
                  </a:txBody>
                  <a:tcPr marL="91425" marR="91425" marT="91425" marB="91425">
                    <a:solidFill>
                      <a:schemeClr val="accent2"/>
                    </a:solidFill>
                  </a:tcPr>
                </a:tc>
                <a:tc>
                  <a:txBody>
                    <a:bodyPr/>
                    <a:lstStyle/>
                    <a:p>
                      <a:pPr lvl="0">
                        <a:spcBef>
                          <a:spcPts val="0"/>
                        </a:spcBef>
                        <a:buNone/>
                      </a:pPr>
                      <a:r>
                        <a:rPr lang="en">
                          <a:solidFill>
                            <a:schemeClr val="dk1"/>
                          </a:solidFill>
                        </a:rPr>
                        <a:t>Accuracy</a:t>
                      </a:r>
                    </a:p>
                  </a:txBody>
                  <a:tcPr marL="91425" marR="91425" marT="91425" marB="91425">
                    <a:solidFill>
                      <a:schemeClr val="accent2"/>
                    </a:solidFill>
                  </a:tcPr>
                </a:tc>
                <a:tc>
                  <a:txBody>
                    <a:bodyPr/>
                    <a:lstStyle/>
                    <a:p>
                      <a:pPr lvl="0">
                        <a:spcBef>
                          <a:spcPts val="0"/>
                        </a:spcBef>
                        <a:buNone/>
                      </a:pPr>
                      <a:r>
                        <a:rPr lang="en">
                          <a:solidFill>
                            <a:schemeClr val="dk1"/>
                          </a:solidFill>
                        </a:rPr>
                        <a:t>Precision </a:t>
                      </a:r>
                    </a:p>
                  </a:txBody>
                  <a:tcPr marL="91425" marR="91425" marT="91425" marB="91425">
                    <a:solidFill>
                      <a:schemeClr val="accent2"/>
                    </a:solidFill>
                  </a:tcPr>
                </a:tc>
                <a:tc>
                  <a:txBody>
                    <a:bodyPr/>
                    <a:lstStyle/>
                    <a:p>
                      <a:pPr lvl="0">
                        <a:spcBef>
                          <a:spcPts val="0"/>
                        </a:spcBef>
                        <a:buNone/>
                      </a:pPr>
                      <a:r>
                        <a:rPr lang="en">
                          <a:solidFill>
                            <a:schemeClr val="dk1"/>
                          </a:solidFill>
                        </a:rPr>
                        <a:t>Recall</a:t>
                      </a:r>
                    </a:p>
                  </a:txBody>
                  <a:tcPr marL="91425" marR="91425" marT="91425" marB="91425">
                    <a:solidFill>
                      <a:schemeClr val="accent2"/>
                    </a:solidFill>
                  </a:tcPr>
                </a:tc>
                <a:tc>
                  <a:txBody>
                    <a:bodyPr/>
                    <a:lstStyle/>
                    <a:p>
                      <a:pPr lvl="0">
                        <a:spcBef>
                          <a:spcPts val="0"/>
                        </a:spcBef>
                        <a:buNone/>
                      </a:pPr>
                      <a:r>
                        <a:rPr lang="en" dirty="0">
                          <a:solidFill>
                            <a:schemeClr val="dk1"/>
                          </a:solidFill>
                        </a:rPr>
                        <a:t>ROC Area</a:t>
                      </a:r>
                    </a:p>
                  </a:txBody>
                  <a:tcPr marL="91425" marR="91425" marT="91425" marB="91425">
                    <a:solidFill>
                      <a:schemeClr val="accent2"/>
                    </a:solidFill>
                  </a:tcPr>
                </a:tc>
              </a:tr>
              <a:tr h="381000">
                <a:tc>
                  <a:txBody>
                    <a:bodyPr/>
                    <a:lstStyle/>
                    <a:p>
                      <a:pPr lvl="0">
                        <a:spcBef>
                          <a:spcPts val="0"/>
                        </a:spcBef>
                        <a:buNone/>
                      </a:pPr>
                      <a:r>
                        <a:rPr lang="en" dirty="0">
                          <a:solidFill>
                            <a:schemeClr val="dk1"/>
                          </a:solidFill>
                        </a:rPr>
                        <a:t>30 </a:t>
                      </a:r>
                      <a:r>
                        <a:rPr lang="en" dirty="0" smtClean="0">
                          <a:solidFill>
                            <a:schemeClr val="dk1"/>
                          </a:solidFill>
                        </a:rPr>
                        <a:t>Min</a:t>
                      </a:r>
                      <a:endParaRPr lang="en" dirty="0">
                        <a:solidFill>
                          <a:schemeClr val="dk1"/>
                        </a:solidFill>
                      </a:endParaRPr>
                    </a:p>
                  </a:txBody>
                  <a:tcPr marL="91425" marR="91425" marT="91425" marB="91425"/>
                </a:tc>
                <a:tc>
                  <a:txBody>
                    <a:bodyPr/>
                    <a:lstStyle/>
                    <a:p>
                      <a:pPr lvl="0">
                        <a:spcBef>
                          <a:spcPts val="0"/>
                        </a:spcBef>
                        <a:buNone/>
                      </a:pPr>
                      <a:r>
                        <a:rPr lang="en" dirty="0">
                          <a:solidFill>
                            <a:schemeClr val="dk1"/>
                          </a:solidFill>
                        </a:rPr>
                        <a:t>56</a:t>
                      </a:r>
                      <a:r>
                        <a:rPr lang="en" dirty="0" smtClean="0">
                          <a:solidFill>
                            <a:schemeClr val="dk1"/>
                          </a:solidFill>
                        </a:rPr>
                        <a:t>%</a:t>
                      </a:r>
                      <a:endParaRPr lang="en" dirty="0">
                        <a:solidFill>
                          <a:schemeClr val="dk1"/>
                        </a:solidFill>
                      </a:endParaRPr>
                    </a:p>
                  </a:txBody>
                  <a:tcPr marL="91425" marR="91425" marT="91425" marB="91425"/>
                </a:tc>
                <a:tc>
                  <a:txBody>
                    <a:bodyPr/>
                    <a:lstStyle/>
                    <a:p>
                      <a:pPr lvl="0">
                        <a:spcBef>
                          <a:spcPts val="0"/>
                        </a:spcBef>
                        <a:buNone/>
                      </a:pPr>
                      <a:r>
                        <a:rPr lang="en">
                          <a:solidFill>
                            <a:schemeClr val="dk1"/>
                          </a:solidFill>
                        </a:rPr>
                        <a:t>90%</a:t>
                      </a:r>
                    </a:p>
                  </a:txBody>
                  <a:tcPr marL="91425" marR="91425" marT="91425" marB="91425"/>
                </a:tc>
                <a:tc>
                  <a:txBody>
                    <a:bodyPr/>
                    <a:lstStyle/>
                    <a:p>
                      <a:pPr lvl="0">
                        <a:spcBef>
                          <a:spcPts val="0"/>
                        </a:spcBef>
                        <a:buNone/>
                      </a:pPr>
                      <a:r>
                        <a:rPr lang="en">
                          <a:solidFill>
                            <a:schemeClr val="dk1"/>
                          </a:solidFill>
                        </a:rPr>
                        <a:t>0.91</a:t>
                      </a:r>
                    </a:p>
                  </a:txBody>
                  <a:tcPr marL="91425" marR="91425" marT="91425" marB="91425"/>
                </a:tc>
                <a:tc>
                  <a:txBody>
                    <a:bodyPr/>
                    <a:lstStyle/>
                    <a:p>
                      <a:pPr lvl="0">
                        <a:spcBef>
                          <a:spcPts val="0"/>
                        </a:spcBef>
                        <a:buNone/>
                      </a:pPr>
                      <a:r>
                        <a:rPr lang="en">
                          <a:solidFill>
                            <a:schemeClr val="dk1"/>
                          </a:solidFill>
                        </a:rPr>
                        <a:t>0.87</a:t>
                      </a:r>
                    </a:p>
                  </a:txBody>
                  <a:tcPr marL="91425" marR="91425" marT="91425" marB="91425"/>
                </a:tc>
                <a:tc>
                  <a:txBody>
                    <a:bodyPr/>
                    <a:lstStyle/>
                    <a:p>
                      <a:pPr lvl="0">
                        <a:spcBef>
                          <a:spcPts val="0"/>
                        </a:spcBef>
                        <a:buNone/>
                      </a:pPr>
                      <a:r>
                        <a:rPr lang="en" dirty="0">
                          <a:solidFill>
                            <a:schemeClr val="dk1"/>
                          </a:solidFill>
                        </a:rPr>
                        <a:t>0.91</a:t>
                      </a:r>
                    </a:p>
                  </a:txBody>
                  <a:tcPr marL="91425" marR="91425" marT="91425" marB="91425"/>
                </a:tc>
              </a:tr>
              <a:tr h="381000">
                <a:tc>
                  <a:txBody>
                    <a:bodyPr/>
                    <a:lstStyle/>
                    <a:p>
                      <a:pPr lvl="0">
                        <a:spcBef>
                          <a:spcPts val="0"/>
                        </a:spcBef>
                        <a:buNone/>
                      </a:pPr>
                      <a:r>
                        <a:rPr lang="en">
                          <a:solidFill>
                            <a:schemeClr val="dk1"/>
                          </a:solidFill>
                        </a:rPr>
                        <a:t>1 Hour</a:t>
                      </a:r>
                    </a:p>
                  </a:txBody>
                  <a:tcPr marL="91425" marR="91425" marT="91425" marB="91425"/>
                </a:tc>
                <a:tc>
                  <a:txBody>
                    <a:bodyPr/>
                    <a:lstStyle/>
                    <a:p>
                      <a:pPr lvl="0">
                        <a:spcBef>
                          <a:spcPts val="0"/>
                        </a:spcBef>
                        <a:buNone/>
                      </a:pPr>
                      <a:r>
                        <a:rPr lang="en" dirty="0">
                          <a:solidFill>
                            <a:schemeClr val="dk1"/>
                          </a:solidFill>
                        </a:rPr>
                        <a:t>57</a:t>
                      </a:r>
                      <a:r>
                        <a:rPr lang="en" dirty="0" smtClean="0">
                          <a:solidFill>
                            <a:schemeClr val="dk1"/>
                          </a:solidFill>
                        </a:rPr>
                        <a:t>%</a:t>
                      </a:r>
                      <a:endParaRPr lang="en" dirty="0">
                        <a:solidFill>
                          <a:schemeClr val="dk1"/>
                        </a:solidFill>
                      </a:endParaRPr>
                    </a:p>
                  </a:txBody>
                  <a:tcPr marL="91425" marR="91425" marT="91425" marB="91425"/>
                </a:tc>
                <a:tc>
                  <a:txBody>
                    <a:bodyPr/>
                    <a:lstStyle/>
                    <a:p>
                      <a:pPr lvl="0">
                        <a:spcBef>
                          <a:spcPts val="0"/>
                        </a:spcBef>
                        <a:buNone/>
                      </a:pPr>
                      <a:r>
                        <a:rPr lang="en">
                          <a:solidFill>
                            <a:schemeClr val="dk1"/>
                          </a:solidFill>
                        </a:rPr>
                        <a:t>90%</a:t>
                      </a:r>
                    </a:p>
                  </a:txBody>
                  <a:tcPr marL="91425" marR="91425" marT="91425" marB="91425"/>
                </a:tc>
                <a:tc>
                  <a:txBody>
                    <a:bodyPr/>
                    <a:lstStyle/>
                    <a:p>
                      <a:pPr lvl="0">
                        <a:spcBef>
                          <a:spcPts val="0"/>
                        </a:spcBef>
                        <a:buNone/>
                      </a:pPr>
                      <a:r>
                        <a:rPr lang="en">
                          <a:solidFill>
                            <a:schemeClr val="dk1"/>
                          </a:solidFill>
                        </a:rPr>
                        <a:t>0.91</a:t>
                      </a:r>
                    </a:p>
                  </a:txBody>
                  <a:tcPr marL="91425" marR="91425" marT="91425" marB="91425"/>
                </a:tc>
                <a:tc>
                  <a:txBody>
                    <a:bodyPr/>
                    <a:lstStyle/>
                    <a:p>
                      <a:pPr lvl="0">
                        <a:spcBef>
                          <a:spcPts val="0"/>
                        </a:spcBef>
                        <a:buNone/>
                      </a:pPr>
                      <a:r>
                        <a:rPr lang="en">
                          <a:solidFill>
                            <a:schemeClr val="dk1"/>
                          </a:solidFill>
                        </a:rPr>
                        <a:t>0.92</a:t>
                      </a:r>
                    </a:p>
                  </a:txBody>
                  <a:tcPr marL="91425" marR="91425" marT="91425" marB="91425"/>
                </a:tc>
                <a:tc>
                  <a:txBody>
                    <a:bodyPr/>
                    <a:lstStyle/>
                    <a:p>
                      <a:pPr lvl="0">
                        <a:spcBef>
                          <a:spcPts val="0"/>
                        </a:spcBef>
                        <a:buNone/>
                      </a:pPr>
                      <a:r>
                        <a:rPr lang="en">
                          <a:solidFill>
                            <a:schemeClr val="dk1"/>
                          </a:solidFill>
                        </a:rPr>
                        <a:t>0.91</a:t>
                      </a:r>
                    </a:p>
                  </a:txBody>
                  <a:tcPr marL="91425" marR="91425" marT="91425" marB="91425"/>
                </a:tc>
              </a:tr>
              <a:tr h="381000">
                <a:tc>
                  <a:txBody>
                    <a:bodyPr/>
                    <a:lstStyle/>
                    <a:p>
                      <a:pPr lvl="0">
                        <a:spcBef>
                          <a:spcPts val="0"/>
                        </a:spcBef>
                        <a:buNone/>
                      </a:pPr>
                      <a:r>
                        <a:rPr lang="en">
                          <a:solidFill>
                            <a:schemeClr val="dk1"/>
                          </a:solidFill>
                        </a:rPr>
                        <a:t>3 Hours</a:t>
                      </a:r>
                    </a:p>
                  </a:txBody>
                  <a:tcPr marL="91425" marR="91425" marT="91425" marB="91425"/>
                </a:tc>
                <a:tc>
                  <a:txBody>
                    <a:bodyPr/>
                    <a:lstStyle/>
                    <a:p>
                      <a:pPr lvl="0">
                        <a:spcBef>
                          <a:spcPts val="0"/>
                        </a:spcBef>
                        <a:buNone/>
                      </a:pPr>
                      <a:r>
                        <a:rPr lang="en" dirty="0">
                          <a:solidFill>
                            <a:schemeClr val="dk1"/>
                          </a:solidFill>
                        </a:rPr>
                        <a:t>68</a:t>
                      </a:r>
                      <a:r>
                        <a:rPr lang="en" dirty="0" smtClean="0">
                          <a:solidFill>
                            <a:schemeClr val="dk1"/>
                          </a:solidFill>
                        </a:rPr>
                        <a:t>%</a:t>
                      </a:r>
                      <a:endParaRPr lang="en" dirty="0">
                        <a:solidFill>
                          <a:schemeClr val="dk1"/>
                        </a:solidFill>
                      </a:endParaRPr>
                    </a:p>
                  </a:txBody>
                  <a:tcPr marL="91425" marR="91425" marT="91425" marB="91425"/>
                </a:tc>
                <a:tc>
                  <a:txBody>
                    <a:bodyPr/>
                    <a:lstStyle/>
                    <a:p>
                      <a:pPr lvl="0">
                        <a:spcBef>
                          <a:spcPts val="0"/>
                        </a:spcBef>
                        <a:buNone/>
                      </a:pPr>
                      <a:r>
                        <a:rPr lang="en">
                          <a:solidFill>
                            <a:schemeClr val="dk1"/>
                          </a:solidFill>
                        </a:rPr>
                        <a:t>88%</a:t>
                      </a:r>
                    </a:p>
                  </a:txBody>
                  <a:tcPr marL="91425" marR="91425" marT="91425" marB="91425"/>
                </a:tc>
                <a:tc>
                  <a:txBody>
                    <a:bodyPr/>
                    <a:lstStyle/>
                    <a:p>
                      <a:pPr lvl="0">
                        <a:spcBef>
                          <a:spcPts val="0"/>
                        </a:spcBef>
                        <a:buNone/>
                      </a:pPr>
                      <a:r>
                        <a:rPr lang="en">
                          <a:solidFill>
                            <a:schemeClr val="dk1"/>
                          </a:solidFill>
                        </a:rPr>
                        <a:t>0.93</a:t>
                      </a:r>
                    </a:p>
                  </a:txBody>
                  <a:tcPr marL="91425" marR="91425" marT="91425" marB="91425"/>
                </a:tc>
                <a:tc>
                  <a:txBody>
                    <a:bodyPr/>
                    <a:lstStyle/>
                    <a:p>
                      <a:pPr lvl="0">
                        <a:spcBef>
                          <a:spcPts val="0"/>
                        </a:spcBef>
                        <a:buNone/>
                      </a:pPr>
                      <a:r>
                        <a:rPr lang="en">
                          <a:solidFill>
                            <a:schemeClr val="dk1"/>
                          </a:solidFill>
                        </a:rPr>
                        <a:t>0.90</a:t>
                      </a:r>
                    </a:p>
                  </a:txBody>
                  <a:tcPr marL="91425" marR="91425" marT="91425" marB="91425"/>
                </a:tc>
                <a:tc>
                  <a:txBody>
                    <a:bodyPr/>
                    <a:lstStyle/>
                    <a:p>
                      <a:pPr lvl="0">
                        <a:spcBef>
                          <a:spcPts val="0"/>
                        </a:spcBef>
                        <a:buNone/>
                      </a:pPr>
                      <a:r>
                        <a:rPr lang="en" dirty="0">
                          <a:solidFill>
                            <a:schemeClr val="dk1"/>
                          </a:solidFill>
                        </a:rPr>
                        <a:t>0.90</a:t>
                      </a:r>
                    </a:p>
                  </a:txBody>
                  <a:tcPr marL="91425" marR="91425" marT="91425" marB="91425"/>
                </a:tc>
              </a:tr>
            </a:tbl>
          </a:graphicData>
        </a:graphic>
      </p:graphicFrame>
      <p:sp>
        <p:nvSpPr>
          <p:cNvPr id="2" name="TextBox 1"/>
          <p:cNvSpPr txBox="1"/>
          <p:nvPr/>
        </p:nvSpPr>
        <p:spPr>
          <a:xfrm>
            <a:off x="1600200" y="5552182"/>
            <a:ext cx="7391400" cy="1077218"/>
          </a:xfrm>
          <a:prstGeom prst="rect">
            <a:avLst/>
          </a:prstGeom>
          <a:noFill/>
        </p:spPr>
        <p:txBody>
          <a:bodyPr wrap="square" rtlCol="0">
            <a:spAutoFit/>
          </a:bodyPr>
          <a:lstStyle/>
          <a:p>
            <a:r>
              <a:rPr lang="en-US" sz="1600" dirty="0" smtClean="0"/>
              <a:t>Precision: Instances labeled </a:t>
            </a:r>
            <a:r>
              <a:rPr lang="en-US" sz="1600" dirty="0"/>
              <a:t>as needing less than </a:t>
            </a:r>
            <a:r>
              <a:rPr lang="en-US" sz="1600" dirty="0" smtClean="0"/>
              <a:t>T to reach default hyper-parameter </a:t>
            </a:r>
            <a:r>
              <a:rPr lang="en-US" sz="1600" dirty="0"/>
              <a:t>benchmark, actually need less </a:t>
            </a:r>
            <a:r>
              <a:rPr lang="en-US" sz="1600" dirty="0" smtClean="0"/>
              <a:t>than T.</a:t>
            </a:r>
          </a:p>
          <a:p>
            <a:r>
              <a:rPr lang="en-US" sz="1600" dirty="0" smtClean="0"/>
              <a:t>Recall: Instances </a:t>
            </a:r>
            <a:r>
              <a:rPr lang="en-US" sz="1600" dirty="0"/>
              <a:t>needing less than </a:t>
            </a:r>
            <a:r>
              <a:rPr lang="en-US" sz="1600" dirty="0" smtClean="0"/>
              <a:t>T to </a:t>
            </a:r>
            <a:r>
              <a:rPr lang="en-US" sz="1600" dirty="0"/>
              <a:t>reach the default </a:t>
            </a:r>
            <a:r>
              <a:rPr lang="en-US" sz="1600" dirty="0" smtClean="0"/>
              <a:t>hyper-parameter </a:t>
            </a:r>
            <a:r>
              <a:rPr lang="en-US" sz="1600" dirty="0"/>
              <a:t>benchmark </a:t>
            </a:r>
            <a:r>
              <a:rPr lang="en-US" sz="1600" dirty="0" smtClean="0"/>
              <a:t>are actually </a:t>
            </a:r>
            <a:r>
              <a:rPr lang="en-US" sz="1600" dirty="0"/>
              <a:t>labeled as such</a:t>
            </a:r>
            <a:r>
              <a:rPr lang="en-US" sz="1600" dirty="0" smtClean="0"/>
              <a:t>.</a:t>
            </a:r>
            <a:endParaRPr lang="en-US" sz="1600" dirty="0"/>
          </a:p>
        </p:txBody>
      </p:sp>
    </p:spTree>
    <p:extLst>
      <p:ext uri="{BB962C8B-B14F-4D97-AF65-F5344CB8AC3E}">
        <p14:creationId xmlns:p14="http://schemas.microsoft.com/office/powerpoint/2010/main" val="1230857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1302275"/>
            <a:ext cx="8520600" cy="572700"/>
          </a:xfrm>
          <a:prstGeom prst="rect">
            <a:avLst/>
          </a:prstGeom>
        </p:spPr>
        <p:txBody>
          <a:bodyPr vert="horz" wrap="square" lIns="91425" tIns="91425" rIns="91425" bIns="91425" anchor="t" anchorCtr="0">
            <a:noAutofit/>
          </a:bodyPr>
          <a:lstStyle/>
          <a:p>
            <a:r>
              <a:rPr lang="en-US" dirty="0" smtClean="0"/>
              <a:t>SVM Dataset Results</a:t>
            </a:r>
            <a:endParaRPr lang="en" dirty="0"/>
          </a:p>
        </p:txBody>
      </p:sp>
      <p:graphicFrame>
        <p:nvGraphicFramePr>
          <p:cNvPr id="158" name="Shape 158"/>
          <p:cNvGraphicFramePr/>
          <p:nvPr>
            <p:extLst>
              <p:ext uri="{D42A27DB-BD31-4B8C-83A1-F6EECF244321}">
                <p14:modId xmlns:p14="http://schemas.microsoft.com/office/powerpoint/2010/main" val="2133403023"/>
              </p:ext>
            </p:extLst>
          </p:nvPr>
        </p:nvGraphicFramePr>
        <p:xfrm>
          <a:off x="906775" y="3181350"/>
          <a:ext cx="7239000" cy="2103000"/>
        </p:xfrm>
        <a:graphic>
          <a:graphicData uri="http://schemas.openxmlformats.org/drawingml/2006/table">
            <a:tbl>
              <a:tblPr>
                <a:noFill/>
              </a:tblPr>
              <a:tblGrid>
                <a:gridCol w="1206500"/>
                <a:gridCol w="1595125"/>
                <a:gridCol w="1168400"/>
                <a:gridCol w="1143000"/>
                <a:gridCol w="805175"/>
                <a:gridCol w="1320800"/>
              </a:tblGrid>
              <a:tr h="381000">
                <a:tc>
                  <a:txBody>
                    <a:bodyPr/>
                    <a:lstStyle/>
                    <a:p>
                      <a:pPr lvl="0" rtl="0">
                        <a:spcBef>
                          <a:spcPts val="0"/>
                        </a:spcBef>
                        <a:buNone/>
                      </a:pPr>
                      <a:r>
                        <a:rPr lang="en">
                          <a:solidFill>
                            <a:schemeClr val="dk1"/>
                          </a:solidFill>
                        </a:rPr>
                        <a:t>Runtime Cutoff</a:t>
                      </a:r>
                    </a:p>
                  </a:txBody>
                  <a:tcPr marL="91425" marR="91425" marT="91425" marB="91425">
                    <a:solidFill>
                      <a:schemeClr val="accent2"/>
                    </a:solidFill>
                  </a:tcPr>
                </a:tc>
                <a:tc>
                  <a:txBody>
                    <a:bodyPr/>
                    <a:lstStyle/>
                    <a:p>
                      <a:pPr lvl="0" rtl="0">
                        <a:spcBef>
                          <a:spcPts val="0"/>
                        </a:spcBef>
                        <a:buNone/>
                      </a:pPr>
                      <a:r>
                        <a:rPr lang="en">
                          <a:solidFill>
                            <a:schemeClr val="dk1"/>
                          </a:solidFill>
                        </a:rPr>
                        <a:t>Baseline Acc. (prediction)</a:t>
                      </a:r>
                    </a:p>
                  </a:txBody>
                  <a:tcPr marL="91425" marR="91425" marT="91425" marB="91425">
                    <a:solidFill>
                      <a:schemeClr val="accent2"/>
                    </a:solidFill>
                  </a:tcPr>
                </a:tc>
                <a:tc>
                  <a:txBody>
                    <a:bodyPr/>
                    <a:lstStyle/>
                    <a:p>
                      <a:pPr lvl="0" rtl="0">
                        <a:spcBef>
                          <a:spcPts val="0"/>
                        </a:spcBef>
                        <a:buNone/>
                      </a:pPr>
                      <a:r>
                        <a:rPr lang="en">
                          <a:solidFill>
                            <a:schemeClr val="dk1"/>
                          </a:solidFill>
                        </a:rPr>
                        <a:t>Accuracy</a:t>
                      </a:r>
                    </a:p>
                  </a:txBody>
                  <a:tcPr marL="91425" marR="91425" marT="91425" marB="91425">
                    <a:solidFill>
                      <a:schemeClr val="accent2"/>
                    </a:solidFill>
                  </a:tcPr>
                </a:tc>
                <a:tc>
                  <a:txBody>
                    <a:bodyPr/>
                    <a:lstStyle/>
                    <a:p>
                      <a:pPr lvl="0" rtl="0">
                        <a:spcBef>
                          <a:spcPts val="0"/>
                        </a:spcBef>
                        <a:buNone/>
                      </a:pPr>
                      <a:r>
                        <a:rPr lang="en">
                          <a:solidFill>
                            <a:schemeClr val="dk1"/>
                          </a:solidFill>
                        </a:rPr>
                        <a:t>Precision </a:t>
                      </a:r>
                    </a:p>
                  </a:txBody>
                  <a:tcPr marL="91425" marR="91425" marT="91425" marB="91425">
                    <a:solidFill>
                      <a:schemeClr val="accent2"/>
                    </a:solidFill>
                  </a:tcPr>
                </a:tc>
                <a:tc>
                  <a:txBody>
                    <a:bodyPr/>
                    <a:lstStyle/>
                    <a:p>
                      <a:pPr lvl="0" rtl="0">
                        <a:spcBef>
                          <a:spcPts val="0"/>
                        </a:spcBef>
                        <a:buNone/>
                      </a:pPr>
                      <a:r>
                        <a:rPr lang="en" dirty="0">
                          <a:solidFill>
                            <a:schemeClr val="dk1"/>
                          </a:solidFill>
                        </a:rPr>
                        <a:t>Recall</a:t>
                      </a:r>
                    </a:p>
                  </a:txBody>
                  <a:tcPr marL="91425" marR="91425" marT="91425" marB="91425">
                    <a:solidFill>
                      <a:schemeClr val="accent2"/>
                    </a:solidFill>
                  </a:tcPr>
                </a:tc>
                <a:tc>
                  <a:txBody>
                    <a:bodyPr/>
                    <a:lstStyle/>
                    <a:p>
                      <a:pPr lvl="0" rtl="0">
                        <a:spcBef>
                          <a:spcPts val="0"/>
                        </a:spcBef>
                        <a:buNone/>
                      </a:pPr>
                      <a:r>
                        <a:rPr lang="en">
                          <a:solidFill>
                            <a:schemeClr val="dk1"/>
                          </a:solidFill>
                        </a:rPr>
                        <a:t>ROC Area</a:t>
                      </a:r>
                    </a:p>
                  </a:txBody>
                  <a:tcPr marL="91425" marR="91425" marT="91425" marB="91425">
                    <a:solidFill>
                      <a:schemeClr val="accent2"/>
                    </a:solidFill>
                  </a:tcPr>
                </a:tc>
              </a:tr>
              <a:tr h="381000">
                <a:tc>
                  <a:txBody>
                    <a:bodyPr/>
                    <a:lstStyle/>
                    <a:p>
                      <a:pPr lvl="0" rtl="0">
                        <a:spcBef>
                          <a:spcPts val="0"/>
                        </a:spcBef>
                        <a:buNone/>
                      </a:pPr>
                      <a:r>
                        <a:rPr lang="en" dirty="0">
                          <a:solidFill>
                            <a:schemeClr val="dk1"/>
                          </a:solidFill>
                        </a:rPr>
                        <a:t>30 </a:t>
                      </a:r>
                      <a:r>
                        <a:rPr lang="en" dirty="0" smtClean="0">
                          <a:solidFill>
                            <a:schemeClr val="dk1"/>
                          </a:solidFill>
                        </a:rPr>
                        <a:t>Min</a:t>
                      </a:r>
                      <a:endParaRPr lang="en" dirty="0">
                        <a:solidFill>
                          <a:schemeClr val="dk1"/>
                        </a:solidFill>
                      </a:endParaRPr>
                    </a:p>
                  </a:txBody>
                  <a:tcPr marL="91425" marR="91425" marT="91425" marB="91425"/>
                </a:tc>
                <a:tc>
                  <a:txBody>
                    <a:bodyPr/>
                    <a:lstStyle/>
                    <a:p>
                      <a:pPr lvl="0" rtl="0">
                        <a:spcBef>
                          <a:spcPts val="0"/>
                        </a:spcBef>
                        <a:buNone/>
                      </a:pPr>
                      <a:r>
                        <a:rPr lang="en" dirty="0">
                          <a:solidFill>
                            <a:schemeClr val="dk1"/>
                          </a:solidFill>
                        </a:rPr>
                        <a:t>58</a:t>
                      </a:r>
                      <a:r>
                        <a:rPr lang="en" dirty="0" smtClean="0">
                          <a:solidFill>
                            <a:schemeClr val="dk1"/>
                          </a:solidFill>
                        </a:rPr>
                        <a:t>%</a:t>
                      </a:r>
                      <a:endParaRPr lang="en" dirty="0">
                        <a:solidFill>
                          <a:schemeClr val="dk1"/>
                        </a:solidFill>
                      </a:endParaRPr>
                    </a:p>
                  </a:txBody>
                  <a:tcPr marL="91425" marR="91425" marT="91425" marB="91425"/>
                </a:tc>
                <a:tc>
                  <a:txBody>
                    <a:bodyPr/>
                    <a:lstStyle/>
                    <a:p>
                      <a:pPr lvl="0" rtl="0">
                        <a:spcBef>
                          <a:spcPts val="0"/>
                        </a:spcBef>
                        <a:buNone/>
                      </a:pPr>
                      <a:r>
                        <a:rPr lang="en">
                          <a:solidFill>
                            <a:schemeClr val="dk1"/>
                          </a:solidFill>
                        </a:rPr>
                        <a:t>88%</a:t>
                      </a:r>
                    </a:p>
                  </a:txBody>
                  <a:tcPr marL="91425" marR="91425" marT="91425" marB="91425"/>
                </a:tc>
                <a:tc>
                  <a:txBody>
                    <a:bodyPr/>
                    <a:lstStyle/>
                    <a:p>
                      <a:pPr lvl="0" rtl="0">
                        <a:spcBef>
                          <a:spcPts val="0"/>
                        </a:spcBef>
                        <a:buNone/>
                      </a:pPr>
                      <a:r>
                        <a:rPr lang="en">
                          <a:solidFill>
                            <a:schemeClr val="dk1"/>
                          </a:solidFill>
                        </a:rPr>
                        <a:t>0.86</a:t>
                      </a:r>
                    </a:p>
                  </a:txBody>
                  <a:tcPr marL="91425" marR="91425" marT="91425" marB="91425"/>
                </a:tc>
                <a:tc>
                  <a:txBody>
                    <a:bodyPr/>
                    <a:lstStyle/>
                    <a:p>
                      <a:pPr lvl="0" rtl="0">
                        <a:spcBef>
                          <a:spcPts val="0"/>
                        </a:spcBef>
                        <a:buNone/>
                      </a:pPr>
                      <a:r>
                        <a:rPr lang="en">
                          <a:solidFill>
                            <a:schemeClr val="dk1"/>
                          </a:solidFill>
                        </a:rPr>
                        <a:t>0.84</a:t>
                      </a:r>
                    </a:p>
                  </a:txBody>
                  <a:tcPr marL="91425" marR="91425" marT="91425" marB="91425"/>
                </a:tc>
                <a:tc>
                  <a:txBody>
                    <a:bodyPr/>
                    <a:lstStyle/>
                    <a:p>
                      <a:pPr lvl="0" rtl="0">
                        <a:spcBef>
                          <a:spcPts val="0"/>
                        </a:spcBef>
                        <a:buNone/>
                      </a:pPr>
                      <a:r>
                        <a:rPr lang="en">
                          <a:solidFill>
                            <a:schemeClr val="dk1"/>
                          </a:solidFill>
                        </a:rPr>
                        <a:t>0.86</a:t>
                      </a:r>
                    </a:p>
                  </a:txBody>
                  <a:tcPr marL="91425" marR="91425" marT="91425" marB="91425"/>
                </a:tc>
              </a:tr>
              <a:tr h="381000">
                <a:tc>
                  <a:txBody>
                    <a:bodyPr/>
                    <a:lstStyle/>
                    <a:p>
                      <a:pPr lvl="0" rtl="0">
                        <a:spcBef>
                          <a:spcPts val="0"/>
                        </a:spcBef>
                        <a:buNone/>
                      </a:pPr>
                      <a:r>
                        <a:rPr lang="en">
                          <a:solidFill>
                            <a:schemeClr val="dk1"/>
                          </a:solidFill>
                        </a:rPr>
                        <a:t>1 Hour</a:t>
                      </a:r>
                    </a:p>
                  </a:txBody>
                  <a:tcPr marL="91425" marR="91425" marT="91425" marB="91425"/>
                </a:tc>
                <a:tc>
                  <a:txBody>
                    <a:bodyPr/>
                    <a:lstStyle/>
                    <a:p>
                      <a:pPr lvl="0" rtl="0">
                        <a:spcBef>
                          <a:spcPts val="0"/>
                        </a:spcBef>
                        <a:buNone/>
                      </a:pPr>
                      <a:r>
                        <a:rPr lang="en">
                          <a:solidFill>
                            <a:schemeClr val="dk1"/>
                          </a:solidFill>
                        </a:rPr>
                        <a:t>50%</a:t>
                      </a:r>
                    </a:p>
                  </a:txBody>
                  <a:tcPr marL="91425" marR="91425" marT="91425" marB="91425"/>
                </a:tc>
                <a:tc>
                  <a:txBody>
                    <a:bodyPr/>
                    <a:lstStyle/>
                    <a:p>
                      <a:pPr lvl="0" rtl="0">
                        <a:spcBef>
                          <a:spcPts val="0"/>
                        </a:spcBef>
                        <a:buNone/>
                      </a:pPr>
                      <a:r>
                        <a:rPr lang="en">
                          <a:solidFill>
                            <a:schemeClr val="dk1"/>
                          </a:solidFill>
                        </a:rPr>
                        <a:t>81%</a:t>
                      </a:r>
                    </a:p>
                  </a:txBody>
                  <a:tcPr marL="91425" marR="91425" marT="91425" marB="91425"/>
                </a:tc>
                <a:tc>
                  <a:txBody>
                    <a:bodyPr/>
                    <a:lstStyle/>
                    <a:p>
                      <a:pPr lvl="0" rtl="0">
                        <a:spcBef>
                          <a:spcPts val="0"/>
                        </a:spcBef>
                        <a:buNone/>
                      </a:pPr>
                      <a:r>
                        <a:rPr lang="en">
                          <a:solidFill>
                            <a:schemeClr val="dk1"/>
                          </a:solidFill>
                        </a:rPr>
                        <a:t>0.82</a:t>
                      </a:r>
                    </a:p>
                  </a:txBody>
                  <a:tcPr marL="91425" marR="91425" marT="91425" marB="91425"/>
                </a:tc>
                <a:tc>
                  <a:txBody>
                    <a:bodyPr/>
                    <a:lstStyle/>
                    <a:p>
                      <a:pPr lvl="0" rtl="0">
                        <a:spcBef>
                          <a:spcPts val="0"/>
                        </a:spcBef>
                        <a:buNone/>
                      </a:pPr>
                      <a:r>
                        <a:rPr lang="en">
                          <a:solidFill>
                            <a:schemeClr val="dk1"/>
                          </a:solidFill>
                        </a:rPr>
                        <a:t>0.80</a:t>
                      </a:r>
                    </a:p>
                  </a:txBody>
                  <a:tcPr marL="91425" marR="91425" marT="91425" marB="91425"/>
                </a:tc>
                <a:tc>
                  <a:txBody>
                    <a:bodyPr/>
                    <a:lstStyle/>
                    <a:p>
                      <a:pPr lvl="0" rtl="0">
                        <a:spcBef>
                          <a:spcPts val="0"/>
                        </a:spcBef>
                        <a:buNone/>
                      </a:pPr>
                      <a:r>
                        <a:rPr lang="en">
                          <a:solidFill>
                            <a:schemeClr val="dk1"/>
                          </a:solidFill>
                        </a:rPr>
                        <a:t>0.78</a:t>
                      </a:r>
                    </a:p>
                  </a:txBody>
                  <a:tcPr marL="91425" marR="91425" marT="91425" marB="91425"/>
                </a:tc>
              </a:tr>
              <a:tr h="381000">
                <a:tc>
                  <a:txBody>
                    <a:bodyPr/>
                    <a:lstStyle/>
                    <a:p>
                      <a:pPr lvl="0" rtl="0">
                        <a:spcBef>
                          <a:spcPts val="0"/>
                        </a:spcBef>
                        <a:buNone/>
                      </a:pPr>
                      <a:r>
                        <a:rPr lang="en">
                          <a:solidFill>
                            <a:schemeClr val="dk1"/>
                          </a:solidFill>
                        </a:rPr>
                        <a:t>3 Hours</a:t>
                      </a:r>
                    </a:p>
                  </a:txBody>
                  <a:tcPr marL="91425" marR="91425" marT="91425" marB="91425"/>
                </a:tc>
                <a:tc>
                  <a:txBody>
                    <a:bodyPr/>
                    <a:lstStyle/>
                    <a:p>
                      <a:pPr lvl="0" rtl="0">
                        <a:spcBef>
                          <a:spcPts val="0"/>
                        </a:spcBef>
                        <a:buNone/>
                      </a:pPr>
                      <a:r>
                        <a:rPr lang="en" dirty="0">
                          <a:solidFill>
                            <a:schemeClr val="dk1"/>
                          </a:solidFill>
                        </a:rPr>
                        <a:t>77</a:t>
                      </a:r>
                      <a:r>
                        <a:rPr lang="en" dirty="0" smtClean="0">
                          <a:solidFill>
                            <a:schemeClr val="dk1"/>
                          </a:solidFill>
                        </a:rPr>
                        <a:t>%</a:t>
                      </a:r>
                      <a:endParaRPr lang="en" dirty="0">
                        <a:solidFill>
                          <a:schemeClr val="dk1"/>
                        </a:solidFill>
                      </a:endParaRPr>
                    </a:p>
                  </a:txBody>
                  <a:tcPr marL="91425" marR="91425" marT="91425" marB="91425"/>
                </a:tc>
                <a:tc>
                  <a:txBody>
                    <a:bodyPr/>
                    <a:lstStyle/>
                    <a:p>
                      <a:pPr lvl="0" rtl="0">
                        <a:spcBef>
                          <a:spcPts val="0"/>
                        </a:spcBef>
                        <a:buNone/>
                      </a:pPr>
                      <a:r>
                        <a:rPr lang="en">
                          <a:solidFill>
                            <a:schemeClr val="dk1"/>
                          </a:solidFill>
                        </a:rPr>
                        <a:t>73%</a:t>
                      </a:r>
                    </a:p>
                  </a:txBody>
                  <a:tcPr marL="91425" marR="91425" marT="91425" marB="91425"/>
                </a:tc>
                <a:tc>
                  <a:txBody>
                    <a:bodyPr/>
                    <a:lstStyle/>
                    <a:p>
                      <a:pPr lvl="0" rtl="0">
                        <a:spcBef>
                          <a:spcPts val="0"/>
                        </a:spcBef>
                        <a:buNone/>
                      </a:pPr>
                      <a:r>
                        <a:rPr lang="en">
                          <a:solidFill>
                            <a:schemeClr val="dk1"/>
                          </a:solidFill>
                        </a:rPr>
                        <a:t>0.81</a:t>
                      </a:r>
                    </a:p>
                  </a:txBody>
                  <a:tcPr marL="91425" marR="91425" marT="91425" marB="91425"/>
                </a:tc>
                <a:tc>
                  <a:txBody>
                    <a:bodyPr/>
                    <a:lstStyle/>
                    <a:p>
                      <a:pPr lvl="0" rtl="0">
                        <a:spcBef>
                          <a:spcPts val="0"/>
                        </a:spcBef>
                        <a:buNone/>
                      </a:pPr>
                      <a:r>
                        <a:rPr lang="en">
                          <a:solidFill>
                            <a:schemeClr val="dk1"/>
                          </a:solidFill>
                        </a:rPr>
                        <a:t>0.85</a:t>
                      </a:r>
                    </a:p>
                  </a:txBody>
                  <a:tcPr marL="91425" marR="91425" marT="91425" marB="91425"/>
                </a:tc>
                <a:tc>
                  <a:txBody>
                    <a:bodyPr/>
                    <a:lstStyle/>
                    <a:p>
                      <a:pPr lvl="0" rtl="0">
                        <a:spcBef>
                          <a:spcPts val="0"/>
                        </a:spcBef>
                        <a:buNone/>
                      </a:pPr>
                      <a:r>
                        <a:rPr lang="en" dirty="0">
                          <a:solidFill>
                            <a:schemeClr val="dk1"/>
                          </a:solidFill>
                        </a:rPr>
                        <a:t>0.58</a:t>
                      </a:r>
                    </a:p>
                  </a:txBody>
                  <a:tcPr marL="91425" marR="91425" marT="91425" marB="91425"/>
                </a:tc>
              </a:tr>
            </a:tbl>
          </a:graphicData>
        </a:graphic>
      </p:graphicFrame>
    </p:spTree>
    <p:extLst>
      <p:ext uri="{BB962C8B-B14F-4D97-AF65-F5344CB8AC3E}">
        <p14:creationId xmlns:p14="http://schemas.microsoft.com/office/powerpoint/2010/main" val="58493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dirty="0" smtClean="0"/>
              <a:t>Many </a:t>
            </a:r>
            <a:r>
              <a:rPr lang="en-US" dirty="0" err="1"/>
              <a:t>M</a:t>
            </a:r>
            <a:r>
              <a:rPr lang="en-US" dirty="0" err="1" smtClean="0"/>
              <a:t>etalearning</a:t>
            </a:r>
            <a:r>
              <a:rPr lang="en-US" dirty="0" smtClean="0"/>
              <a:t> </a:t>
            </a:r>
            <a:r>
              <a:rPr lang="en-US" dirty="0"/>
              <a:t>A</a:t>
            </a:r>
            <a:r>
              <a:rPr lang="en-US" dirty="0" smtClean="0"/>
              <a:t>pproaches</a:t>
            </a:r>
            <a:endParaRPr lang="en-US" dirty="0"/>
          </a:p>
        </p:txBody>
      </p:sp>
      <p:sp>
        <p:nvSpPr>
          <p:cNvPr id="9" name="Content Placeholder 2"/>
          <p:cNvSpPr>
            <a:spLocks noGrp="1"/>
          </p:cNvSpPr>
          <p:nvPr>
            <p:ph idx="1"/>
          </p:nvPr>
        </p:nvSpPr>
        <p:spPr>
          <a:xfrm>
            <a:off x="457200" y="1716024"/>
            <a:ext cx="8229600" cy="4325112"/>
          </a:xfrm>
        </p:spPr>
        <p:txBody>
          <a:bodyPr>
            <a:normAutofit/>
          </a:bodyPr>
          <a:lstStyle/>
          <a:p>
            <a:r>
              <a:rPr lang="en-US" dirty="0" smtClean="0"/>
              <a:t>Assume that for all base classification learning algorithms, the parameter setting is fixed to some default</a:t>
            </a:r>
          </a:p>
          <a:p>
            <a:r>
              <a:rPr lang="en-US" dirty="0" smtClean="0"/>
              <a:t>Consequently:</a:t>
            </a:r>
          </a:p>
          <a:p>
            <a:pPr lvl="1"/>
            <a:r>
              <a:rPr lang="en-US" dirty="0" smtClean="0"/>
              <a:t>The problem of </a:t>
            </a:r>
            <a:r>
              <a:rPr lang="en-US" dirty="0" err="1" smtClean="0"/>
              <a:t>metalearning</a:t>
            </a:r>
            <a:r>
              <a:rPr lang="en-US" dirty="0" smtClean="0"/>
              <a:t> for classifier selection is greatly simplified</a:t>
            </a:r>
          </a:p>
          <a:p>
            <a:pPr lvl="1"/>
            <a:r>
              <a:rPr lang="en-US" dirty="0" smtClean="0"/>
              <a:t>Such approaches attract at best serious criticism, and at worst, plain dismissal from the community</a:t>
            </a:r>
          </a:p>
          <a:p>
            <a:r>
              <a:rPr lang="en-US" dirty="0" smtClean="0"/>
              <a:t>WHY?</a:t>
            </a:r>
          </a:p>
          <a:p>
            <a:endParaRPr lang="en-US" dirty="0"/>
          </a:p>
          <a:p>
            <a:endParaRPr lang="en-US" dirty="0" smtClean="0"/>
          </a:p>
          <a:p>
            <a:endParaRPr lang="en-US" dirty="0"/>
          </a:p>
          <a:p>
            <a:endParaRPr lang="en-US" dirty="0" smtClean="0"/>
          </a:p>
          <a:p>
            <a:endParaRPr lang="en-US" dirty="0" smtClean="0"/>
          </a:p>
        </p:txBody>
      </p:sp>
    </p:spTree>
    <p:extLst>
      <p:ext uri="{BB962C8B-B14F-4D97-AF65-F5344CB8AC3E}">
        <p14:creationId xmlns:p14="http://schemas.microsoft.com/office/powerpoint/2010/main" val="3422493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1302275"/>
            <a:ext cx="8520600" cy="572700"/>
          </a:xfrm>
          <a:prstGeom prst="rect">
            <a:avLst/>
          </a:prstGeom>
        </p:spPr>
        <p:txBody>
          <a:bodyPr vert="horz" wrap="square" lIns="91425" tIns="91425" rIns="91425" bIns="91425" anchor="t" anchorCtr="0">
            <a:noAutofit/>
          </a:bodyPr>
          <a:lstStyle/>
          <a:p>
            <a:r>
              <a:rPr lang="en-US" dirty="0" smtClean="0"/>
              <a:t>Decision Tree Dataset Results</a:t>
            </a:r>
            <a:endParaRPr lang="en" dirty="0"/>
          </a:p>
        </p:txBody>
      </p:sp>
      <p:graphicFrame>
        <p:nvGraphicFramePr>
          <p:cNvPr id="165" name="Shape 165"/>
          <p:cNvGraphicFramePr/>
          <p:nvPr>
            <p:extLst>
              <p:ext uri="{D42A27DB-BD31-4B8C-83A1-F6EECF244321}">
                <p14:modId xmlns:p14="http://schemas.microsoft.com/office/powerpoint/2010/main" val="240264425"/>
              </p:ext>
            </p:extLst>
          </p:nvPr>
        </p:nvGraphicFramePr>
        <p:xfrm>
          <a:off x="906775" y="3181350"/>
          <a:ext cx="7239000" cy="2103000"/>
        </p:xfrm>
        <a:graphic>
          <a:graphicData uri="http://schemas.openxmlformats.org/drawingml/2006/table">
            <a:tbl>
              <a:tblPr>
                <a:noFill/>
              </a:tblPr>
              <a:tblGrid>
                <a:gridCol w="1206500"/>
                <a:gridCol w="1595125"/>
                <a:gridCol w="1168400"/>
                <a:gridCol w="1143000"/>
                <a:gridCol w="805175"/>
                <a:gridCol w="1320800"/>
              </a:tblGrid>
              <a:tr h="381000">
                <a:tc>
                  <a:txBody>
                    <a:bodyPr/>
                    <a:lstStyle/>
                    <a:p>
                      <a:pPr lvl="0" rtl="0">
                        <a:spcBef>
                          <a:spcPts val="0"/>
                        </a:spcBef>
                        <a:buNone/>
                      </a:pPr>
                      <a:r>
                        <a:rPr lang="en">
                          <a:solidFill>
                            <a:schemeClr val="dk1"/>
                          </a:solidFill>
                        </a:rPr>
                        <a:t>Runtime Cutoff</a:t>
                      </a:r>
                    </a:p>
                  </a:txBody>
                  <a:tcPr marL="91425" marR="91425" marT="91425" marB="91425">
                    <a:solidFill>
                      <a:schemeClr val="accent2"/>
                    </a:solidFill>
                  </a:tcPr>
                </a:tc>
                <a:tc>
                  <a:txBody>
                    <a:bodyPr/>
                    <a:lstStyle/>
                    <a:p>
                      <a:pPr lvl="0" rtl="0">
                        <a:spcBef>
                          <a:spcPts val="0"/>
                        </a:spcBef>
                        <a:buNone/>
                      </a:pPr>
                      <a:r>
                        <a:rPr lang="en">
                          <a:solidFill>
                            <a:schemeClr val="dk1"/>
                          </a:solidFill>
                        </a:rPr>
                        <a:t>Baseline Acc. (prediction)</a:t>
                      </a:r>
                    </a:p>
                  </a:txBody>
                  <a:tcPr marL="91425" marR="91425" marT="91425" marB="91425">
                    <a:solidFill>
                      <a:schemeClr val="accent2"/>
                    </a:solidFill>
                  </a:tcPr>
                </a:tc>
                <a:tc>
                  <a:txBody>
                    <a:bodyPr/>
                    <a:lstStyle/>
                    <a:p>
                      <a:pPr lvl="0" rtl="0">
                        <a:spcBef>
                          <a:spcPts val="0"/>
                        </a:spcBef>
                        <a:buNone/>
                      </a:pPr>
                      <a:r>
                        <a:rPr lang="en">
                          <a:solidFill>
                            <a:schemeClr val="dk1"/>
                          </a:solidFill>
                        </a:rPr>
                        <a:t>Accuracy</a:t>
                      </a:r>
                    </a:p>
                  </a:txBody>
                  <a:tcPr marL="91425" marR="91425" marT="91425" marB="91425">
                    <a:solidFill>
                      <a:schemeClr val="accent2"/>
                    </a:solidFill>
                  </a:tcPr>
                </a:tc>
                <a:tc>
                  <a:txBody>
                    <a:bodyPr/>
                    <a:lstStyle/>
                    <a:p>
                      <a:pPr lvl="0" rtl="0">
                        <a:spcBef>
                          <a:spcPts val="0"/>
                        </a:spcBef>
                        <a:buNone/>
                      </a:pPr>
                      <a:r>
                        <a:rPr lang="en">
                          <a:solidFill>
                            <a:schemeClr val="dk1"/>
                          </a:solidFill>
                        </a:rPr>
                        <a:t>Precision </a:t>
                      </a:r>
                    </a:p>
                  </a:txBody>
                  <a:tcPr marL="91425" marR="91425" marT="91425" marB="91425">
                    <a:solidFill>
                      <a:schemeClr val="accent2"/>
                    </a:solidFill>
                  </a:tcPr>
                </a:tc>
                <a:tc>
                  <a:txBody>
                    <a:bodyPr/>
                    <a:lstStyle/>
                    <a:p>
                      <a:pPr lvl="0" rtl="0">
                        <a:spcBef>
                          <a:spcPts val="0"/>
                        </a:spcBef>
                        <a:buNone/>
                      </a:pPr>
                      <a:r>
                        <a:rPr lang="en">
                          <a:solidFill>
                            <a:schemeClr val="dk1"/>
                          </a:solidFill>
                        </a:rPr>
                        <a:t>Recall</a:t>
                      </a:r>
                    </a:p>
                  </a:txBody>
                  <a:tcPr marL="91425" marR="91425" marT="91425" marB="91425">
                    <a:solidFill>
                      <a:schemeClr val="accent2"/>
                    </a:solidFill>
                  </a:tcPr>
                </a:tc>
                <a:tc>
                  <a:txBody>
                    <a:bodyPr/>
                    <a:lstStyle/>
                    <a:p>
                      <a:pPr lvl="0" rtl="0">
                        <a:spcBef>
                          <a:spcPts val="0"/>
                        </a:spcBef>
                        <a:buNone/>
                      </a:pPr>
                      <a:r>
                        <a:rPr lang="en">
                          <a:solidFill>
                            <a:schemeClr val="dk1"/>
                          </a:solidFill>
                        </a:rPr>
                        <a:t>ROC Area</a:t>
                      </a:r>
                    </a:p>
                  </a:txBody>
                  <a:tcPr marL="91425" marR="91425" marT="91425" marB="91425">
                    <a:solidFill>
                      <a:schemeClr val="accent2"/>
                    </a:solidFill>
                  </a:tcPr>
                </a:tc>
              </a:tr>
              <a:tr h="381000">
                <a:tc>
                  <a:txBody>
                    <a:bodyPr/>
                    <a:lstStyle/>
                    <a:p>
                      <a:pPr lvl="0" rtl="0">
                        <a:spcBef>
                          <a:spcPts val="0"/>
                        </a:spcBef>
                        <a:buNone/>
                      </a:pPr>
                      <a:r>
                        <a:rPr lang="en" dirty="0">
                          <a:solidFill>
                            <a:schemeClr val="dk1"/>
                          </a:solidFill>
                        </a:rPr>
                        <a:t>10 </a:t>
                      </a:r>
                      <a:r>
                        <a:rPr lang="en" dirty="0" smtClean="0">
                          <a:solidFill>
                            <a:schemeClr val="dk1"/>
                          </a:solidFill>
                        </a:rPr>
                        <a:t>Sec</a:t>
                      </a:r>
                      <a:endParaRPr lang="en" dirty="0">
                        <a:solidFill>
                          <a:schemeClr val="dk1"/>
                        </a:solidFill>
                      </a:endParaRPr>
                    </a:p>
                  </a:txBody>
                  <a:tcPr marL="91425" marR="91425" marT="91425" marB="91425"/>
                </a:tc>
                <a:tc>
                  <a:txBody>
                    <a:bodyPr/>
                    <a:lstStyle/>
                    <a:p>
                      <a:pPr lvl="0" rtl="0">
                        <a:spcBef>
                          <a:spcPts val="0"/>
                        </a:spcBef>
                        <a:buNone/>
                      </a:pPr>
                      <a:r>
                        <a:rPr lang="en" dirty="0">
                          <a:solidFill>
                            <a:schemeClr val="dk1"/>
                          </a:solidFill>
                        </a:rPr>
                        <a:t>52</a:t>
                      </a:r>
                      <a:r>
                        <a:rPr lang="en" dirty="0" smtClean="0">
                          <a:solidFill>
                            <a:schemeClr val="dk1"/>
                          </a:solidFill>
                        </a:rPr>
                        <a:t>%</a:t>
                      </a:r>
                      <a:endParaRPr lang="en" dirty="0">
                        <a:solidFill>
                          <a:schemeClr val="dk1"/>
                        </a:solidFill>
                      </a:endParaRPr>
                    </a:p>
                  </a:txBody>
                  <a:tcPr marL="91425" marR="91425" marT="91425" marB="91425"/>
                </a:tc>
                <a:tc>
                  <a:txBody>
                    <a:bodyPr/>
                    <a:lstStyle/>
                    <a:p>
                      <a:pPr lvl="0" rtl="0">
                        <a:spcBef>
                          <a:spcPts val="0"/>
                        </a:spcBef>
                        <a:buNone/>
                      </a:pPr>
                      <a:r>
                        <a:rPr lang="en">
                          <a:solidFill>
                            <a:schemeClr val="dk1"/>
                          </a:solidFill>
                        </a:rPr>
                        <a:t>89%</a:t>
                      </a:r>
                    </a:p>
                  </a:txBody>
                  <a:tcPr marL="91425" marR="91425" marT="91425" marB="91425"/>
                </a:tc>
                <a:tc>
                  <a:txBody>
                    <a:bodyPr/>
                    <a:lstStyle/>
                    <a:p>
                      <a:pPr lvl="0" rtl="0">
                        <a:spcBef>
                          <a:spcPts val="0"/>
                        </a:spcBef>
                        <a:buNone/>
                      </a:pPr>
                      <a:r>
                        <a:rPr lang="en">
                          <a:solidFill>
                            <a:schemeClr val="dk1"/>
                          </a:solidFill>
                        </a:rPr>
                        <a:t>0.90</a:t>
                      </a:r>
                    </a:p>
                  </a:txBody>
                  <a:tcPr marL="91425" marR="91425" marT="91425" marB="91425"/>
                </a:tc>
                <a:tc>
                  <a:txBody>
                    <a:bodyPr/>
                    <a:lstStyle/>
                    <a:p>
                      <a:pPr lvl="0" rtl="0">
                        <a:spcBef>
                          <a:spcPts val="0"/>
                        </a:spcBef>
                        <a:buNone/>
                      </a:pPr>
                      <a:r>
                        <a:rPr lang="en">
                          <a:solidFill>
                            <a:schemeClr val="dk1"/>
                          </a:solidFill>
                        </a:rPr>
                        <a:t>0.87</a:t>
                      </a:r>
                    </a:p>
                  </a:txBody>
                  <a:tcPr marL="91425" marR="91425" marT="91425" marB="91425"/>
                </a:tc>
                <a:tc>
                  <a:txBody>
                    <a:bodyPr/>
                    <a:lstStyle/>
                    <a:p>
                      <a:pPr lvl="0" rtl="0">
                        <a:spcBef>
                          <a:spcPts val="0"/>
                        </a:spcBef>
                        <a:buNone/>
                      </a:pPr>
                      <a:r>
                        <a:rPr lang="en">
                          <a:solidFill>
                            <a:schemeClr val="dk1"/>
                          </a:solidFill>
                        </a:rPr>
                        <a:t>0.91</a:t>
                      </a:r>
                    </a:p>
                  </a:txBody>
                  <a:tcPr marL="91425" marR="91425" marT="91425" marB="91425"/>
                </a:tc>
              </a:tr>
              <a:tr h="381000">
                <a:tc>
                  <a:txBody>
                    <a:bodyPr/>
                    <a:lstStyle/>
                    <a:p>
                      <a:pPr lvl="0" rtl="0">
                        <a:spcBef>
                          <a:spcPts val="0"/>
                        </a:spcBef>
                        <a:buNone/>
                      </a:pPr>
                      <a:r>
                        <a:rPr lang="en" dirty="0">
                          <a:solidFill>
                            <a:schemeClr val="dk1"/>
                          </a:solidFill>
                        </a:rPr>
                        <a:t>60 </a:t>
                      </a:r>
                      <a:r>
                        <a:rPr lang="en" dirty="0" smtClean="0">
                          <a:solidFill>
                            <a:schemeClr val="dk1"/>
                          </a:solidFill>
                        </a:rPr>
                        <a:t>Sec</a:t>
                      </a:r>
                      <a:endParaRPr lang="en" dirty="0">
                        <a:solidFill>
                          <a:schemeClr val="dk1"/>
                        </a:solidFill>
                      </a:endParaRPr>
                    </a:p>
                  </a:txBody>
                  <a:tcPr marL="91425" marR="91425" marT="91425" marB="91425"/>
                </a:tc>
                <a:tc>
                  <a:txBody>
                    <a:bodyPr/>
                    <a:lstStyle/>
                    <a:p>
                      <a:pPr lvl="0" rtl="0">
                        <a:spcBef>
                          <a:spcPts val="0"/>
                        </a:spcBef>
                        <a:buNone/>
                      </a:pPr>
                      <a:r>
                        <a:rPr lang="en" dirty="0">
                          <a:solidFill>
                            <a:schemeClr val="dk1"/>
                          </a:solidFill>
                        </a:rPr>
                        <a:t>68</a:t>
                      </a:r>
                      <a:r>
                        <a:rPr lang="en" dirty="0" smtClean="0">
                          <a:solidFill>
                            <a:schemeClr val="dk1"/>
                          </a:solidFill>
                        </a:rPr>
                        <a:t>%</a:t>
                      </a:r>
                      <a:endParaRPr lang="en" dirty="0">
                        <a:solidFill>
                          <a:schemeClr val="dk1"/>
                        </a:solidFill>
                      </a:endParaRPr>
                    </a:p>
                  </a:txBody>
                  <a:tcPr marL="91425" marR="91425" marT="91425" marB="91425"/>
                </a:tc>
                <a:tc>
                  <a:txBody>
                    <a:bodyPr/>
                    <a:lstStyle/>
                    <a:p>
                      <a:pPr lvl="0" rtl="0">
                        <a:spcBef>
                          <a:spcPts val="0"/>
                        </a:spcBef>
                        <a:buNone/>
                      </a:pPr>
                      <a:r>
                        <a:rPr lang="en">
                          <a:solidFill>
                            <a:schemeClr val="dk1"/>
                          </a:solidFill>
                        </a:rPr>
                        <a:t>91%</a:t>
                      </a:r>
                    </a:p>
                  </a:txBody>
                  <a:tcPr marL="91425" marR="91425" marT="91425" marB="91425"/>
                </a:tc>
                <a:tc>
                  <a:txBody>
                    <a:bodyPr/>
                    <a:lstStyle/>
                    <a:p>
                      <a:pPr lvl="0" rtl="0">
                        <a:spcBef>
                          <a:spcPts val="0"/>
                        </a:spcBef>
                        <a:buNone/>
                      </a:pPr>
                      <a:r>
                        <a:rPr lang="en">
                          <a:solidFill>
                            <a:schemeClr val="dk1"/>
                          </a:solidFill>
                        </a:rPr>
                        <a:t>0.94</a:t>
                      </a:r>
                    </a:p>
                  </a:txBody>
                  <a:tcPr marL="91425" marR="91425" marT="91425" marB="91425"/>
                </a:tc>
                <a:tc>
                  <a:txBody>
                    <a:bodyPr/>
                    <a:lstStyle/>
                    <a:p>
                      <a:pPr lvl="0" rtl="0">
                        <a:spcBef>
                          <a:spcPts val="0"/>
                        </a:spcBef>
                        <a:buNone/>
                      </a:pPr>
                      <a:r>
                        <a:rPr lang="en">
                          <a:solidFill>
                            <a:schemeClr val="dk1"/>
                          </a:solidFill>
                        </a:rPr>
                        <a:t>0.92</a:t>
                      </a:r>
                    </a:p>
                  </a:txBody>
                  <a:tcPr marL="91425" marR="91425" marT="91425" marB="91425"/>
                </a:tc>
                <a:tc>
                  <a:txBody>
                    <a:bodyPr/>
                    <a:lstStyle/>
                    <a:p>
                      <a:pPr lvl="0" rtl="0">
                        <a:spcBef>
                          <a:spcPts val="0"/>
                        </a:spcBef>
                        <a:buNone/>
                      </a:pPr>
                      <a:r>
                        <a:rPr lang="en">
                          <a:solidFill>
                            <a:schemeClr val="dk1"/>
                          </a:solidFill>
                        </a:rPr>
                        <a:t>0.88</a:t>
                      </a:r>
                    </a:p>
                  </a:txBody>
                  <a:tcPr marL="91425" marR="91425" marT="91425" marB="91425"/>
                </a:tc>
              </a:tr>
              <a:tr h="381000">
                <a:tc>
                  <a:txBody>
                    <a:bodyPr/>
                    <a:lstStyle/>
                    <a:p>
                      <a:pPr lvl="0" rtl="0">
                        <a:spcBef>
                          <a:spcPts val="0"/>
                        </a:spcBef>
                        <a:buNone/>
                      </a:pPr>
                      <a:r>
                        <a:rPr lang="en" dirty="0">
                          <a:solidFill>
                            <a:schemeClr val="dk1"/>
                          </a:solidFill>
                        </a:rPr>
                        <a:t>30 </a:t>
                      </a:r>
                      <a:r>
                        <a:rPr lang="en" dirty="0" smtClean="0">
                          <a:solidFill>
                            <a:schemeClr val="dk1"/>
                          </a:solidFill>
                        </a:rPr>
                        <a:t>Min</a:t>
                      </a:r>
                      <a:endParaRPr lang="en" dirty="0">
                        <a:solidFill>
                          <a:schemeClr val="dk1"/>
                        </a:solidFill>
                      </a:endParaRPr>
                    </a:p>
                  </a:txBody>
                  <a:tcPr marL="91425" marR="91425" marT="91425" marB="91425"/>
                </a:tc>
                <a:tc>
                  <a:txBody>
                    <a:bodyPr/>
                    <a:lstStyle/>
                    <a:p>
                      <a:pPr lvl="0" rtl="0">
                        <a:spcBef>
                          <a:spcPts val="0"/>
                        </a:spcBef>
                        <a:buNone/>
                      </a:pPr>
                      <a:r>
                        <a:rPr lang="en" dirty="0">
                          <a:solidFill>
                            <a:schemeClr val="dk1"/>
                          </a:solidFill>
                        </a:rPr>
                        <a:t>97</a:t>
                      </a:r>
                      <a:r>
                        <a:rPr lang="en" dirty="0" smtClean="0">
                          <a:solidFill>
                            <a:schemeClr val="dk1"/>
                          </a:solidFill>
                        </a:rPr>
                        <a:t>%</a:t>
                      </a:r>
                      <a:endParaRPr lang="en" dirty="0">
                        <a:solidFill>
                          <a:schemeClr val="dk1"/>
                        </a:solidFill>
                      </a:endParaRPr>
                    </a:p>
                  </a:txBody>
                  <a:tcPr marL="91425" marR="91425" marT="91425" marB="91425"/>
                </a:tc>
                <a:tc>
                  <a:txBody>
                    <a:bodyPr/>
                    <a:lstStyle/>
                    <a:p>
                      <a:pPr lvl="0" rtl="0">
                        <a:spcBef>
                          <a:spcPts val="0"/>
                        </a:spcBef>
                        <a:buNone/>
                      </a:pPr>
                      <a:r>
                        <a:rPr lang="en">
                          <a:solidFill>
                            <a:schemeClr val="dk1"/>
                          </a:solidFill>
                        </a:rPr>
                        <a:t>97%</a:t>
                      </a:r>
                    </a:p>
                  </a:txBody>
                  <a:tcPr marL="91425" marR="91425" marT="91425" marB="91425"/>
                </a:tc>
                <a:tc>
                  <a:txBody>
                    <a:bodyPr/>
                    <a:lstStyle/>
                    <a:p>
                      <a:pPr lvl="0" rtl="0">
                        <a:spcBef>
                          <a:spcPts val="0"/>
                        </a:spcBef>
                        <a:buNone/>
                      </a:pPr>
                      <a:r>
                        <a:rPr lang="en">
                          <a:solidFill>
                            <a:schemeClr val="dk1"/>
                          </a:solidFill>
                        </a:rPr>
                        <a:t>0.98</a:t>
                      </a:r>
                    </a:p>
                  </a:txBody>
                  <a:tcPr marL="91425" marR="91425" marT="91425" marB="91425"/>
                </a:tc>
                <a:tc>
                  <a:txBody>
                    <a:bodyPr/>
                    <a:lstStyle/>
                    <a:p>
                      <a:pPr lvl="0" rtl="0">
                        <a:spcBef>
                          <a:spcPts val="0"/>
                        </a:spcBef>
                        <a:buNone/>
                      </a:pPr>
                      <a:r>
                        <a:rPr lang="en">
                          <a:solidFill>
                            <a:schemeClr val="dk1"/>
                          </a:solidFill>
                        </a:rPr>
                        <a:t>0.98</a:t>
                      </a:r>
                    </a:p>
                  </a:txBody>
                  <a:tcPr marL="91425" marR="91425" marT="91425" marB="91425"/>
                </a:tc>
                <a:tc>
                  <a:txBody>
                    <a:bodyPr/>
                    <a:lstStyle/>
                    <a:p>
                      <a:pPr lvl="0" rtl="0">
                        <a:spcBef>
                          <a:spcPts val="0"/>
                        </a:spcBef>
                        <a:buNone/>
                      </a:pPr>
                      <a:r>
                        <a:rPr lang="en" dirty="0">
                          <a:solidFill>
                            <a:schemeClr val="dk1"/>
                          </a:solidFill>
                        </a:rPr>
                        <a:t>0.68</a:t>
                      </a:r>
                    </a:p>
                  </a:txBody>
                  <a:tcPr marL="91425" marR="91425" marT="91425" marB="91425"/>
                </a:tc>
              </a:tr>
            </a:tbl>
          </a:graphicData>
        </a:graphic>
      </p:graphicFrame>
    </p:spTree>
    <p:extLst>
      <p:ext uri="{BB962C8B-B14F-4D97-AF65-F5344CB8AC3E}">
        <p14:creationId xmlns:p14="http://schemas.microsoft.com/office/powerpoint/2010/main" val="312654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fontScale="90000"/>
          </a:bodyPr>
          <a:lstStyle/>
          <a:p>
            <a:r>
              <a:rPr lang="en-US" dirty="0" smtClean="0"/>
              <a:t>Our (Not So) Unexpected Friend Again</a:t>
            </a:r>
            <a:endParaRPr lang="en-US" dirty="0"/>
          </a:p>
        </p:txBody>
      </p:sp>
      <p:sp>
        <p:nvSpPr>
          <p:cNvPr id="5" name="Content Placeholder 2"/>
          <p:cNvSpPr>
            <a:spLocks noGrp="1"/>
          </p:cNvSpPr>
          <p:nvPr>
            <p:ph idx="1"/>
          </p:nvPr>
        </p:nvSpPr>
        <p:spPr>
          <a:xfrm>
            <a:off x="457200" y="1716024"/>
            <a:ext cx="8229600" cy="4325112"/>
          </a:xfrm>
        </p:spPr>
        <p:txBody>
          <a:bodyPr>
            <a:normAutofit/>
          </a:bodyPr>
          <a:lstStyle/>
          <a:p>
            <a:r>
              <a:rPr lang="en-US" dirty="0" smtClean="0"/>
              <a:t>For all </a:t>
            </a:r>
            <a:r>
              <a:rPr lang="en-US" dirty="0" err="1" smtClean="0"/>
              <a:t>metamodels</a:t>
            </a:r>
            <a:r>
              <a:rPr lang="en-US" dirty="0" smtClean="0"/>
              <a:t> predicting improvement within budget, NN1_time is the root of the induced tree</a:t>
            </a:r>
          </a:p>
          <a:p>
            <a:pPr lvl="1"/>
            <a:r>
              <a:rPr lang="en-US" dirty="0" smtClean="0"/>
              <a:t>Confirms early results</a:t>
            </a:r>
          </a:p>
          <a:p>
            <a:pPr lvl="1"/>
            <a:r>
              <a:rPr lang="en-US" dirty="0" smtClean="0"/>
              <a:t>Warrants further investigation into NN1 and other </a:t>
            </a:r>
            <a:r>
              <a:rPr lang="en-US" dirty="0" err="1" smtClean="0"/>
              <a:t>landmarkers</a:t>
            </a:r>
            <a:endParaRPr lang="en-US" dirty="0" smtClean="0"/>
          </a:p>
        </p:txBody>
      </p:sp>
    </p:spTree>
    <p:extLst>
      <p:ext uri="{BB962C8B-B14F-4D97-AF65-F5344CB8AC3E}">
        <p14:creationId xmlns:p14="http://schemas.microsoft.com/office/powerpoint/2010/main" val="64661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1066800"/>
            <a:ext cx="8520600" cy="572700"/>
          </a:xfrm>
          <a:prstGeom prst="rect">
            <a:avLst/>
          </a:prstGeom>
        </p:spPr>
        <p:txBody>
          <a:bodyPr vert="horz" wrap="square" lIns="91425" tIns="91425" rIns="91425" bIns="91425" anchor="t" anchorCtr="0">
            <a:noAutofit/>
          </a:bodyPr>
          <a:lstStyle/>
          <a:p>
            <a:r>
              <a:rPr lang="en-US" dirty="0" smtClean="0"/>
              <a:t>Study 2 Suggests</a:t>
            </a:r>
            <a:r>
              <a:rPr lang="mr-IN" dirty="0" smtClean="0"/>
              <a:t>…</a:t>
            </a:r>
            <a:endParaRPr lang="en" dirty="0"/>
          </a:p>
        </p:txBody>
      </p:sp>
      <p:sp>
        <p:nvSpPr>
          <p:cNvPr id="171" name="Shape 171"/>
          <p:cNvSpPr txBox="1">
            <a:spLocks noGrp="1"/>
          </p:cNvSpPr>
          <p:nvPr>
            <p:ph type="body" idx="1"/>
          </p:nvPr>
        </p:nvSpPr>
        <p:spPr>
          <a:xfrm>
            <a:off x="311700" y="2009724"/>
            <a:ext cx="8520600" cy="4314875"/>
          </a:xfrm>
          <a:prstGeom prst="rect">
            <a:avLst/>
          </a:prstGeom>
        </p:spPr>
        <p:txBody>
          <a:bodyPr vert="horz" wrap="square" lIns="91425" tIns="91425" rIns="91425" bIns="91425" anchor="t" anchorCtr="0">
            <a:noAutofit/>
          </a:bodyPr>
          <a:lstStyle/>
          <a:p>
            <a:pPr marL="457200" indent="-342900">
              <a:buSzPct val="100000"/>
            </a:pPr>
            <a:r>
              <a:rPr lang="en" dirty="0"/>
              <a:t>Statistically significant improvement </a:t>
            </a:r>
            <a:r>
              <a:rPr lang="en-US" dirty="0" smtClean="0"/>
              <a:t>of HPO </a:t>
            </a:r>
            <a:r>
              <a:rPr lang="en" dirty="0" smtClean="0"/>
              <a:t>over </a:t>
            </a:r>
            <a:r>
              <a:rPr lang="en" dirty="0"/>
              <a:t>default </a:t>
            </a:r>
            <a:r>
              <a:rPr lang="en" dirty="0" smtClean="0"/>
              <a:t>can </a:t>
            </a:r>
            <a:r>
              <a:rPr lang="en" dirty="0"/>
              <a:t>be achieved in almost all </a:t>
            </a:r>
            <a:r>
              <a:rPr lang="en" dirty="0" smtClean="0"/>
              <a:t>cases</a:t>
            </a:r>
            <a:endParaRPr lang="en-US" dirty="0" smtClean="0"/>
          </a:p>
          <a:p>
            <a:pPr marL="749808" lvl="1" indent="-342900">
              <a:buSzPct val="100000"/>
            </a:pPr>
            <a:r>
              <a:rPr lang="en-US" dirty="0" smtClean="0"/>
              <a:t>Study 1? </a:t>
            </a:r>
            <a:r>
              <a:rPr lang="mr-IN" dirty="0" smtClean="0"/>
              <a:t>–</a:t>
            </a:r>
            <a:r>
              <a:rPr lang="en-US" dirty="0" smtClean="0"/>
              <a:t> maybe more datasets had perfect performance with default (446/229), </a:t>
            </a:r>
            <a:r>
              <a:rPr lang="en-US" dirty="0" err="1" smtClean="0"/>
              <a:t>binarization</a:t>
            </a:r>
            <a:r>
              <a:rPr lang="en-US" dirty="0" smtClean="0"/>
              <a:t>, etc.</a:t>
            </a:r>
            <a:endParaRPr lang="en" dirty="0"/>
          </a:p>
          <a:p>
            <a:pPr marL="457200" indent="-342900">
              <a:buSzPct val="100000"/>
            </a:pPr>
            <a:r>
              <a:rPr lang="en-US" dirty="0" smtClean="0"/>
              <a:t>It seems we can:</a:t>
            </a:r>
            <a:endParaRPr lang="en-US" dirty="0"/>
          </a:p>
          <a:p>
            <a:pPr marL="749808" lvl="1" indent="-342900">
              <a:buSzPct val="100000"/>
            </a:pPr>
            <a:r>
              <a:rPr lang="en-US" dirty="0"/>
              <a:t>P</a:t>
            </a:r>
            <a:r>
              <a:rPr lang="en" dirty="0" err="1" smtClean="0"/>
              <a:t>redict</a:t>
            </a:r>
            <a:r>
              <a:rPr lang="en" dirty="0" smtClean="0"/>
              <a:t> </a:t>
            </a:r>
            <a:r>
              <a:rPr lang="en" dirty="0"/>
              <a:t>with some degree of accuracy, how much improvement can be expected</a:t>
            </a:r>
          </a:p>
          <a:p>
            <a:pPr marL="749808" lvl="1" indent="-342900">
              <a:buSzPct val="100000"/>
            </a:pPr>
            <a:r>
              <a:rPr lang="en-US" dirty="0"/>
              <a:t>P</a:t>
            </a:r>
            <a:r>
              <a:rPr lang="en" dirty="0" err="1" smtClean="0"/>
              <a:t>redict</a:t>
            </a:r>
            <a:r>
              <a:rPr lang="en" dirty="0" smtClean="0"/>
              <a:t> </a:t>
            </a:r>
            <a:r>
              <a:rPr lang="en" dirty="0"/>
              <a:t>if default hyper-parameter performance can be </a:t>
            </a:r>
            <a:r>
              <a:rPr lang="en-US" dirty="0" smtClean="0"/>
              <a:t>improved upon with</a:t>
            </a:r>
            <a:r>
              <a:rPr lang="en" dirty="0" smtClean="0"/>
              <a:t>in </a:t>
            </a:r>
            <a:r>
              <a:rPr lang="en" dirty="0"/>
              <a:t>a given </a:t>
            </a:r>
            <a:r>
              <a:rPr lang="en-US" dirty="0" smtClean="0"/>
              <a:t>time budget </a:t>
            </a:r>
            <a:endParaRPr lang="en" dirty="0"/>
          </a:p>
        </p:txBody>
      </p:sp>
    </p:spTree>
    <p:extLst>
      <p:ext uri="{BB962C8B-B14F-4D97-AF65-F5344CB8AC3E}">
        <p14:creationId xmlns:p14="http://schemas.microsoft.com/office/powerpoint/2010/main" val="2092331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1302275"/>
            <a:ext cx="8520600" cy="572700"/>
          </a:xfrm>
          <a:prstGeom prst="rect">
            <a:avLst/>
          </a:prstGeom>
        </p:spPr>
        <p:txBody>
          <a:bodyPr vert="horz" wrap="square" lIns="91425" tIns="91425" rIns="91425" bIns="91425" anchor="t" anchorCtr="0">
            <a:noAutofit/>
          </a:bodyPr>
          <a:lstStyle/>
          <a:p>
            <a:r>
              <a:rPr lang="en-US" dirty="0" smtClean="0"/>
              <a:t>Parting Thoughts</a:t>
            </a:r>
            <a:endParaRPr lang="en" dirty="0"/>
          </a:p>
        </p:txBody>
      </p:sp>
      <p:sp>
        <p:nvSpPr>
          <p:cNvPr id="177" name="Shape 177"/>
          <p:cNvSpPr txBox="1">
            <a:spLocks noGrp="1"/>
          </p:cNvSpPr>
          <p:nvPr>
            <p:ph type="body" idx="1"/>
          </p:nvPr>
        </p:nvSpPr>
        <p:spPr>
          <a:xfrm>
            <a:off x="311700" y="2009724"/>
            <a:ext cx="8520600" cy="3705275"/>
          </a:xfrm>
          <a:prstGeom prst="rect">
            <a:avLst/>
          </a:prstGeom>
        </p:spPr>
        <p:txBody>
          <a:bodyPr vert="horz" wrap="square" lIns="91425" tIns="91425" rIns="91425" bIns="91425" anchor="t" anchorCtr="0">
            <a:noAutofit/>
          </a:bodyPr>
          <a:lstStyle/>
          <a:p>
            <a:pPr marL="457200" indent="-342900">
              <a:buSzPct val="100000"/>
            </a:pPr>
            <a:endParaRPr lang="en-US" dirty="0" smtClean="0"/>
          </a:p>
          <a:p>
            <a:pPr marL="457200" indent="-342900">
              <a:buSzPct val="100000"/>
            </a:pPr>
            <a:r>
              <a:rPr lang="en-US" dirty="0" smtClean="0"/>
              <a:t>Directly related</a:t>
            </a:r>
          </a:p>
          <a:p>
            <a:pPr marL="749808" lvl="1" indent="-342900">
              <a:buSzPct val="100000"/>
            </a:pPr>
            <a:r>
              <a:rPr lang="en-US" dirty="0" smtClean="0"/>
              <a:t>Repeat with </a:t>
            </a:r>
            <a:r>
              <a:rPr lang="en" dirty="0" smtClean="0"/>
              <a:t>more </a:t>
            </a:r>
            <a:r>
              <a:rPr lang="en" dirty="0"/>
              <a:t>learning algorithms</a:t>
            </a:r>
          </a:p>
          <a:p>
            <a:pPr marL="749808" lvl="1" indent="-342900">
              <a:buSzPct val="100000"/>
            </a:pPr>
            <a:r>
              <a:rPr lang="en-US" dirty="0" err="1" smtClean="0"/>
              <a:t>Metamodels</a:t>
            </a:r>
            <a:r>
              <a:rPr lang="en-US" dirty="0" smtClean="0"/>
              <a:t> vs. joint optimization</a:t>
            </a:r>
            <a:endParaRPr lang="en" dirty="0"/>
          </a:p>
          <a:p>
            <a:pPr marL="457200" indent="-342900">
              <a:buSzPct val="100000"/>
            </a:pPr>
            <a:r>
              <a:rPr lang="en-US" dirty="0" smtClean="0"/>
              <a:t>More broadly</a:t>
            </a:r>
          </a:p>
          <a:p>
            <a:pPr marL="749808" lvl="1" indent="-342900">
              <a:buSzPct val="100000"/>
            </a:pPr>
            <a:r>
              <a:rPr lang="en-US" dirty="0" smtClean="0"/>
              <a:t>Need continued work on </a:t>
            </a:r>
            <a:r>
              <a:rPr lang="en-US" dirty="0" err="1" smtClean="0"/>
              <a:t>metalearning</a:t>
            </a:r>
            <a:r>
              <a:rPr lang="en-US" dirty="0" smtClean="0"/>
              <a:t> (WSs, etc.)</a:t>
            </a:r>
          </a:p>
          <a:p>
            <a:pPr marL="1014984" lvl="2" indent="-342900">
              <a:buSzPct val="100000"/>
            </a:pPr>
            <a:r>
              <a:rPr lang="en-US" smtClean="0"/>
              <a:t>Thankless!</a:t>
            </a:r>
            <a:endParaRPr lang="en-US" dirty="0" smtClean="0"/>
          </a:p>
          <a:p>
            <a:pPr marL="749808" lvl="1" indent="-342900">
              <a:buSzPct val="100000"/>
            </a:pPr>
            <a:r>
              <a:rPr lang="en-US" dirty="0" smtClean="0"/>
              <a:t>MLJ SI on </a:t>
            </a:r>
            <a:r>
              <a:rPr lang="en-US" dirty="0" err="1" smtClean="0"/>
              <a:t>Metalearning</a:t>
            </a:r>
            <a:r>
              <a:rPr lang="en-US" dirty="0" smtClean="0"/>
              <a:t> Jan 2018</a:t>
            </a:r>
          </a:p>
          <a:p>
            <a:pPr marL="749808" lvl="1" indent="-342900">
              <a:buSzPct val="100000"/>
            </a:pPr>
            <a:r>
              <a:rPr lang="en-US" dirty="0" smtClean="0"/>
              <a:t>DARPA D3M Project</a:t>
            </a:r>
          </a:p>
        </p:txBody>
      </p:sp>
    </p:spTree>
    <p:extLst>
      <p:ext uri="{BB962C8B-B14F-4D97-AF65-F5344CB8AC3E}">
        <p14:creationId xmlns:p14="http://schemas.microsoft.com/office/powerpoint/2010/main" val="330400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fontScale="90000"/>
          </a:bodyPr>
          <a:lstStyle/>
          <a:p>
            <a:r>
              <a:rPr lang="en-US" dirty="0" smtClean="0"/>
              <a:t>Hyper-parameter Optimization Claim</a:t>
            </a:r>
            <a:endParaRPr lang="en-US" dirty="0"/>
          </a:p>
        </p:txBody>
      </p:sp>
      <p:sp>
        <p:nvSpPr>
          <p:cNvPr id="3" name="Content Placeholder 2"/>
          <p:cNvSpPr>
            <a:spLocks noGrp="1"/>
          </p:cNvSpPr>
          <p:nvPr>
            <p:ph idx="1"/>
          </p:nvPr>
        </p:nvSpPr>
        <p:spPr>
          <a:xfrm>
            <a:off x="457200" y="1752600"/>
            <a:ext cx="8229600" cy="4325112"/>
          </a:xfrm>
        </p:spPr>
        <p:txBody>
          <a:bodyPr>
            <a:normAutofit/>
          </a:bodyPr>
          <a:lstStyle/>
          <a:p>
            <a:pPr marL="109728" indent="0" algn="ctr">
              <a:buNone/>
            </a:pPr>
            <a:r>
              <a:rPr lang="en-US" sz="3600" dirty="0" smtClean="0"/>
              <a:t>Hyper-parameter optimization (HPO) has a significant impact (for the better) on the predictive accuracy of classification learning algorithms</a:t>
            </a:r>
            <a:endParaRPr lang="en-US" sz="3600" dirty="0"/>
          </a:p>
        </p:txBody>
      </p:sp>
    </p:spTree>
    <p:extLst>
      <p:ext uri="{BB962C8B-B14F-4D97-AF65-F5344CB8AC3E}">
        <p14:creationId xmlns:p14="http://schemas.microsoft.com/office/powerpoint/2010/main" val="991837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Consequently…</a:t>
            </a:r>
            <a:endParaRPr lang="en-US" dirty="0"/>
          </a:p>
        </p:txBody>
      </p:sp>
      <p:sp>
        <p:nvSpPr>
          <p:cNvPr id="3" name="Content Placeholder 2"/>
          <p:cNvSpPr>
            <a:spLocks noGrp="1"/>
          </p:cNvSpPr>
          <p:nvPr>
            <p:ph idx="1"/>
          </p:nvPr>
        </p:nvSpPr>
        <p:spPr>
          <a:xfrm>
            <a:off x="457200" y="1752600"/>
            <a:ext cx="8229600" cy="4325112"/>
          </a:xfrm>
        </p:spPr>
        <p:txBody>
          <a:bodyPr/>
          <a:lstStyle/>
          <a:p>
            <a:r>
              <a:rPr lang="en-US" dirty="0" smtClean="0"/>
              <a:t>Two possible approaches:</a:t>
            </a:r>
          </a:p>
          <a:p>
            <a:pPr lvl="1"/>
            <a:r>
              <a:rPr lang="en-US" dirty="0" smtClean="0"/>
              <a:t>Two-stage </a:t>
            </a:r>
            <a:r>
              <a:rPr lang="en-US" dirty="0" err="1" smtClean="0"/>
              <a:t>metalearning</a:t>
            </a:r>
            <a:endParaRPr lang="en-US" dirty="0" smtClean="0"/>
          </a:p>
          <a:p>
            <a:pPr lvl="2"/>
            <a:r>
              <a:rPr lang="en-US" dirty="0" smtClean="0"/>
              <a:t>Solve restricted version of the problem (i.e., with default parameter setting)</a:t>
            </a:r>
          </a:p>
          <a:p>
            <a:pPr lvl="2"/>
            <a:r>
              <a:rPr lang="en-US" dirty="0" smtClean="0"/>
              <a:t>Optimize hyper-parameters for selected algorithm</a:t>
            </a:r>
          </a:p>
          <a:p>
            <a:pPr lvl="1"/>
            <a:r>
              <a:rPr lang="en-US" dirty="0" smtClean="0"/>
              <a:t>Unrestricted </a:t>
            </a:r>
            <a:r>
              <a:rPr lang="en-US" dirty="0" err="1" smtClean="0"/>
              <a:t>metalearning</a:t>
            </a:r>
            <a:endParaRPr lang="en-US" dirty="0" smtClean="0"/>
          </a:p>
          <a:p>
            <a:pPr lvl="2"/>
            <a:r>
              <a:rPr lang="en-US" dirty="0" smtClean="0"/>
              <a:t>Select both the classifier and its hyper-parameters at once</a:t>
            </a:r>
          </a:p>
          <a:p>
            <a:r>
              <a:rPr lang="en-US" dirty="0" smtClean="0"/>
              <a:t>Two-stage </a:t>
            </a:r>
            <a:r>
              <a:rPr lang="en-US" dirty="0" err="1" smtClean="0"/>
              <a:t>metalearning</a:t>
            </a:r>
            <a:r>
              <a:rPr lang="en-US" dirty="0" smtClean="0"/>
              <a:t> may be sub-optimal</a:t>
            </a:r>
          </a:p>
          <a:p>
            <a:r>
              <a:rPr lang="en-US" dirty="0" smtClean="0"/>
              <a:t>Unrestricted </a:t>
            </a:r>
            <a:r>
              <a:rPr lang="en-US" dirty="0" err="1" smtClean="0"/>
              <a:t>metalearning</a:t>
            </a:r>
            <a:r>
              <a:rPr lang="en-US" dirty="0" smtClean="0"/>
              <a:t> is expensive</a:t>
            </a:r>
          </a:p>
        </p:txBody>
      </p:sp>
    </p:spTree>
    <p:extLst>
      <p:ext uri="{BB962C8B-B14F-4D97-AF65-F5344CB8AC3E}">
        <p14:creationId xmlns:p14="http://schemas.microsoft.com/office/powerpoint/2010/main" val="1804951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Is This Reasonable?</a:t>
            </a:r>
            <a:endParaRPr lang="en-US" dirty="0"/>
          </a:p>
        </p:txBody>
      </p:sp>
      <p:sp>
        <p:nvSpPr>
          <p:cNvPr id="5" name="Content Placeholder 2"/>
          <p:cNvSpPr>
            <a:spLocks noGrp="1"/>
          </p:cNvSpPr>
          <p:nvPr>
            <p:ph idx="1"/>
          </p:nvPr>
        </p:nvSpPr>
        <p:spPr>
          <a:xfrm>
            <a:off x="457200" y="1716024"/>
            <a:ext cx="8229600" cy="4325112"/>
          </a:xfrm>
        </p:spPr>
        <p:txBody>
          <a:bodyPr>
            <a:normAutofit/>
          </a:bodyPr>
          <a:lstStyle/>
          <a:p>
            <a:r>
              <a:rPr lang="en-US" dirty="0" smtClean="0"/>
              <a:t>Almost everybody believes that the claim of hyper-parameter optimization holds</a:t>
            </a:r>
          </a:p>
          <a:p>
            <a:r>
              <a:rPr lang="en-US" dirty="0" smtClean="0"/>
              <a:t>Almost nobody has attempted to verify its validity either theoretically or empirically</a:t>
            </a:r>
          </a:p>
          <a:p>
            <a:r>
              <a:rPr lang="en-US" dirty="0" smtClean="0"/>
              <a:t> Do you see the problem?</a:t>
            </a:r>
          </a:p>
          <a:p>
            <a:pPr lvl="1"/>
            <a:r>
              <a:rPr lang="en-US" dirty="0" smtClean="0"/>
              <a:t>What if it does not hold in general?</a:t>
            </a:r>
          </a:p>
          <a:p>
            <a:pPr lvl="1"/>
            <a:r>
              <a:rPr lang="en-US" dirty="0" smtClean="0"/>
              <a:t>What if it only holds in specific cases?</a:t>
            </a:r>
          </a:p>
          <a:p>
            <a:pPr lvl="1"/>
            <a:r>
              <a:rPr lang="en-US" dirty="0" smtClean="0"/>
              <a:t>Shouldn’t we find out what those cases are?</a:t>
            </a:r>
          </a:p>
          <a:p>
            <a:r>
              <a:rPr lang="en-US" dirty="0" smtClean="0"/>
              <a:t>We use </a:t>
            </a:r>
            <a:r>
              <a:rPr lang="en-US" dirty="0" err="1" smtClean="0"/>
              <a:t>metalearning</a:t>
            </a:r>
            <a:r>
              <a:rPr lang="en-US" dirty="0" smtClean="0"/>
              <a:t> to address these questions</a:t>
            </a:r>
            <a:endParaRPr lang="en-US" dirty="0"/>
          </a:p>
        </p:txBody>
      </p:sp>
    </p:spTree>
    <p:extLst>
      <p:ext uri="{BB962C8B-B14F-4D97-AF65-F5344CB8AC3E}">
        <p14:creationId xmlns:p14="http://schemas.microsoft.com/office/powerpoint/2010/main" val="1694043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There Is One Study…</a:t>
            </a:r>
            <a:endParaRPr lang="en-US" dirty="0"/>
          </a:p>
        </p:txBody>
      </p:sp>
      <p:sp>
        <p:nvSpPr>
          <p:cNvPr id="5" name="Content Placeholder 2"/>
          <p:cNvSpPr>
            <a:spLocks noGrp="1"/>
          </p:cNvSpPr>
          <p:nvPr>
            <p:ph idx="1"/>
          </p:nvPr>
        </p:nvSpPr>
        <p:spPr>
          <a:xfrm>
            <a:off x="457200" y="1716024"/>
            <a:ext cx="8229600" cy="4325112"/>
          </a:xfrm>
        </p:spPr>
        <p:txBody>
          <a:bodyPr>
            <a:normAutofit/>
          </a:bodyPr>
          <a:lstStyle/>
          <a:p>
            <a:r>
              <a:rPr lang="en-US" dirty="0" smtClean="0"/>
              <a:t>Sun and </a:t>
            </a:r>
            <a:r>
              <a:rPr lang="en-US" dirty="0" err="1" smtClean="0"/>
              <a:t>Pfahringer</a:t>
            </a:r>
            <a:r>
              <a:rPr lang="en-US" dirty="0" smtClean="0"/>
              <a:t> considered 466 datasets and reported on the percentage of improvement of the best AUC score among 20 classification algorithms after parameter optimization (using PSO) over the best AUC score among the same classification algorithms with their default parameter settings.</a:t>
            </a:r>
            <a:endParaRPr lang="en-US" dirty="0"/>
          </a:p>
        </p:txBody>
      </p:sp>
    </p:spTree>
    <p:extLst>
      <p:ext uri="{BB962C8B-B14F-4D97-AF65-F5344CB8AC3E}">
        <p14:creationId xmlns:p14="http://schemas.microsoft.com/office/powerpoint/2010/main" val="2920289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fontScale="90000"/>
          </a:bodyPr>
          <a:lstStyle/>
          <a:p>
            <a:r>
              <a:rPr lang="en-US" dirty="0" smtClean="0"/>
              <a:t>Impact of HPO by Increasing Value of Improvement</a:t>
            </a:r>
            <a:endParaRPr lang="en-US" dirty="0"/>
          </a:p>
        </p:txBody>
      </p:sp>
      <p:grpSp>
        <p:nvGrpSpPr>
          <p:cNvPr id="13" name="Group 12"/>
          <p:cNvGrpSpPr/>
          <p:nvPr/>
        </p:nvGrpSpPr>
        <p:grpSpPr>
          <a:xfrm>
            <a:off x="381000" y="1981200"/>
            <a:ext cx="4211782" cy="2895600"/>
            <a:chOff x="381000" y="1981200"/>
            <a:chExt cx="4211782" cy="2895600"/>
          </a:xfrm>
        </p:grpSpPr>
        <p:pic>
          <p:nvPicPr>
            <p:cNvPr id="4" name="Picture 3" descr="Screen Shot 2014-08-18 at 12.25.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981200"/>
              <a:ext cx="4211782" cy="2895600"/>
            </a:xfrm>
            <a:prstGeom prst="rect">
              <a:avLst/>
            </a:prstGeom>
          </p:spPr>
        </p:pic>
        <p:sp>
          <p:nvSpPr>
            <p:cNvPr id="3" name="Oval 2"/>
            <p:cNvSpPr/>
            <p:nvPr/>
          </p:nvSpPr>
          <p:spPr>
            <a:xfrm>
              <a:off x="838200" y="4343400"/>
              <a:ext cx="990600" cy="381000"/>
            </a:xfrm>
            <a:prstGeom prst="ellipse">
              <a:avLst/>
            </a:prstGeom>
            <a:noFill/>
            <a:ln w="349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4876800" y="2057400"/>
            <a:ext cx="3858558" cy="2834640"/>
            <a:chOff x="4876800" y="2057400"/>
            <a:chExt cx="3858558" cy="2834640"/>
          </a:xfrm>
        </p:grpSpPr>
        <p:pic>
          <p:nvPicPr>
            <p:cNvPr id="5" name="Picture 4" descr="Screen Shot 2014-08-18 at 12.29.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2057400"/>
              <a:ext cx="3858558" cy="2834640"/>
            </a:xfrm>
            <a:prstGeom prst="rect">
              <a:avLst/>
            </a:prstGeom>
          </p:spPr>
        </p:pic>
        <p:cxnSp>
          <p:nvCxnSpPr>
            <p:cNvPr id="7" name="Straight Connector 6"/>
            <p:cNvCxnSpPr/>
            <p:nvPr/>
          </p:nvCxnSpPr>
          <p:spPr>
            <a:xfrm flipV="1">
              <a:off x="5181600" y="2362200"/>
              <a:ext cx="1371600" cy="1981200"/>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9" name="Content Placeholder 2"/>
          <p:cNvSpPr>
            <a:spLocks noGrp="1"/>
          </p:cNvSpPr>
          <p:nvPr>
            <p:ph idx="1"/>
          </p:nvPr>
        </p:nvSpPr>
        <p:spPr>
          <a:xfrm>
            <a:off x="228600" y="5029200"/>
            <a:ext cx="7391400" cy="1600200"/>
          </a:xfrm>
        </p:spPr>
        <p:txBody>
          <a:bodyPr>
            <a:noAutofit/>
          </a:bodyPr>
          <a:lstStyle/>
          <a:p>
            <a:r>
              <a:rPr lang="en-US" sz="2400" dirty="0" smtClean="0"/>
              <a:t>Impact highly variable across datasets</a:t>
            </a:r>
          </a:p>
          <a:p>
            <a:pPr lvl="1"/>
            <a:r>
              <a:rPr lang="en-US" sz="2000" dirty="0" smtClean="0"/>
              <a:t>For 19% of the datasets, HPO offers no improvement at all</a:t>
            </a:r>
          </a:p>
          <a:p>
            <a:pPr lvl="1"/>
            <a:r>
              <a:rPr lang="en-US" sz="2000" dirty="0" smtClean="0"/>
              <a:t>Improvement does not exceed 5% for 80% of the datasets</a:t>
            </a:r>
          </a:p>
          <a:p>
            <a:pPr lvl="1"/>
            <a:r>
              <a:rPr lang="en-US" sz="2000" dirty="0"/>
              <a:t>Linear relationship (slope=12) from 0% to 5</a:t>
            </a:r>
            <a:r>
              <a:rPr lang="en-US" sz="2000" dirty="0" smtClean="0"/>
              <a:t>%</a:t>
            </a:r>
            <a:endParaRPr lang="en-US" sz="2000" dirty="0"/>
          </a:p>
        </p:txBody>
      </p:sp>
    </p:spTree>
    <p:extLst>
      <p:ext uri="{BB962C8B-B14F-4D97-AF65-F5344CB8AC3E}">
        <p14:creationId xmlns:p14="http://schemas.microsoft.com/office/powerpoint/2010/main" val="2475259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Why This Matters</a:t>
            </a:r>
            <a:endParaRPr lang="en-US" dirty="0"/>
          </a:p>
        </p:txBody>
      </p:sp>
      <p:sp>
        <p:nvSpPr>
          <p:cNvPr id="5" name="Content Placeholder 2"/>
          <p:cNvSpPr>
            <a:spLocks noGrp="1"/>
          </p:cNvSpPr>
          <p:nvPr>
            <p:ph idx="1"/>
          </p:nvPr>
        </p:nvSpPr>
        <p:spPr>
          <a:xfrm>
            <a:off x="457200" y="1716024"/>
            <a:ext cx="8229600" cy="4325112"/>
          </a:xfrm>
        </p:spPr>
        <p:txBody>
          <a:bodyPr>
            <a:normAutofit fontScale="92500" lnSpcReduction="10000"/>
          </a:bodyPr>
          <a:lstStyle/>
          <a:p>
            <a:r>
              <a:rPr lang="en-US" dirty="0" smtClean="0"/>
              <a:t>HPO does not improve performance uniformly across datasets</a:t>
            </a:r>
          </a:p>
          <a:p>
            <a:pPr lvl="1"/>
            <a:r>
              <a:rPr lang="en-US" dirty="0" smtClean="0"/>
              <a:t>For </a:t>
            </a:r>
            <a:r>
              <a:rPr lang="en-US" u="sng" dirty="0" smtClean="0"/>
              <a:t>many</a:t>
            </a:r>
            <a:r>
              <a:rPr lang="en-US" dirty="0" smtClean="0"/>
              <a:t> datasets, very little improvement and thus computational overkill</a:t>
            </a:r>
          </a:p>
          <a:p>
            <a:pPr lvl="1"/>
            <a:r>
              <a:rPr lang="en-US" dirty="0" smtClean="0"/>
              <a:t>For </a:t>
            </a:r>
            <a:r>
              <a:rPr lang="en-US" u="sng" dirty="0" smtClean="0"/>
              <a:t>some</a:t>
            </a:r>
            <a:r>
              <a:rPr lang="en-US" dirty="0" smtClean="0"/>
              <a:t> datasets, significant difference and thus beneficial</a:t>
            </a:r>
          </a:p>
          <a:p>
            <a:r>
              <a:rPr lang="en-US" dirty="0"/>
              <a:t>Important because HPO is </a:t>
            </a:r>
            <a:r>
              <a:rPr lang="en-US" dirty="0" smtClean="0"/>
              <a:t>expensive</a:t>
            </a:r>
            <a:endParaRPr lang="en-US" dirty="0"/>
          </a:p>
          <a:p>
            <a:pPr lvl="1"/>
            <a:r>
              <a:rPr lang="en-US" dirty="0"/>
              <a:t>Auto-Weka took on average 13 hours per dataset in the work of Thornton et al</a:t>
            </a:r>
          </a:p>
          <a:p>
            <a:pPr lvl="1"/>
            <a:r>
              <a:rPr lang="en-US" dirty="0"/>
              <a:t>Much of this is wasted if significant improvement is only observed in a small fraction of cases (possibly none depending on the datasets</a:t>
            </a:r>
            <a:r>
              <a:rPr lang="en-US" dirty="0" smtClean="0"/>
              <a:t>)</a:t>
            </a:r>
            <a:endParaRPr lang="en-US" dirty="0"/>
          </a:p>
        </p:txBody>
      </p:sp>
    </p:spTree>
    <p:extLst>
      <p:ext uri="{BB962C8B-B14F-4D97-AF65-F5344CB8AC3E}">
        <p14:creationId xmlns:p14="http://schemas.microsoft.com/office/powerpoint/2010/main" val="33830412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012_DML Templat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2012_DML Template</Template>
  <TotalTime>19941</TotalTime>
  <Words>1288</Words>
  <Application>Microsoft Macintosh PowerPoint</Application>
  <PresentationFormat>On-screen Show (4:3)</PresentationFormat>
  <Paragraphs>288</Paragraphs>
  <Slides>33</Slides>
  <Notes>14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Georgia</vt:lpstr>
      <vt:lpstr>Mangal</vt:lpstr>
      <vt:lpstr>Trebuchet MS</vt:lpstr>
      <vt:lpstr>Wingdings</vt:lpstr>
      <vt:lpstr>Wingdings 2</vt:lpstr>
      <vt:lpstr>2012_DML Template</vt:lpstr>
      <vt:lpstr>PowerPoint Presentation</vt:lpstr>
      <vt:lpstr>Informing the Use of Hyper-Parameter Optimization Through Metalearning</vt:lpstr>
      <vt:lpstr>Many Metalearning Approaches</vt:lpstr>
      <vt:lpstr>Hyper-parameter Optimization Claim</vt:lpstr>
      <vt:lpstr>Consequently…</vt:lpstr>
      <vt:lpstr>Is This Reasonable?</vt:lpstr>
      <vt:lpstr>There Is One Study…</vt:lpstr>
      <vt:lpstr>Impact of HPO by Increasing Value of Improvement</vt:lpstr>
      <vt:lpstr>Why This Matters</vt:lpstr>
      <vt:lpstr>Metalearning Impact of HPO – Take 1</vt:lpstr>
      <vt:lpstr>Threshold = 1.5</vt:lpstr>
      <vt:lpstr>Threshold = 2.5</vt:lpstr>
      <vt:lpstr>Larger Threshold Values</vt:lpstr>
      <vt:lpstr>An Unexpected Finding</vt:lpstr>
      <vt:lpstr>Study 1 Suggests…</vt:lpstr>
      <vt:lpstr>Metalearning Impact of HPO – Take 2</vt:lpstr>
      <vt:lpstr>Experiment Components</vt:lpstr>
      <vt:lpstr>Hyper-parameters</vt:lpstr>
      <vt:lpstr>Data Collection</vt:lpstr>
      <vt:lpstr>When HPO Helps</vt:lpstr>
      <vt:lpstr>HPO Improvement over Default</vt:lpstr>
      <vt:lpstr>MAUC Confidence Interval Gap</vt:lpstr>
      <vt:lpstr>Since Improvement Is Most Likely: How Much Does HPO Helps</vt:lpstr>
      <vt:lpstr>Experiment Components</vt:lpstr>
      <vt:lpstr>Results</vt:lpstr>
      <vt:lpstr>Predicting How Long it Will Take to Beat Default Settings</vt:lpstr>
      <vt:lpstr>Experiment Components</vt:lpstr>
      <vt:lpstr>MLP Dataset Results</vt:lpstr>
      <vt:lpstr>SVM Dataset Results</vt:lpstr>
      <vt:lpstr>Decision Tree Dataset Results</vt:lpstr>
      <vt:lpstr>Our (Not So) Unexpected Friend Again</vt:lpstr>
      <vt:lpstr>Study 2 Suggests…</vt:lpstr>
      <vt:lpstr>Parting Thoughts</vt:lpstr>
    </vt:vector>
  </TitlesOfParts>
  <Company>Brigham Young University</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Burton</dc:creator>
  <cp:lastModifiedBy>Microsoft Office User</cp:lastModifiedBy>
  <cp:revision>439</cp:revision>
  <dcterms:created xsi:type="dcterms:W3CDTF">2013-02-12T22:00:56Z</dcterms:created>
  <dcterms:modified xsi:type="dcterms:W3CDTF">2017-12-09T16:59:16Z</dcterms:modified>
</cp:coreProperties>
</file>