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2" autoAdjust="0"/>
    <p:restoredTop sz="82510" autoAdjust="0"/>
  </p:normalViewPr>
  <p:slideViewPr>
    <p:cSldViewPr snapToGrid="0">
      <p:cViewPr varScale="1">
        <p:scale>
          <a:sx n="83" d="100"/>
          <a:sy n="83" d="100"/>
        </p:scale>
        <p:origin x="120" y="78"/>
      </p:cViewPr>
      <p:guideLst/>
    </p:cSldViewPr>
  </p:slideViewPr>
  <p:notesTextViewPr>
    <p:cViewPr>
      <p:scale>
        <a:sx n="1" d="1"/>
        <a:sy n="1" d="1"/>
      </p:scale>
      <p:origin x="0" y="-21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91F6C5-0993-42BF-A6A0-5B0EAACAE919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BD5D5C-658B-4710-8AE3-3466856EA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876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D5D5C-658B-4710-8AE3-3466856EA94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6384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一个个公式介绍</a:t>
            </a:r>
            <a:endParaRPr lang="en-US" altLang="zh-CN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aim is to create a pair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neural networks 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 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for identifying Peach and Mario,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respectively.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en-US" altLang="zh-CN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avoid such trivial solutions, we add three loss terms: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 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2, and 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forces rotational independence of the output by applying a random horizontal and vertical reflection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to images. This encourages the network to focus on existence of objects, rather than location. 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and 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allows us to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avoid trivial solutions by encouraging high standard deviation and high entropy outputs, respectively. Given a batch of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16 images which we denote 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define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D5D5C-658B-4710-8AE3-3466856EA94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513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目标是为了学习</a:t>
            </a:r>
            <a:r>
              <a:rPr lang="en-US" altLang="zh-CN" dirty="0" smtClean="0"/>
              <a:t>code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D5D5C-658B-4710-8AE3-3466856EA94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859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任务是学习没有标签的图片的</a:t>
            </a:r>
            <a:r>
              <a:rPr lang="en-US" altLang="zh-CN" dirty="0" smtClean="0"/>
              <a:t>binary descriptors</a:t>
            </a:r>
            <a:r>
              <a:rPr lang="zh-CN" altLang="en-US" dirty="0" smtClean="0"/>
              <a:t>，用一个向量来表示图片的特征。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然后训练的重点就是利用图片的旋转不变性。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另外两个约束是为了是训练出的向量更好。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D5D5C-658B-4710-8AE3-3466856EA94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673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D5D5C-658B-4710-8AE3-3466856EA94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868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监督学习就是给定输入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，和输入</a:t>
            </a:r>
            <a:r>
              <a:rPr lang="en-US" altLang="zh-CN" dirty="0" smtClean="0"/>
              <a:t>Y</a:t>
            </a:r>
            <a:r>
              <a:rPr lang="zh-CN" altLang="en-US" dirty="0" smtClean="0"/>
              <a:t>，来求</a:t>
            </a:r>
            <a:r>
              <a:rPr lang="en-US" altLang="zh-CN" dirty="0" smtClean="0"/>
              <a:t>f</a:t>
            </a:r>
          </a:p>
          <a:p>
            <a:r>
              <a:rPr lang="zh-CN" altLang="en-US" dirty="0" smtClean="0"/>
              <a:t>我们基于物理或者相关领域的知识，要求输入</a:t>
            </a:r>
            <a:r>
              <a:rPr lang="en-US" altLang="zh-CN" dirty="0" smtClean="0"/>
              <a:t>X</a:t>
            </a:r>
            <a:r>
              <a:rPr lang="zh-CN" altLang="en-US" dirty="0" smtClean="0"/>
              <a:t>经过变换</a:t>
            </a:r>
            <a:r>
              <a:rPr lang="en-US" altLang="zh-CN" dirty="0" smtClean="0"/>
              <a:t>f</a:t>
            </a:r>
            <a:r>
              <a:rPr lang="zh-CN" altLang="en-US" dirty="0" smtClean="0"/>
              <a:t>的输出</a:t>
            </a:r>
            <a:r>
              <a:rPr lang="en-US" altLang="zh-CN" dirty="0" smtClean="0"/>
              <a:t>y</a:t>
            </a:r>
            <a:r>
              <a:rPr lang="zh-CN" altLang="en-US" dirty="0" smtClean="0"/>
              <a:t>应当满足一种条件，这个条件就用</a:t>
            </a:r>
            <a:r>
              <a:rPr lang="en-US" altLang="zh-CN" dirty="0" smtClean="0"/>
              <a:t>g</a:t>
            </a:r>
            <a:r>
              <a:rPr lang="zh-CN" altLang="en-US" dirty="0" smtClean="0"/>
              <a:t>来表示。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D5D5C-658B-4710-8AE3-3466856EA94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465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总结下来，这两类问题就如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所示</a:t>
            </a:r>
            <a:endParaRPr lang="en-US" altLang="zh-CN" dirty="0" smtClean="0"/>
          </a:p>
          <a:p>
            <a:r>
              <a:rPr lang="zh-CN" altLang="en-US" dirty="0" smtClean="0"/>
              <a:t>没有标签</a:t>
            </a:r>
            <a:r>
              <a:rPr lang="en-US" altLang="zh-CN" dirty="0" smtClean="0"/>
              <a:t>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</a:t>
            </a:r>
            <a:r>
              <a:rPr lang="zh-CN" altLang="en-US" dirty="0" smtClean="0"/>
              <a:t>是正则化项。有时候只有</a:t>
            </a:r>
            <a:r>
              <a:rPr lang="en-US" altLang="zh-CN" dirty="0" smtClean="0"/>
              <a:t>g</a:t>
            </a:r>
            <a:r>
              <a:rPr lang="zh-CN" altLang="en-US" dirty="0" smtClean="0"/>
              <a:t>可能会产生意想不到的结果，所以加上</a:t>
            </a:r>
            <a:r>
              <a:rPr lang="en-US" altLang="zh-CN" dirty="0" smtClean="0"/>
              <a:t>R</a:t>
            </a:r>
            <a:r>
              <a:rPr lang="zh-CN" altLang="en-US" dirty="0" smtClean="0"/>
              <a:t>对</a:t>
            </a:r>
            <a:r>
              <a:rPr lang="en-US" altLang="zh-CN" dirty="0" smtClean="0"/>
              <a:t>f</a:t>
            </a:r>
            <a:r>
              <a:rPr lang="zh-CN" altLang="en-US" dirty="0" smtClean="0"/>
              <a:t>的形式做进一步的约束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这篇文章的亮点就在于对这类问题有个总结类的描述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D5D5C-658B-4710-8AE3-3466856EA94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986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具体化前面所说的</a:t>
            </a:r>
            <a:r>
              <a:rPr lang="en-US" altLang="zh-CN" dirty="0" smtClean="0"/>
              <a:t>g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D5D5C-658B-4710-8AE3-3466856EA94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712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这时候就需要前面同相中的</a:t>
            </a:r>
            <a:r>
              <a:rPr lang="en-US" altLang="zh-CN" dirty="0" smtClean="0"/>
              <a:t>R(f)</a:t>
            </a:r>
            <a:r>
              <a:rPr lang="zh-CN" altLang="en-US" dirty="0" smtClean="0"/>
              <a:t>来对</a:t>
            </a:r>
            <a:r>
              <a:rPr lang="en-US" altLang="zh-CN" dirty="0" smtClean="0"/>
              <a:t>f</a:t>
            </a:r>
            <a:r>
              <a:rPr lang="zh-CN" altLang="en-US" dirty="0" smtClean="0"/>
              <a:t>进行约束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D5D5C-658B-4710-8AE3-3466856EA94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55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这个的实验结果比监督学习还要好。</a:t>
            </a:r>
            <a:endParaRPr lang="en-US" altLang="zh-CN" dirty="0" smtClean="0"/>
          </a:p>
          <a:p>
            <a:r>
              <a:rPr lang="zh-CN" altLang="en-US" dirty="0" smtClean="0"/>
              <a:t>作者认为是数据量太少，监督学习容易过拟合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D5D5C-658B-4710-8AE3-3466856EA94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20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072C-22FF-457E-B082-CC8B613BA678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2E55-4904-453A-9A3C-A9ED1E076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157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072C-22FF-457E-B082-CC8B613BA678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2E55-4904-453A-9A3C-A9ED1E076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67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072C-22FF-457E-B082-CC8B613BA678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2E55-4904-453A-9A3C-A9ED1E076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633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072C-22FF-457E-B082-CC8B613BA678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2E55-4904-453A-9A3C-A9ED1E076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47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072C-22FF-457E-B082-CC8B613BA678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2E55-4904-453A-9A3C-A9ED1E076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470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072C-22FF-457E-B082-CC8B613BA678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2E55-4904-453A-9A3C-A9ED1E076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179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072C-22FF-457E-B082-CC8B613BA678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2E55-4904-453A-9A3C-A9ED1E076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530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072C-22FF-457E-B082-CC8B613BA678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2E55-4904-453A-9A3C-A9ED1E076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98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072C-22FF-457E-B082-CC8B613BA678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2E55-4904-453A-9A3C-A9ED1E076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78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072C-22FF-457E-B082-CC8B613BA678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2E55-4904-453A-9A3C-A9ED1E076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41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072C-22FF-457E-B082-CC8B613BA678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2E55-4904-453A-9A3C-A9ED1E076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449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2072C-22FF-457E-B082-CC8B613BA678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82E55-4904-453A-9A3C-A9ED1E076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846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77054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Label-Free Supervision of Neural Networks with</a:t>
            </a:r>
            <a:br>
              <a:rPr lang="en-US" altLang="zh-CN" b="1" dirty="0"/>
            </a:br>
            <a:r>
              <a:rPr lang="en-US" altLang="zh-CN" b="1" dirty="0"/>
              <a:t>Physics and Domain Knowledge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2017AAAI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1668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Method: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719" y="188048"/>
            <a:ext cx="7646574" cy="6554206"/>
          </a:xfrm>
        </p:spPr>
      </p:pic>
    </p:spTree>
    <p:extLst>
      <p:ext uri="{BB962C8B-B14F-4D97-AF65-F5344CB8AC3E}">
        <p14:creationId xmlns:p14="http://schemas.microsoft.com/office/powerpoint/2010/main" val="3833771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Our </a:t>
            </a:r>
            <a:r>
              <a:rPr lang="en-US" altLang="zh-CN" dirty="0" smtClean="0"/>
              <a:t>network results </a:t>
            </a:r>
            <a:r>
              <a:rPr lang="en-US" altLang="zh-CN" dirty="0"/>
              <a:t>in a correlation of 90.1</a:t>
            </a:r>
            <a:r>
              <a:rPr lang="en-US" altLang="zh-CN" dirty="0" smtClean="0"/>
              <a:t>%.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supervised network : a </a:t>
            </a:r>
            <a:r>
              <a:rPr lang="en-US" altLang="zh-CN" dirty="0"/>
              <a:t>correlation of 94.5%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3861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Experiment2:Tracking </a:t>
            </a:r>
            <a:r>
              <a:rPr lang="en-US" altLang="zh-CN" b="1" dirty="0"/>
              <a:t>the position of a walking man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Task</a:t>
            </a:r>
          </a:p>
          <a:p>
            <a:endParaRPr lang="en-US" altLang="zh-CN" dirty="0" smtClean="0"/>
          </a:p>
          <a:p>
            <a:pPr lvl="1"/>
            <a:r>
              <a:rPr lang="en-US" altLang="zh-CN" dirty="0" smtClean="0"/>
              <a:t>We will </a:t>
            </a:r>
            <a:r>
              <a:rPr lang="en-US" altLang="zh-CN" dirty="0"/>
              <a:t>aim to detect the </a:t>
            </a:r>
            <a:r>
              <a:rPr lang="en-US" altLang="zh-CN" b="1" dirty="0"/>
              <a:t>horizontal position </a:t>
            </a:r>
            <a:r>
              <a:rPr lang="en-US" altLang="zh-CN" dirty="0"/>
              <a:t>of a person walking across a frame without providing direct </a:t>
            </a:r>
            <a:r>
              <a:rPr lang="en-US" altLang="zh-CN" dirty="0" smtClean="0"/>
              <a:t>labels. </a:t>
            </a:r>
          </a:p>
          <a:p>
            <a:pPr lvl="1"/>
            <a:r>
              <a:rPr lang="en-US" altLang="zh-CN" dirty="0" smtClean="0"/>
              <a:t>To this </a:t>
            </a:r>
            <a:r>
              <a:rPr lang="en-US" altLang="zh-CN" dirty="0"/>
              <a:t>end, we exploit structure that holds over time by assuming the person will be walking at a </a:t>
            </a:r>
            <a:r>
              <a:rPr lang="en-US" altLang="zh-CN" b="1" dirty="0"/>
              <a:t>constant velocity</a:t>
            </a:r>
            <a:r>
              <a:rPr lang="en-US" altLang="zh-CN" dirty="0"/>
              <a:t> </a:t>
            </a:r>
            <a:r>
              <a:rPr lang="en-US" altLang="zh-CN" dirty="0" smtClean="0"/>
              <a:t>over short </a:t>
            </a:r>
            <a:r>
              <a:rPr lang="en-US" altLang="zh-CN" dirty="0"/>
              <a:t>periods of time.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6812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04379"/>
            <a:ext cx="10515600" cy="4695404"/>
          </a:xfrm>
        </p:spPr>
        <p:txBody>
          <a:bodyPr>
            <a:normAutofit lnSpcReduction="10000"/>
          </a:bodyPr>
          <a:lstStyle/>
          <a:p>
            <a:r>
              <a:rPr lang="da-DK" altLang="zh-CN" i="1" dirty="0" smtClean="0"/>
              <a:t>loss function</a:t>
            </a:r>
            <a:endParaRPr lang="da-DK" altLang="zh-CN" i="1" dirty="0" smtClean="0"/>
          </a:p>
          <a:p>
            <a:pPr lvl="1"/>
            <a:r>
              <a:rPr lang="da-DK" altLang="zh-CN" i="1" dirty="0" smtClean="0"/>
              <a:t>g</a:t>
            </a:r>
            <a:r>
              <a:rPr lang="da-DK" altLang="zh-CN" dirty="0" smtClean="0"/>
              <a:t>(</a:t>
            </a:r>
            <a:r>
              <a:rPr lang="da-DK" altLang="zh-CN" b="1" dirty="0" smtClean="0"/>
              <a:t>x</a:t>
            </a:r>
            <a:r>
              <a:rPr lang="da-DK" altLang="zh-CN" dirty="0"/>
              <a:t>) = </a:t>
            </a:r>
            <a:r>
              <a:rPr lang="da-DK" altLang="zh-CN" i="1" dirty="0"/>
              <a:t>jj</a:t>
            </a:r>
            <a:r>
              <a:rPr lang="da-DK" altLang="zh-CN" dirty="0"/>
              <a:t>(</a:t>
            </a:r>
            <a:r>
              <a:rPr lang="da-DK" altLang="zh-CN" b="1" dirty="0"/>
              <a:t>A</a:t>
            </a:r>
            <a:r>
              <a:rPr lang="da-DK" altLang="zh-CN" dirty="0"/>
              <a:t>(</a:t>
            </a:r>
            <a:r>
              <a:rPr lang="da-DK" altLang="zh-CN" b="1" dirty="0"/>
              <a:t>A</a:t>
            </a:r>
            <a:r>
              <a:rPr lang="da-DK" altLang="zh-CN" i="1" dirty="0"/>
              <a:t>T </a:t>
            </a:r>
            <a:r>
              <a:rPr lang="da-DK" altLang="zh-CN" b="1" dirty="0"/>
              <a:t>A</a:t>
            </a:r>
            <a:r>
              <a:rPr lang="da-DK" altLang="zh-CN" dirty="0"/>
              <a:t>)</a:t>
            </a:r>
            <a:r>
              <a:rPr lang="da-DK" altLang="zh-CN" i="1" dirty="0"/>
              <a:t>-</a:t>
            </a:r>
            <a:r>
              <a:rPr lang="da-DK" altLang="zh-CN" dirty="0"/>
              <a:t>1</a:t>
            </a:r>
            <a:r>
              <a:rPr lang="da-DK" altLang="zh-CN" b="1" dirty="0"/>
              <a:t>A</a:t>
            </a:r>
            <a:r>
              <a:rPr lang="da-DK" altLang="zh-CN" i="1" dirty="0"/>
              <a:t>T - </a:t>
            </a:r>
            <a:r>
              <a:rPr lang="da-DK" altLang="zh-CN" b="1" dirty="0"/>
              <a:t>I</a:t>
            </a:r>
            <a:r>
              <a:rPr lang="da-DK" altLang="zh-CN" dirty="0"/>
              <a:t>) </a:t>
            </a:r>
            <a:r>
              <a:rPr lang="da-DK" altLang="zh-CN" i="1" dirty="0"/>
              <a:t>∗ f</a:t>
            </a:r>
            <a:r>
              <a:rPr lang="da-DK" altLang="zh-CN" dirty="0"/>
              <a:t>(</a:t>
            </a:r>
            <a:r>
              <a:rPr lang="da-DK" altLang="zh-CN" b="1" dirty="0"/>
              <a:t>x</a:t>
            </a:r>
            <a:r>
              <a:rPr lang="da-DK" altLang="zh-CN" dirty="0"/>
              <a:t>)</a:t>
            </a:r>
            <a:r>
              <a:rPr lang="da-DK" altLang="zh-CN" i="1" dirty="0"/>
              <a:t>jj</a:t>
            </a:r>
            <a:r>
              <a:rPr lang="da-DK" altLang="zh-CN" dirty="0" smtClean="0"/>
              <a:t> </a:t>
            </a:r>
          </a:p>
          <a:p>
            <a:pPr lvl="1"/>
            <a:endParaRPr lang="da-DK" altLang="zh-CN" dirty="0"/>
          </a:p>
          <a:p>
            <a:r>
              <a:rPr lang="da-DK" altLang="zh-CN" dirty="0" smtClean="0"/>
              <a:t>Problem</a:t>
            </a:r>
          </a:p>
          <a:p>
            <a:pPr lvl="1"/>
            <a:r>
              <a:rPr lang="da-DK" altLang="zh-CN" dirty="0"/>
              <a:t>1</a:t>
            </a:r>
            <a:endParaRPr lang="da-DK" altLang="zh-CN" dirty="0" smtClean="0"/>
          </a:p>
          <a:p>
            <a:pPr lvl="1"/>
            <a:endParaRPr lang="da-DK" altLang="zh-CN" dirty="0"/>
          </a:p>
          <a:p>
            <a:pPr lvl="1"/>
            <a:endParaRPr lang="da-DK" altLang="zh-CN" dirty="0" smtClean="0"/>
          </a:p>
          <a:p>
            <a:pPr lvl="1"/>
            <a:endParaRPr lang="da-DK" altLang="zh-CN" dirty="0" smtClean="0"/>
          </a:p>
          <a:p>
            <a:pPr lvl="1"/>
            <a:r>
              <a:rPr lang="en-US" altLang="zh-CN" dirty="0"/>
              <a:t>In the </a:t>
            </a:r>
            <a:r>
              <a:rPr lang="en-US" altLang="zh-CN" dirty="0" smtClean="0"/>
              <a:t>worst case</a:t>
            </a:r>
            <a:r>
              <a:rPr lang="en-US" altLang="zh-CN" dirty="0"/>
              <a:t>, when </a:t>
            </a:r>
            <a:r>
              <a:rPr lang="en-US" altLang="zh-CN" i="1" dirty="0"/>
              <a:t>λ </a:t>
            </a:r>
            <a:r>
              <a:rPr lang="en-US" altLang="zh-CN" dirty="0"/>
              <a:t>= 0, </a:t>
            </a:r>
            <a:r>
              <a:rPr lang="en-US" altLang="zh-CN" i="1" dirty="0"/>
              <a:t>f ≡ C</a:t>
            </a:r>
            <a:r>
              <a:rPr lang="en-US" altLang="zh-CN" dirty="0"/>
              <a:t>, and the network can satisfy the</a:t>
            </a:r>
            <a:br>
              <a:rPr lang="en-US" altLang="zh-CN" dirty="0"/>
            </a:br>
            <a:r>
              <a:rPr lang="en-US" altLang="zh-CN" dirty="0"/>
              <a:t>constraint while having no dependence on the image.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da-DK" altLang="zh-CN" dirty="0" smtClean="0"/>
              <a:t/>
            </a:r>
            <a:br>
              <a:rPr lang="da-DK" altLang="zh-CN" dirty="0" smtClean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356" y="3567846"/>
            <a:ext cx="5887272" cy="86689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412375" y="4352081"/>
            <a:ext cx="1157468" cy="1851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498" y="2384997"/>
            <a:ext cx="6104258" cy="65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07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Method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530" y="1844795"/>
            <a:ext cx="5846807" cy="182438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094" y="3957483"/>
            <a:ext cx="4422409" cy="8807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094" y="5238942"/>
            <a:ext cx="5839405" cy="102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97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Experiment3: </a:t>
            </a:r>
            <a:r>
              <a:rPr lang="en-US" altLang="zh-CN" b="1" dirty="0"/>
              <a:t>Detecting objects with causal relationships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708" y="1262424"/>
            <a:ext cx="6175887" cy="5265698"/>
          </a:xfrm>
        </p:spPr>
      </p:pic>
    </p:spTree>
    <p:extLst>
      <p:ext uri="{BB962C8B-B14F-4D97-AF65-F5344CB8AC3E}">
        <p14:creationId xmlns:p14="http://schemas.microsoft.com/office/powerpoint/2010/main" val="2069142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Method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426" y="1231877"/>
            <a:ext cx="6001588" cy="3362794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426" y="4594671"/>
            <a:ext cx="5715798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860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89" y="2503122"/>
            <a:ext cx="10396115" cy="2416119"/>
          </a:xfrm>
        </p:spPr>
      </p:pic>
    </p:spTree>
    <p:extLst>
      <p:ext uri="{BB962C8B-B14F-4D97-AF65-F5344CB8AC3E}">
        <p14:creationId xmlns:p14="http://schemas.microsoft.com/office/powerpoint/2010/main" val="3873571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many machine learning applications, labeled data is scarce</a:t>
            </a:r>
            <a:br>
              <a:rPr lang="en-US" altLang="zh-CN" dirty="0"/>
            </a:br>
            <a:r>
              <a:rPr lang="en-US" altLang="zh-CN" dirty="0"/>
              <a:t>and obtaining more labels is expensive.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8535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Solutions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Unsupervised learning</a:t>
            </a:r>
          </a:p>
          <a:p>
            <a:pPr lvl="1"/>
            <a:r>
              <a:rPr lang="en-US" altLang="zh-CN" dirty="0" smtClean="0"/>
              <a:t>Auto Encoder</a:t>
            </a:r>
          </a:p>
          <a:p>
            <a:pPr lvl="1"/>
            <a:r>
              <a:rPr lang="en-US" altLang="zh-CN" dirty="0"/>
              <a:t>Learning Compact Binary Descriptors with Unsupervised Deep Neural Networks</a:t>
            </a:r>
            <a:r>
              <a:rPr lang="en-US" altLang="zh-CN" dirty="0" smtClean="0"/>
              <a:t>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Learning from constrains</a:t>
            </a:r>
          </a:p>
          <a:p>
            <a:pPr lvl="1"/>
            <a:r>
              <a:rPr lang="en-US" altLang="zh-CN" dirty="0" smtClean="0"/>
              <a:t>Label-Free Supervision of Neural Networks with</a:t>
            </a:r>
            <a:br>
              <a:rPr lang="en-US" altLang="zh-CN" dirty="0" smtClean="0"/>
            </a:br>
            <a:r>
              <a:rPr lang="en-US" altLang="zh-CN" dirty="0" smtClean="0"/>
              <a:t>Physics and Domain Knowledge 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8077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AutoEncoder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667" y="1574940"/>
            <a:ext cx="6161771" cy="4600789"/>
          </a:xfrm>
        </p:spPr>
      </p:pic>
    </p:spTree>
    <p:extLst>
      <p:ext uri="{BB962C8B-B14F-4D97-AF65-F5344CB8AC3E}">
        <p14:creationId xmlns:p14="http://schemas.microsoft.com/office/powerpoint/2010/main" val="327580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Learning Compact Binary Descriptors with Unsupervised Deep Neural Networks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49744"/>
            <a:ext cx="10515600" cy="3103100"/>
          </a:xfrm>
        </p:spPr>
      </p:pic>
    </p:spTree>
    <p:extLst>
      <p:ext uri="{BB962C8B-B14F-4D97-AF65-F5344CB8AC3E}">
        <p14:creationId xmlns:p14="http://schemas.microsoft.com/office/powerpoint/2010/main" val="2587434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Learning Compact Binary Descriptors with Unsupervised Deep Neural Networks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433" y="2854978"/>
            <a:ext cx="6516009" cy="358190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592" y="1998343"/>
            <a:ext cx="5372850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315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>Label-Free Supervision of Neural Networks with</a:t>
            </a:r>
            <a:br>
              <a:rPr lang="en-US" altLang="zh-CN" b="1" dirty="0" smtClean="0"/>
            </a:br>
            <a:r>
              <a:rPr lang="en-US" altLang="zh-CN" b="1" dirty="0" smtClean="0"/>
              <a:t>Physics and Domain Knowledge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437" y="2087588"/>
            <a:ext cx="8138638" cy="3965971"/>
          </a:xfrm>
        </p:spPr>
      </p:pic>
    </p:spTree>
    <p:extLst>
      <p:ext uri="{BB962C8B-B14F-4D97-AF65-F5344CB8AC3E}">
        <p14:creationId xmlns:p14="http://schemas.microsoft.com/office/powerpoint/2010/main" val="4283284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Problem Setup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Supervised learning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Learn from constrains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625" y="2611539"/>
            <a:ext cx="4525006" cy="84784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388" y="4596288"/>
            <a:ext cx="4877481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029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Experiment1:</a:t>
            </a:r>
            <a:r>
              <a:rPr lang="en-US" altLang="zh-CN" b="1" dirty="0"/>
              <a:t>Tracking an object in free fall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Task:</a:t>
            </a:r>
          </a:p>
          <a:p>
            <a:endParaRPr lang="en-US" altLang="zh-CN" dirty="0"/>
          </a:p>
          <a:p>
            <a:pPr lvl="1"/>
            <a:r>
              <a:rPr lang="en-US" altLang="zh-CN" dirty="0" smtClean="0"/>
              <a:t>In </a:t>
            </a:r>
            <a:r>
              <a:rPr lang="en-US" altLang="zh-CN" dirty="0"/>
              <a:t>our first experiment, we record videos of an object being</a:t>
            </a:r>
            <a:br>
              <a:rPr lang="en-US" altLang="zh-CN" dirty="0"/>
            </a:br>
            <a:r>
              <a:rPr lang="en-US" altLang="zh-CN" dirty="0"/>
              <a:t>thrown across the field of view, and aim to learn the object’s</a:t>
            </a:r>
            <a:br>
              <a:rPr lang="en-US" altLang="zh-CN" dirty="0"/>
            </a:br>
            <a:r>
              <a:rPr lang="en-US" altLang="zh-CN" dirty="0"/>
              <a:t>height in each frame.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6463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448</Words>
  <Application>Microsoft Office PowerPoint</Application>
  <PresentationFormat>宽屏</PresentationFormat>
  <Paragraphs>78</Paragraphs>
  <Slides>17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宋体</vt:lpstr>
      <vt:lpstr>Arial</vt:lpstr>
      <vt:lpstr>Calibri</vt:lpstr>
      <vt:lpstr>Calibri Light</vt:lpstr>
      <vt:lpstr>Office 主题</vt:lpstr>
      <vt:lpstr>Label-Free Supervision of Neural Networks with Physics and Domain Knowledge  </vt:lpstr>
      <vt:lpstr>Problems</vt:lpstr>
      <vt:lpstr>Solutions</vt:lpstr>
      <vt:lpstr>AutoEncoder</vt:lpstr>
      <vt:lpstr>Learning Compact Binary Descriptors with Unsupervised Deep Neural Networks</vt:lpstr>
      <vt:lpstr>Learning Compact Binary Descriptors with Unsupervised Deep Neural Networks</vt:lpstr>
      <vt:lpstr>Label-Free Supervision of Neural Networks with Physics and Domain Knowledge</vt:lpstr>
      <vt:lpstr>Problem Setup </vt:lpstr>
      <vt:lpstr>Experiment1:Tracking an object in free fall </vt:lpstr>
      <vt:lpstr>Method:</vt:lpstr>
      <vt:lpstr>Result</vt:lpstr>
      <vt:lpstr>Experiment2:Tracking the position of a walking man </vt:lpstr>
      <vt:lpstr>Method</vt:lpstr>
      <vt:lpstr>Method</vt:lpstr>
      <vt:lpstr>Experiment3: Detecting objects with causal relationships </vt:lpstr>
      <vt:lpstr>Method</vt:lpstr>
      <vt:lpstr>Result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Label-Free Supervision of Neural Networks with Physics and Domain Knowledge  </dc:title>
  <dc:creator>duocai wu</dc:creator>
  <cp:lastModifiedBy>duocai wu</cp:lastModifiedBy>
  <cp:revision>21</cp:revision>
  <dcterms:created xsi:type="dcterms:W3CDTF">2017-03-20T05:35:16Z</dcterms:created>
  <dcterms:modified xsi:type="dcterms:W3CDTF">2017-03-20T10:01:17Z</dcterms:modified>
</cp:coreProperties>
</file>