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78" r:id="rId5"/>
    <p:sldId id="277" r:id="rId6"/>
    <p:sldId id="279" r:id="rId7"/>
    <p:sldId id="280" r:id="rId8"/>
    <p:sldId id="259" r:id="rId9"/>
    <p:sldId id="260" r:id="rId10"/>
    <p:sldId id="261" r:id="rId11"/>
    <p:sldId id="262" r:id="rId12"/>
    <p:sldId id="263" r:id="rId13"/>
    <p:sldId id="272" r:id="rId14"/>
    <p:sldId id="265" r:id="rId15"/>
    <p:sldId id="267" r:id="rId16"/>
    <p:sldId id="268" r:id="rId17"/>
    <p:sldId id="269" r:id="rId18"/>
    <p:sldId id="266" r:id="rId19"/>
    <p:sldId id="270" r:id="rId20"/>
    <p:sldId id="273" r:id="rId21"/>
    <p:sldId id="274" r:id="rId22"/>
    <p:sldId id="276" r:id="rId23"/>
    <p:sldId id="27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29651CB-DEA9-498C-82CA-DB847960B974}">
          <p14:sldIdLst>
            <p14:sldId id="256"/>
            <p14:sldId id="257"/>
          </p14:sldIdLst>
        </p14:section>
        <p14:section name="NMF" id="{F23019C7-2EF8-4DA1-9E58-EF98CC49CA35}">
          <p14:sldIdLst>
            <p14:sldId id="258"/>
            <p14:sldId id="278"/>
            <p14:sldId id="277"/>
            <p14:sldId id="279"/>
            <p14:sldId id="280"/>
          </p14:sldIdLst>
        </p14:section>
        <p14:section name="Cone" id="{CA7F9BC2-28F7-4EEA-BFDC-8E88C70E81C1}">
          <p14:sldIdLst>
            <p14:sldId id="259"/>
            <p14:sldId id="260"/>
            <p14:sldId id="261"/>
            <p14:sldId id="262"/>
            <p14:sldId id="263"/>
            <p14:sldId id="272"/>
          </p14:sldIdLst>
        </p14:section>
        <p14:section name="Uniqueness" id="{676FEFD4-ADA1-40D8-B2A3-52BE3A53D925}">
          <p14:sldIdLst>
            <p14:sldId id="265"/>
            <p14:sldId id="267"/>
            <p14:sldId id="268"/>
            <p14:sldId id="269"/>
            <p14:sldId id="266"/>
            <p14:sldId id="270"/>
            <p14:sldId id="273"/>
            <p14:sldId id="274"/>
          </p14:sldIdLst>
        </p14:section>
        <p14:section name="conclusion" id="{9E419E6B-480D-41A8-8C3F-CB5F27173C0E}">
          <p14:sldIdLst>
            <p14:sldId id="276"/>
          </p14:sldIdLst>
        </p14:section>
        <p14:section name="Appendix" id="{59583EAF-681B-44E4-8C1C-BAF1725B0868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90468" autoAdjust="0"/>
  </p:normalViewPr>
  <p:slideViewPr>
    <p:cSldViewPr snapToGrid="0">
      <p:cViewPr varScale="1">
        <p:scale>
          <a:sx n="104" d="100"/>
          <a:sy n="10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B711D-44D1-4DC2-885E-5C73E79E708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D. Donoho and V. Stodden, “When does non-negative matrix factorization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45262-7C7A-4E02-85C4-038C13BF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8617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ABF43-C24B-45B4-835E-6178282AD738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D. Donoho and V. Stodden, “When does non-negative matrix factorization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636D2-44B3-4556-B165-F23024CE3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73453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Learning</a:t>
            </a:r>
            <a:r>
              <a:rPr lang="en-US" altLang="zh-CN" baseline="0" dirty="0" smtClean="0"/>
              <a:t> parts is </a:t>
            </a:r>
            <a:r>
              <a:rPr lang="en-US" altLang="zh-CN" dirty="0" smtClean="0"/>
              <a:t>interesting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D. Donoho and V. Stodden, “When does non-negative matrix factorization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8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Example: B = [[001],[010],[100]]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D. Donoho and V. Stodden, “When does non-negative matrix factorization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19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D. Donoho and V. Stodden, “When does non-negative matrix factorization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001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Lemma 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D. Donoho and V. Stodden, “When does non-negative matrix factorization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Full rank of H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D. Donoho and V. Stodden, “When does non-negative matrix factorization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82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E4B0-D06A-4433-B11E-F752188C9764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600A-ECD9-408F-AAB5-7359F4C3D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59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9865-B65C-48E2-981B-12A68B86D9A0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600A-ECD9-408F-AAB5-7359F4C3D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8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D00-45BB-4336-87BC-BEA132841966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600A-ECD9-408F-AAB5-7359F4C3D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1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6789-BF80-40FC-9935-3759674C6F21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600A-ECD9-408F-AAB5-7359F4C3D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2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7128-2739-4558-A09A-61A32E371180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600A-ECD9-408F-AAB5-7359F4C3D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8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E3D2-ECEB-4ADD-8CDB-955F7A19D2DF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600A-ECD9-408F-AAB5-7359F4C3D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34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621F-DB4E-4179-BDF6-1F54AB7BACD5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600A-ECD9-408F-AAB5-7359F4C3D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8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1DC9-4820-4661-A92C-44C29327336D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600A-ECD9-408F-AAB5-7359F4C3D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6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5A8A-A07C-43BE-80AE-C4FF39A5B0A8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600A-ECD9-408F-AAB5-7359F4C3D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7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D8BD-92B9-4BD7-A29A-06A51FBD864A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600A-ECD9-408F-AAB5-7359F4C3D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2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1E4B-FA68-43DD-9F99-C6D525BD6D28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600A-ECD9-408F-AAB5-7359F4C3D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89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7C2F1-D429-475E-85A7-F409455F1772}" type="datetime1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5600A-ECD9-408F-AAB5-7359F4C3D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1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Uniqueness of NMF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Wu, 2018/03/20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9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Conical hull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dirty="0" smtClean="0"/>
              <a:t>conical combination: </a:t>
            </a:r>
            <a:r>
              <a:rPr lang="en-US" altLang="zh-CN" dirty="0" smtClean="0"/>
              <a:t>a</a:t>
            </a:r>
            <a:r>
              <a:rPr lang="en-US" altLang="zh-CN" dirty="0"/>
              <a:t> </a:t>
            </a:r>
            <a:r>
              <a:rPr lang="en-US" altLang="zh-CN" b="1" dirty="0" smtClean="0"/>
              <a:t> conical combination </a:t>
            </a:r>
            <a:r>
              <a:rPr lang="en-US" altLang="zh-CN" dirty="0" smtClean="0"/>
              <a:t>of a set of vectors</a:t>
            </a:r>
            <a:r>
              <a:rPr lang="en-US" altLang="zh-CN" dirty="0"/>
              <a:t> </a:t>
            </a:r>
            <a:r>
              <a:rPr lang="en-US" altLang="zh-CN" dirty="0" smtClean="0"/>
              <a:t>is a</a:t>
            </a:r>
            <a:r>
              <a:rPr lang="en-US" altLang="zh-CN" dirty="0"/>
              <a:t> linear combination </a:t>
            </a:r>
            <a:r>
              <a:rPr lang="en-US" altLang="zh-CN" dirty="0" smtClean="0"/>
              <a:t>of these vectors</a:t>
            </a:r>
          </a:p>
          <a:p>
            <a:r>
              <a:rPr lang="en-US" altLang="zh-CN" b="1" dirty="0" smtClean="0"/>
              <a:t>Conical hull:</a:t>
            </a:r>
            <a:r>
              <a:rPr lang="zh-CN" altLang="en-US" b="1" dirty="0" smtClean="0"/>
              <a:t> </a:t>
            </a:r>
            <a:r>
              <a:rPr lang="en-US" altLang="zh-CN" dirty="0"/>
              <a:t>The </a:t>
            </a:r>
            <a:r>
              <a:rPr lang="en-US" altLang="zh-CN" dirty="0" smtClean="0"/>
              <a:t>conical </a:t>
            </a:r>
            <a:r>
              <a:rPr lang="en-US" altLang="zh-CN" dirty="0"/>
              <a:t>hull of the given </a:t>
            </a:r>
            <a:r>
              <a:rPr lang="en-US" altLang="zh-CN" dirty="0" smtClean="0"/>
              <a:t>vectors </a:t>
            </a:r>
            <a:r>
              <a:rPr lang="en-US" altLang="zh-CN" dirty="0"/>
              <a:t>is identical to the set of all their </a:t>
            </a:r>
            <a:r>
              <a:rPr lang="en-US" altLang="zh-CN" dirty="0" smtClean="0"/>
              <a:t>conical </a:t>
            </a:r>
            <a:r>
              <a:rPr lang="en-US" altLang="zh-CN" dirty="0"/>
              <a:t>combinations.</a:t>
            </a:r>
            <a:endParaRPr lang="en-US" altLang="zh-CN" b="1" dirty="0" smtClean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868" y="1786409"/>
            <a:ext cx="5213861" cy="3412709"/>
          </a:xfrm>
        </p:spPr>
      </p:pic>
    </p:spTree>
    <p:extLst>
      <p:ext uri="{BB962C8B-B14F-4D97-AF65-F5344CB8AC3E}">
        <p14:creationId xmlns:p14="http://schemas.microsoft.com/office/powerpoint/2010/main" val="26010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165" y="1690688"/>
            <a:ext cx="5273877" cy="34519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Polyhedral cone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A cone </a:t>
            </a:r>
            <a:r>
              <a:rPr lang="en-US" altLang="zh-CN" b="1" dirty="0" smtClean="0"/>
              <a:t>K</a:t>
            </a:r>
            <a:r>
              <a:rPr lang="en-US" altLang="zh-CN" dirty="0" smtClean="0"/>
              <a:t> is called Polyhedral if there is some matrix such that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6430084" cy="1247145"/>
          </a:xfrm>
          <a:prstGeom prst="rect">
            <a:avLst/>
          </a:prstGeom>
        </p:spPr>
      </p:pic>
      <p:pic>
        <p:nvPicPr>
          <p:cNvPr id="22" name="内容占位符 21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03" y="2860010"/>
            <a:ext cx="3362794" cy="676369"/>
          </a:xfrm>
        </p:spPr>
      </p:pic>
    </p:spTree>
    <p:extLst>
      <p:ext uri="{BB962C8B-B14F-4D97-AF65-F5344CB8AC3E}">
        <p14:creationId xmlns:p14="http://schemas.microsoft.com/office/powerpoint/2010/main" val="33350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711" y="1339970"/>
            <a:ext cx="6115844" cy="43608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Dual cone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b="1" dirty="0" smtClean="0"/>
              <a:t>Dual cone </a:t>
            </a:r>
            <a:r>
              <a:rPr lang="en-US" altLang="zh-CN" dirty="0" smtClean="0"/>
              <a:t>of cone </a:t>
            </a:r>
            <a:r>
              <a:rPr lang="en-US" altLang="zh-CN" b="1" dirty="0" smtClean="0"/>
              <a:t>C</a:t>
            </a:r>
            <a:r>
              <a:rPr lang="en-US" altLang="zh-CN" dirty="0" smtClean="0"/>
              <a:t> is the set: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Example: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36" y="2821292"/>
            <a:ext cx="3915321" cy="438211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11" y="4375285"/>
            <a:ext cx="3924848" cy="6858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35" y="5052982"/>
            <a:ext cx="2972215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Dual cone properties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56" y="1799150"/>
            <a:ext cx="5715334" cy="4346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22" y="2907194"/>
            <a:ext cx="8005602" cy="82542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22" y="4395897"/>
            <a:ext cx="7793874" cy="10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Uniqueness of NMF: Definition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693" y="1690688"/>
            <a:ext cx="7776848" cy="236986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693" y="4279854"/>
            <a:ext cx="7740664" cy="170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5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Condition: </a:t>
            </a:r>
            <a:r>
              <a:rPr lang="en-US" altLang="zh-CN" dirty="0" err="1" smtClean="0"/>
              <a:t>Separability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49" y="2901384"/>
            <a:ext cx="9156919" cy="1606477"/>
          </a:xfr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366612" cy="365125"/>
          </a:xfrm>
        </p:spPr>
        <p:txBody>
          <a:bodyPr/>
          <a:lstStyle/>
          <a:p>
            <a:pPr algn="l"/>
            <a:r>
              <a:rPr lang="en-US" altLang="zh-CN" dirty="0" smtClean="0"/>
              <a:t>D. </a:t>
            </a:r>
            <a:r>
              <a:rPr lang="en-US" altLang="zh-CN" dirty="0" err="1" smtClean="0"/>
              <a:t>Donoho</a:t>
            </a:r>
            <a:r>
              <a:rPr lang="en-US" altLang="zh-CN" dirty="0" smtClean="0"/>
              <a:t> and V. </a:t>
            </a:r>
            <a:r>
              <a:rPr lang="en-US" altLang="zh-CN" dirty="0" err="1" smtClean="0"/>
              <a:t>Stodden</a:t>
            </a:r>
            <a:r>
              <a:rPr lang="en-US" altLang="zh-CN" dirty="0" smtClean="0"/>
              <a:t>, “When does non-negative matrix factorization give a correct decomposition into parts”</a:t>
            </a:r>
          </a:p>
          <a:p>
            <a:pPr algn="l"/>
            <a:r>
              <a:rPr lang="en-US" altLang="zh-CN" dirty="0" smtClean="0"/>
              <a:t>H. </a:t>
            </a:r>
            <a:r>
              <a:rPr lang="en-US" altLang="zh-CN" dirty="0" err="1" smtClean="0"/>
              <a:t>Laurberg</a:t>
            </a:r>
            <a:r>
              <a:rPr lang="en-US" altLang="zh-CN" dirty="0" smtClean="0"/>
              <a:t>, M. G. Christensen, M. D. </a:t>
            </a:r>
            <a:r>
              <a:rPr lang="en-US" altLang="zh-CN" dirty="0" err="1" smtClean="0"/>
              <a:t>Plumbley</a:t>
            </a:r>
            <a:r>
              <a:rPr lang="en-US" altLang="zh-CN" dirty="0" smtClean="0"/>
              <a:t>, L. K. Hansen, and S. Jensen, “Theorems on positive data: On the uniqueness of NMF,”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3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Condition: Sufficiently scattered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03" y="2154714"/>
            <a:ext cx="9053815" cy="2995844"/>
          </a:xfr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46687" y="6356350"/>
            <a:ext cx="9603031" cy="365125"/>
          </a:xfrm>
        </p:spPr>
        <p:txBody>
          <a:bodyPr/>
          <a:lstStyle/>
          <a:p>
            <a:r>
              <a:rPr lang="en-US" altLang="zh-CN" dirty="0" smtClean="0"/>
              <a:t>K. Huang, “Non-negative matrix factorization revisited: Uniqueness and algorithm for symmetric decomposition,” IEEE Trans. Signal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5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Separability</a:t>
            </a:r>
            <a:r>
              <a:rPr lang="en-US" altLang="zh-CN" dirty="0" smtClean="0"/>
              <a:t> vs </a:t>
            </a:r>
            <a:r>
              <a:rPr lang="en-US" altLang="zh-CN" dirty="0"/>
              <a:t>sufficiently </a:t>
            </a:r>
            <a:r>
              <a:rPr lang="en-US" altLang="zh-CN" dirty="0" smtClean="0"/>
              <a:t>scattered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20120" y="6274463"/>
            <a:ext cx="7211704" cy="365125"/>
          </a:xfrm>
        </p:spPr>
        <p:txBody>
          <a:bodyPr/>
          <a:lstStyle/>
          <a:p>
            <a:r>
              <a:rPr lang="en-US" altLang="zh-CN" dirty="0" smtClean="0"/>
              <a:t>Xiao Fu. On </a:t>
            </a:r>
            <a:r>
              <a:rPr lang="en-US" altLang="zh-CN" dirty="0" err="1" smtClean="0"/>
              <a:t>Identifiability</a:t>
            </a:r>
            <a:r>
              <a:rPr lang="en-US" altLang="zh-CN" dirty="0" smtClean="0"/>
              <a:t> of Nonnegative Matrix factorization.</a:t>
            </a:r>
            <a:r>
              <a:rPr lang="en-US" altLang="zh-CN" dirty="0"/>
              <a:t> IEEE SIGNAL PROCESSING </a:t>
            </a:r>
            <a:r>
              <a:rPr lang="en-US" altLang="zh-CN" dirty="0" smtClean="0"/>
              <a:t>LETTERS.2018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91" y="1820705"/>
            <a:ext cx="8396818" cy="3938651"/>
          </a:xfrm>
        </p:spPr>
      </p:pic>
    </p:spTree>
    <p:extLst>
      <p:ext uri="{BB962C8B-B14F-4D97-AF65-F5344CB8AC3E}">
        <p14:creationId xmlns:p14="http://schemas.microsoft.com/office/powerpoint/2010/main" val="13706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Conditions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353" y="1535705"/>
            <a:ext cx="8598425" cy="4694614"/>
          </a:xfrm>
        </p:spPr>
      </p:pic>
    </p:spTree>
    <p:extLst>
      <p:ext uri="{BB962C8B-B14F-4D97-AF65-F5344CB8AC3E}">
        <p14:creationId xmlns:p14="http://schemas.microsoft.com/office/powerpoint/2010/main" val="13391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Proposed criterion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87" y="1526916"/>
            <a:ext cx="7546026" cy="4304030"/>
          </a:xfr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992573" y="6356350"/>
            <a:ext cx="7710985" cy="365125"/>
          </a:xfrm>
        </p:spPr>
        <p:txBody>
          <a:bodyPr/>
          <a:lstStyle/>
          <a:p>
            <a:r>
              <a:rPr lang="en-US" altLang="zh-CN" dirty="0" smtClean="0"/>
              <a:t>Xiao Fu. On </a:t>
            </a:r>
            <a:r>
              <a:rPr lang="en-US" altLang="zh-CN" dirty="0" err="1" smtClean="0"/>
              <a:t>Identifiability</a:t>
            </a:r>
            <a:r>
              <a:rPr lang="en-US" altLang="zh-CN" dirty="0" smtClean="0"/>
              <a:t> of Nonnegative Matrix factorization. IEEE SIGNAL PROCESSING LETTERS.2018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71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NMF and it’s application</a:t>
            </a:r>
          </a:p>
          <a:p>
            <a:pPr lvl="1"/>
            <a:r>
              <a:rPr lang="en-US" altLang="zh-CN" dirty="0" smtClean="0"/>
              <a:t>NMF</a:t>
            </a:r>
          </a:p>
          <a:p>
            <a:pPr lvl="1"/>
            <a:r>
              <a:rPr lang="en-US" altLang="zh-CN" dirty="0" smtClean="0"/>
              <a:t>Learning parts of objects(Nature’1999)</a:t>
            </a:r>
          </a:p>
          <a:p>
            <a:pPr lvl="1"/>
            <a:r>
              <a:rPr lang="en-US" altLang="zh-CN" dirty="0" err="1" smtClean="0"/>
              <a:t>TopicMF</a:t>
            </a:r>
            <a:r>
              <a:rPr lang="en-US" altLang="zh-CN" dirty="0" smtClean="0"/>
              <a:t>(AAAI’14)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Introduction to Cone</a:t>
            </a:r>
          </a:p>
          <a:p>
            <a:endParaRPr lang="en-US" altLang="zh-CN" dirty="0"/>
          </a:p>
          <a:p>
            <a:r>
              <a:rPr lang="en-US" altLang="zh-CN" dirty="0" smtClean="0"/>
              <a:t>The uniqueness of NMF</a:t>
            </a:r>
          </a:p>
        </p:txBody>
      </p:sp>
    </p:spTree>
    <p:extLst>
      <p:ext uri="{BB962C8B-B14F-4D97-AF65-F5344CB8AC3E}">
        <p14:creationId xmlns:p14="http://schemas.microsoft.com/office/powerpoint/2010/main" val="12973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Proof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087" y="1567857"/>
            <a:ext cx="6132787" cy="4654901"/>
          </a:xfrm>
        </p:spPr>
      </p:pic>
    </p:spTree>
    <p:extLst>
      <p:ext uri="{BB962C8B-B14F-4D97-AF65-F5344CB8AC3E}">
        <p14:creationId xmlns:p14="http://schemas.microsoft.com/office/powerpoint/2010/main" val="23698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154" y="-5968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Proof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54" y="1265877"/>
            <a:ext cx="5237000" cy="515446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17" y="735077"/>
            <a:ext cx="5573479" cy="56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537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NMF and it’s application</a:t>
            </a:r>
          </a:p>
          <a:p>
            <a:pPr lvl="1"/>
            <a:r>
              <a:rPr lang="en-US" altLang="zh-CN" dirty="0" smtClean="0"/>
              <a:t>Learning parts of objects(Nature’1999)</a:t>
            </a:r>
          </a:p>
          <a:p>
            <a:pPr lvl="1"/>
            <a:r>
              <a:rPr lang="en-US" altLang="zh-CN" dirty="0" err="1" smtClean="0"/>
              <a:t>TopicMF</a:t>
            </a:r>
            <a:r>
              <a:rPr lang="en-US" altLang="zh-CN" dirty="0" smtClean="0"/>
              <a:t>(AAAI’14)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Introduction to Cone</a:t>
            </a:r>
          </a:p>
          <a:p>
            <a:pPr lvl="1"/>
            <a:r>
              <a:rPr lang="en-US" altLang="zh-CN" dirty="0" smtClean="0"/>
              <a:t>Conical hull</a:t>
            </a:r>
          </a:p>
          <a:p>
            <a:pPr lvl="1"/>
            <a:r>
              <a:rPr lang="en-US" altLang="zh-CN" dirty="0" smtClean="0"/>
              <a:t>Dual cone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The uniqueness of NMF</a:t>
            </a:r>
          </a:p>
          <a:p>
            <a:pPr lvl="1"/>
            <a:r>
              <a:rPr lang="en-US" altLang="zh-CN" dirty="0" err="1" smtClean="0"/>
              <a:t>Separability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Sufficiently scattered.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700853" y="4034353"/>
            <a:ext cx="6620799" cy="2104849"/>
            <a:chOff x="5146663" y="3437792"/>
            <a:chExt cx="6620799" cy="210484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38869"/>
            <a:stretch/>
          </p:blipFill>
          <p:spPr>
            <a:xfrm>
              <a:off x="5146663" y="3437792"/>
              <a:ext cx="6620799" cy="1898484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6469037" y="3705130"/>
              <a:ext cx="1860951" cy="18279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586715" y="3714691"/>
              <a:ext cx="1860951" cy="18279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内容占位符 4"/>
          <p:cNvPicPr>
            <a:picLocks noGrp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6" t="16708" r="17978" b="6109"/>
          <a:stretch/>
        </p:blipFill>
        <p:spPr>
          <a:xfrm>
            <a:off x="7366698" y="1149682"/>
            <a:ext cx="3289110" cy="263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3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754" y="26959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Appendix 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47" y="2456290"/>
            <a:ext cx="5666715" cy="3941588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70" y="1186986"/>
            <a:ext cx="5521246" cy="5172869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2" y="1382794"/>
            <a:ext cx="5470042" cy="107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NMF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556" y="1922700"/>
            <a:ext cx="6838272" cy="1707028"/>
          </a:xfrm>
        </p:spPr>
      </p:pic>
      <p:sp>
        <p:nvSpPr>
          <p:cNvPr id="5" name="矩形 4"/>
          <p:cNvSpPr/>
          <p:nvPr/>
        </p:nvSpPr>
        <p:spPr>
          <a:xfrm>
            <a:off x="3370997" y="4359407"/>
            <a:ext cx="641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the matrix V is represented by the two 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smaller matrices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W and H subjecting to W &gt; 0, H &gt; 0</a:t>
            </a:r>
            <a:endParaRPr lang="zh-CN" alt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4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NMF: interpretation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80" y="2031882"/>
            <a:ext cx="8491877" cy="3506116"/>
          </a:xfrm>
        </p:spPr>
      </p:pic>
      <p:sp>
        <p:nvSpPr>
          <p:cNvPr id="5" name="圆角矩形 4"/>
          <p:cNvSpPr/>
          <p:nvPr/>
        </p:nvSpPr>
        <p:spPr>
          <a:xfrm>
            <a:off x="8775511" y="5131558"/>
            <a:ext cx="1146412" cy="3002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582347" y="6492875"/>
            <a:ext cx="8470710" cy="365125"/>
          </a:xfrm>
        </p:spPr>
        <p:txBody>
          <a:bodyPr/>
          <a:lstStyle/>
          <a:p>
            <a:r>
              <a:rPr lang="en-US" altLang="zh-CN" dirty="0" err="1" smtClean="0"/>
              <a:t>Kejun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Huang.Non</a:t>
            </a:r>
            <a:r>
              <a:rPr lang="en-US" altLang="zh-CN" dirty="0" smtClean="0"/>
              <a:t>-Negative Matrix Factorization Revisited: Uniqueness </a:t>
            </a:r>
            <a:r>
              <a:rPr lang="en-US" altLang="zh-CN" dirty="0"/>
              <a:t>and Algorithm for </a:t>
            </a:r>
            <a:r>
              <a:rPr lang="en-US" altLang="zh-CN" dirty="0" smtClean="0"/>
              <a:t>Symmetric Decomposition.</a:t>
            </a:r>
            <a:r>
              <a:rPr lang="en-US" altLang="zh-CN" dirty="0"/>
              <a:t> IEEE TRANSACTIONS ON SIGNAL </a:t>
            </a:r>
            <a:r>
              <a:rPr lang="en-US" altLang="zh-CN" dirty="0" smtClean="0"/>
              <a:t>PROCESSING.2014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3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parts of objects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59" y="4149303"/>
            <a:ext cx="4576391" cy="258536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43080"/>
            <a:ext cx="5186520" cy="24740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70" y="1690688"/>
            <a:ext cx="5122301" cy="236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parts of objects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99" y="1690688"/>
            <a:ext cx="6228202" cy="4351338"/>
          </a:xfr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81899" y="6369998"/>
            <a:ext cx="5969758" cy="365125"/>
          </a:xfrm>
        </p:spPr>
        <p:txBody>
          <a:bodyPr/>
          <a:lstStyle/>
          <a:p>
            <a:r>
              <a:rPr lang="en-US" altLang="zh-CN" dirty="0" smtClean="0"/>
              <a:t>Daniel D. </a:t>
            </a:r>
            <a:r>
              <a:rPr lang="en-US" altLang="zh-CN" dirty="0" err="1" smtClean="0"/>
              <a:t>Lee.Learning</a:t>
            </a:r>
            <a:r>
              <a:rPr lang="en-US" altLang="zh-CN" dirty="0" smtClean="0"/>
              <a:t> the parts of objects by non-negative matrix factorization. Nature.1999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5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16" y="1831886"/>
            <a:ext cx="5237224" cy="3410554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 MF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914" y="1831886"/>
            <a:ext cx="4689534" cy="8043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914" y="3159573"/>
            <a:ext cx="6225930" cy="2030775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2315570" y="6294108"/>
            <a:ext cx="7560860" cy="365125"/>
          </a:xfrm>
        </p:spPr>
        <p:txBody>
          <a:bodyPr/>
          <a:lstStyle/>
          <a:p>
            <a:r>
              <a:rPr lang="en-US" altLang="zh-CN" dirty="0" smtClean="0"/>
              <a:t>Yang </a:t>
            </a:r>
            <a:r>
              <a:rPr lang="en-US" altLang="zh-CN" dirty="0" err="1" smtClean="0"/>
              <a:t>Bao</a:t>
            </a:r>
            <a:r>
              <a:rPr lang="en-US" altLang="zh-CN" dirty="0" smtClean="0"/>
              <a:t>.</a:t>
            </a:r>
            <a:r>
              <a:rPr lang="en-US" altLang="zh-CN" b="1" dirty="0"/>
              <a:t> </a:t>
            </a:r>
            <a:r>
              <a:rPr lang="en-US" altLang="zh-CN" b="1" dirty="0" err="1"/>
              <a:t>TopicMF</a:t>
            </a:r>
            <a:r>
              <a:rPr lang="en-US" altLang="zh-CN" b="1" dirty="0"/>
              <a:t>: Simultaneously </a:t>
            </a:r>
            <a:r>
              <a:rPr lang="en-US" altLang="zh-CN" b="1" dirty="0" smtClean="0"/>
              <a:t>Exploiting Ratings </a:t>
            </a:r>
            <a:r>
              <a:rPr lang="en-US" altLang="zh-CN" b="1" dirty="0"/>
              <a:t>and Reviews for Recommendation</a:t>
            </a:r>
            <a:r>
              <a:rPr lang="en-US" altLang="zh-CN" dirty="0" smtClean="0"/>
              <a:t> .AAAI.2014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0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dirty="0" smtClean="0"/>
              <a:t>Cone(linear cone)</a:t>
            </a:r>
            <a:r>
              <a:rPr lang="en-US" altLang="zh-CN" dirty="0" smtClean="0"/>
              <a:t>: A</a:t>
            </a:r>
            <a:r>
              <a:rPr lang="en-US" altLang="zh-CN" dirty="0"/>
              <a:t> subset </a:t>
            </a:r>
            <a:r>
              <a:rPr lang="en-US" altLang="zh-CN" i="1" dirty="0"/>
              <a:t>C</a:t>
            </a:r>
            <a:r>
              <a:rPr lang="en-US" altLang="zh-CN" dirty="0"/>
              <a:t> of a vector space </a:t>
            </a:r>
            <a:r>
              <a:rPr lang="en-US" altLang="zh-CN" i="1" dirty="0"/>
              <a:t>V</a:t>
            </a:r>
            <a:r>
              <a:rPr lang="en-US" altLang="zh-CN" dirty="0"/>
              <a:t> is a </a:t>
            </a:r>
            <a:r>
              <a:rPr lang="en-US" altLang="zh-CN" b="1" dirty="0" smtClean="0"/>
              <a:t>cone </a:t>
            </a:r>
            <a:r>
              <a:rPr lang="en-US" altLang="zh-CN" dirty="0" smtClean="0"/>
              <a:t>if </a:t>
            </a:r>
            <a:r>
              <a:rPr lang="en-US" altLang="zh-CN" dirty="0"/>
              <a:t>for each </a:t>
            </a:r>
            <a:r>
              <a:rPr lang="en-US" altLang="zh-CN" i="1" dirty="0"/>
              <a:t>x</a:t>
            </a:r>
            <a:r>
              <a:rPr lang="en-US" altLang="zh-CN" dirty="0"/>
              <a:t> in </a:t>
            </a:r>
            <a:r>
              <a:rPr lang="en-US" altLang="zh-CN" i="1" dirty="0"/>
              <a:t>C</a:t>
            </a:r>
            <a:r>
              <a:rPr lang="en-US" altLang="zh-CN" dirty="0"/>
              <a:t> and positive scalars α, the product αx is in </a:t>
            </a:r>
            <a:r>
              <a:rPr lang="en-US" altLang="zh-CN" i="1" dirty="0"/>
              <a:t>C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48" y="1690688"/>
            <a:ext cx="4984956" cy="3277986"/>
          </a:xfrm>
        </p:spPr>
      </p:pic>
      <p:sp>
        <p:nvSpPr>
          <p:cNvPr id="6" name="文本框 5"/>
          <p:cNvSpPr txBox="1"/>
          <p:nvPr/>
        </p:nvSpPr>
        <p:spPr>
          <a:xfrm>
            <a:off x="7253206" y="5145437"/>
            <a:ext cx="326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 cone: the union of two rays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343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Conex cone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 </a:t>
            </a:r>
            <a:r>
              <a:rPr lang="en-US" altLang="zh-CN" b="1" dirty="0" smtClean="0"/>
              <a:t>convex cone: </a:t>
            </a:r>
          </a:p>
          <a:p>
            <a:pPr marL="0" indent="0" algn="just">
              <a:buNone/>
            </a:pPr>
            <a:r>
              <a:rPr lang="en-US" altLang="zh-CN" dirty="0" smtClean="0"/>
              <a:t>A </a:t>
            </a:r>
            <a:r>
              <a:rPr lang="en-US" altLang="zh-CN" dirty="0"/>
              <a:t>cone </a:t>
            </a:r>
            <a:r>
              <a:rPr lang="en-US" altLang="zh-CN" i="1" dirty="0"/>
              <a:t>C</a:t>
            </a:r>
            <a:r>
              <a:rPr lang="en-US" altLang="zh-CN" dirty="0"/>
              <a:t> is </a:t>
            </a:r>
            <a:r>
              <a:rPr lang="en-US" altLang="zh-CN" dirty="0" smtClean="0"/>
              <a:t>a </a:t>
            </a:r>
            <a:r>
              <a:rPr lang="en-US" altLang="zh-CN" b="1" dirty="0" smtClean="0"/>
              <a:t>convex cone</a:t>
            </a:r>
            <a:r>
              <a:rPr lang="en-US" altLang="zh-CN" dirty="0"/>
              <a:t> if </a:t>
            </a:r>
            <a:r>
              <a:rPr lang="en-US" altLang="zh-CN" i="1" dirty="0"/>
              <a:t>αx</a:t>
            </a:r>
            <a:r>
              <a:rPr lang="en-US" altLang="zh-CN" dirty="0"/>
              <a:t> + </a:t>
            </a:r>
            <a:r>
              <a:rPr lang="en-US" altLang="zh-CN" i="1" dirty="0"/>
              <a:t>βy</a:t>
            </a:r>
            <a:r>
              <a:rPr lang="en-US" altLang="zh-CN" dirty="0"/>
              <a:t> belongs to </a:t>
            </a:r>
            <a:r>
              <a:rPr lang="en-US" altLang="zh-CN" i="1" dirty="0"/>
              <a:t>C</a:t>
            </a:r>
            <a:r>
              <a:rPr lang="en-US" altLang="zh-CN" dirty="0"/>
              <a:t>, for any positive scalars α, β, and any </a:t>
            </a:r>
            <a:r>
              <a:rPr lang="en-US" altLang="zh-CN" i="1" dirty="0"/>
              <a:t>x</a:t>
            </a:r>
            <a:r>
              <a:rPr lang="en-US" altLang="zh-CN" dirty="0"/>
              <a:t>, </a:t>
            </a:r>
            <a:r>
              <a:rPr lang="en-US" altLang="zh-CN" i="1" dirty="0"/>
              <a:t>y</a:t>
            </a:r>
            <a:r>
              <a:rPr lang="en-US" altLang="zh-CN" dirty="0"/>
              <a:t> in </a:t>
            </a:r>
            <a:r>
              <a:rPr lang="en-US" altLang="zh-CN" i="1" dirty="0"/>
              <a:t>C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38" y="656074"/>
            <a:ext cx="4556612" cy="298251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90" y="3638584"/>
            <a:ext cx="4225709" cy="277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394</Words>
  <Application>Microsoft Office PowerPoint</Application>
  <PresentationFormat>宽屏</PresentationFormat>
  <Paragraphs>78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Uniqueness of NMF</vt:lpstr>
      <vt:lpstr>Overview</vt:lpstr>
      <vt:lpstr>NMF</vt:lpstr>
      <vt:lpstr>NMF: interpretation</vt:lpstr>
      <vt:lpstr>Learning parts of objects</vt:lpstr>
      <vt:lpstr>Learning parts of objects</vt:lpstr>
      <vt:lpstr>Topic MF</vt:lpstr>
      <vt:lpstr>Cone</vt:lpstr>
      <vt:lpstr>Conex cone</vt:lpstr>
      <vt:lpstr>Conical hull</vt:lpstr>
      <vt:lpstr>Polyhedral cone</vt:lpstr>
      <vt:lpstr>Dual cone</vt:lpstr>
      <vt:lpstr>Dual cone properties</vt:lpstr>
      <vt:lpstr>Uniqueness of NMF: Definition</vt:lpstr>
      <vt:lpstr>Condition: Separability</vt:lpstr>
      <vt:lpstr>Condition: Sufficiently scattered</vt:lpstr>
      <vt:lpstr>Separability vs sufficiently scattered</vt:lpstr>
      <vt:lpstr>Conditions</vt:lpstr>
      <vt:lpstr>Proposed criterion</vt:lpstr>
      <vt:lpstr>Proof</vt:lpstr>
      <vt:lpstr>Proof</vt:lpstr>
      <vt:lpstr>Conclusion</vt:lpstr>
      <vt:lpstr>Appendix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Uniqueness of NMF</dc:title>
  <dc:creator>duocai wu</dc:creator>
  <cp:lastModifiedBy>duocai wu</cp:lastModifiedBy>
  <cp:revision>81</cp:revision>
  <dcterms:created xsi:type="dcterms:W3CDTF">2018-03-19T13:03:40Z</dcterms:created>
  <dcterms:modified xsi:type="dcterms:W3CDTF">2018-03-19T17:29:46Z</dcterms:modified>
</cp:coreProperties>
</file>