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4" r:id="rId3"/>
    <p:sldId id="260" r:id="rId4"/>
    <p:sldId id="265" r:id="rId5"/>
    <p:sldId id="266" r:id="rId6"/>
    <p:sldId id="267" r:id="rId7"/>
    <p:sldId id="269" r:id="rId8"/>
    <p:sldId id="271" r:id="rId9"/>
    <p:sldId id="270" r:id="rId10"/>
    <p:sldId id="272" r:id="rId11"/>
    <p:sldId id="273" r:id="rId12"/>
    <p:sldId id="268"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74" r:id="rId35"/>
    <p:sldId id="261" r:id="rId36"/>
    <p:sldId id="262" r:id="rId37"/>
    <p:sldId id="263"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A2F5047-D6BC-46D9-BFB2-84D0B9110C2C}">
          <p14:sldIdLst>
            <p14:sldId id="256"/>
            <p14:sldId id="264"/>
          </p14:sldIdLst>
        </p14:section>
        <p14:section name="TAE" id="{9EC24110-8654-4C99-AEF2-56020C3DEDEA}">
          <p14:sldIdLst>
            <p14:sldId id="260"/>
            <p14:sldId id="265"/>
            <p14:sldId id="266"/>
            <p14:sldId id="267"/>
            <p14:sldId id="269"/>
            <p14:sldId id="271"/>
            <p14:sldId id="270"/>
            <p14:sldId id="272"/>
            <p14:sldId id="273"/>
            <p14:sldId id="268"/>
          </p14:sldIdLst>
        </p14:section>
        <p14:section name="Dynamic Routing Between Capsules" id="{1D38C965-D44A-4C2F-BF73-C6DEBA3CA299}">
          <p14:sldIdLst>
            <p14:sldId id="275"/>
            <p14:sldId id="276"/>
            <p14:sldId id="277"/>
            <p14:sldId id="278"/>
            <p14:sldId id="279"/>
            <p14:sldId id="280"/>
            <p14:sldId id="281"/>
            <p14:sldId id="282"/>
            <p14:sldId id="283"/>
            <p14:sldId id="284"/>
            <p14:sldId id="285"/>
            <p14:sldId id="286"/>
            <p14:sldId id="287"/>
          </p14:sldIdLst>
        </p14:section>
        <p14:section name="MATRIX CAPSULES WITH EM ROUTING" id="{360FA2FB-68AB-46A5-8551-B16C7E7D003B}">
          <p14:sldIdLst>
            <p14:sldId id="288"/>
            <p14:sldId id="289"/>
            <p14:sldId id="290"/>
            <p14:sldId id="291"/>
            <p14:sldId id="292"/>
            <p14:sldId id="293"/>
            <p14:sldId id="294"/>
            <p14:sldId id="295"/>
          </p14:sldIdLst>
        </p14:section>
        <p14:section name="Conlusion" id="{3706AA49-844E-41A5-90EB-93D0150A8D8D}">
          <p14:sldIdLst>
            <p14:sldId id="274"/>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95" autoAdjust="0"/>
  </p:normalViewPr>
  <p:slideViewPr>
    <p:cSldViewPr snapToGrid="0">
      <p:cViewPr varScale="1">
        <p:scale>
          <a:sx n="63" d="100"/>
          <a:sy n="63" d="100"/>
        </p:scale>
        <p:origin x="3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D8F90-17A7-4784-828B-1827DC56032A}" type="datetimeFigureOut">
              <a:rPr lang="zh-CN" altLang="en-US" smtClean="0"/>
              <a:t>2017/11/12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500841-DF7C-4D20-BE5E-8562B9A30360}" type="slidenum">
              <a:rPr lang="zh-CN" altLang="en-US" smtClean="0"/>
              <a:t>‹#›</a:t>
            </a:fld>
            <a:endParaRPr lang="zh-CN" altLang="en-US"/>
          </a:p>
        </p:txBody>
      </p:sp>
    </p:spTree>
    <p:extLst>
      <p:ext uri="{BB962C8B-B14F-4D97-AF65-F5344CB8AC3E}">
        <p14:creationId xmlns:p14="http://schemas.microsoft.com/office/powerpoint/2010/main" val="3643213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500841-DF7C-4D20-BE5E-8562B9A30360}" type="slidenum">
              <a:rPr lang="zh-CN" altLang="en-US" smtClean="0"/>
              <a:t>2</a:t>
            </a:fld>
            <a:endParaRPr lang="zh-CN" altLang="en-US"/>
          </a:p>
        </p:txBody>
      </p:sp>
    </p:spTree>
    <p:extLst>
      <p:ext uri="{BB962C8B-B14F-4D97-AF65-F5344CB8AC3E}">
        <p14:creationId xmlns:p14="http://schemas.microsoft.com/office/powerpoint/2010/main" val="2040840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type of “routing-by-agreement” should be far more effective than    the very primitive form of routing implemented by max-pooling which allows neurons in one layer to ignore all but the most active feature detector in a local pool in the layer below. </a:t>
            </a:r>
            <a:endParaRPr lang="zh-CN" altLang="en-US" dirty="0"/>
          </a:p>
        </p:txBody>
      </p:sp>
      <p:sp>
        <p:nvSpPr>
          <p:cNvPr id="4" name="灯片编号占位符 3"/>
          <p:cNvSpPr>
            <a:spLocks noGrp="1"/>
          </p:cNvSpPr>
          <p:nvPr>
            <p:ph type="sldNum" sz="quarter" idx="10"/>
          </p:nvPr>
        </p:nvSpPr>
        <p:spPr/>
        <p:txBody>
          <a:bodyPr/>
          <a:lstStyle/>
          <a:p>
            <a:fld id="{75500841-DF7C-4D20-BE5E-8562B9A30360}" type="slidenum">
              <a:rPr lang="zh-CN" altLang="en-US" smtClean="0"/>
              <a:t>14</a:t>
            </a:fld>
            <a:endParaRPr lang="zh-CN" altLang="en-US"/>
          </a:p>
        </p:txBody>
      </p:sp>
    </p:spTree>
    <p:extLst>
      <p:ext uri="{BB962C8B-B14F-4D97-AF65-F5344CB8AC3E}">
        <p14:creationId xmlns:p14="http://schemas.microsoft.com/office/powerpoint/2010/main" val="1232309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696ECF9-C5CE-4BC4-9ED3-602E99717B86}"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9D215A-62D0-4B43-A870-203DBCF1BC9B}" type="slidenum">
              <a:rPr lang="zh-CN" altLang="en-US" smtClean="0"/>
              <a:t>‹#›</a:t>
            </a:fld>
            <a:endParaRPr lang="zh-CN" altLang="en-US"/>
          </a:p>
        </p:txBody>
      </p:sp>
    </p:spTree>
    <p:extLst>
      <p:ext uri="{BB962C8B-B14F-4D97-AF65-F5344CB8AC3E}">
        <p14:creationId xmlns:p14="http://schemas.microsoft.com/office/powerpoint/2010/main" val="308218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696ECF9-C5CE-4BC4-9ED3-602E99717B86}"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9D215A-62D0-4B43-A870-203DBCF1BC9B}" type="slidenum">
              <a:rPr lang="zh-CN" altLang="en-US" smtClean="0"/>
              <a:t>‹#›</a:t>
            </a:fld>
            <a:endParaRPr lang="zh-CN" altLang="en-US"/>
          </a:p>
        </p:txBody>
      </p:sp>
    </p:spTree>
    <p:extLst>
      <p:ext uri="{BB962C8B-B14F-4D97-AF65-F5344CB8AC3E}">
        <p14:creationId xmlns:p14="http://schemas.microsoft.com/office/powerpoint/2010/main" val="3914269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696ECF9-C5CE-4BC4-9ED3-602E99717B86}"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9D215A-62D0-4B43-A870-203DBCF1BC9B}" type="slidenum">
              <a:rPr lang="zh-CN" altLang="en-US" smtClean="0"/>
              <a:t>‹#›</a:t>
            </a:fld>
            <a:endParaRPr lang="zh-CN" altLang="en-US"/>
          </a:p>
        </p:txBody>
      </p:sp>
    </p:spTree>
    <p:extLst>
      <p:ext uri="{BB962C8B-B14F-4D97-AF65-F5344CB8AC3E}">
        <p14:creationId xmlns:p14="http://schemas.microsoft.com/office/powerpoint/2010/main" val="3771167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696ECF9-C5CE-4BC4-9ED3-602E99717B86}"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9D215A-62D0-4B43-A870-203DBCF1BC9B}" type="slidenum">
              <a:rPr lang="zh-CN" altLang="en-US" smtClean="0"/>
              <a:t>‹#›</a:t>
            </a:fld>
            <a:endParaRPr lang="zh-CN" altLang="en-US"/>
          </a:p>
        </p:txBody>
      </p:sp>
    </p:spTree>
    <p:extLst>
      <p:ext uri="{BB962C8B-B14F-4D97-AF65-F5344CB8AC3E}">
        <p14:creationId xmlns:p14="http://schemas.microsoft.com/office/powerpoint/2010/main" val="3843591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696ECF9-C5CE-4BC4-9ED3-602E99717B86}"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9D215A-62D0-4B43-A870-203DBCF1BC9B}" type="slidenum">
              <a:rPr lang="zh-CN" altLang="en-US" smtClean="0"/>
              <a:t>‹#›</a:t>
            </a:fld>
            <a:endParaRPr lang="zh-CN" altLang="en-US"/>
          </a:p>
        </p:txBody>
      </p:sp>
    </p:spTree>
    <p:extLst>
      <p:ext uri="{BB962C8B-B14F-4D97-AF65-F5344CB8AC3E}">
        <p14:creationId xmlns:p14="http://schemas.microsoft.com/office/powerpoint/2010/main" val="212525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696ECF9-C5CE-4BC4-9ED3-602E99717B86}" type="datetimeFigureOut">
              <a:rPr lang="zh-CN" altLang="en-US" smtClean="0"/>
              <a:t>2017/11/12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9D215A-62D0-4B43-A870-203DBCF1BC9B}" type="slidenum">
              <a:rPr lang="zh-CN" altLang="en-US" smtClean="0"/>
              <a:t>‹#›</a:t>
            </a:fld>
            <a:endParaRPr lang="zh-CN" altLang="en-US"/>
          </a:p>
        </p:txBody>
      </p:sp>
    </p:spTree>
    <p:extLst>
      <p:ext uri="{BB962C8B-B14F-4D97-AF65-F5344CB8AC3E}">
        <p14:creationId xmlns:p14="http://schemas.microsoft.com/office/powerpoint/2010/main" val="22789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696ECF9-C5CE-4BC4-9ED3-602E99717B86}" type="datetimeFigureOut">
              <a:rPr lang="zh-CN" altLang="en-US" smtClean="0"/>
              <a:t>2017/11/12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9D215A-62D0-4B43-A870-203DBCF1BC9B}" type="slidenum">
              <a:rPr lang="zh-CN" altLang="en-US" smtClean="0"/>
              <a:t>‹#›</a:t>
            </a:fld>
            <a:endParaRPr lang="zh-CN" altLang="en-US"/>
          </a:p>
        </p:txBody>
      </p:sp>
    </p:spTree>
    <p:extLst>
      <p:ext uri="{BB962C8B-B14F-4D97-AF65-F5344CB8AC3E}">
        <p14:creationId xmlns:p14="http://schemas.microsoft.com/office/powerpoint/2010/main" val="2756335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696ECF9-C5CE-4BC4-9ED3-602E99717B86}" type="datetimeFigureOut">
              <a:rPr lang="zh-CN" altLang="en-US" smtClean="0"/>
              <a:t>2017/11/12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9D215A-62D0-4B43-A870-203DBCF1BC9B}" type="slidenum">
              <a:rPr lang="zh-CN" altLang="en-US" smtClean="0"/>
              <a:t>‹#›</a:t>
            </a:fld>
            <a:endParaRPr lang="zh-CN" altLang="en-US"/>
          </a:p>
        </p:txBody>
      </p:sp>
    </p:spTree>
    <p:extLst>
      <p:ext uri="{BB962C8B-B14F-4D97-AF65-F5344CB8AC3E}">
        <p14:creationId xmlns:p14="http://schemas.microsoft.com/office/powerpoint/2010/main" val="433652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96ECF9-C5CE-4BC4-9ED3-602E99717B86}" type="datetimeFigureOut">
              <a:rPr lang="zh-CN" altLang="en-US" smtClean="0"/>
              <a:t>2017/11/12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9D215A-62D0-4B43-A870-203DBCF1BC9B}" type="slidenum">
              <a:rPr lang="zh-CN" altLang="en-US" smtClean="0"/>
              <a:t>‹#›</a:t>
            </a:fld>
            <a:endParaRPr lang="zh-CN" altLang="en-US"/>
          </a:p>
        </p:txBody>
      </p:sp>
    </p:spTree>
    <p:extLst>
      <p:ext uri="{BB962C8B-B14F-4D97-AF65-F5344CB8AC3E}">
        <p14:creationId xmlns:p14="http://schemas.microsoft.com/office/powerpoint/2010/main" val="208011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696ECF9-C5CE-4BC4-9ED3-602E99717B86}" type="datetimeFigureOut">
              <a:rPr lang="zh-CN" altLang="en-US" smtClean="0"/>
              <a:t>2017/11/12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9D215A-62D0-4B43-A870-203DBCF1BC9B}" type="slidenum">
              <a:rPr lang="zh-CN" altLang="en-US" smtClean="0"/>
              <a:t>‹#›</a:t>
            </a:fld>
            <a:endParaRPr lang="zh-CN" altLang="en-US"/>
          </a:p>
        </p:txBody>
      </p:sp>
    </p:spTree>
    <p:extLst>
      <p:ext uri="{BB962C8B-B14F-4D97-AF65-F5344CB8AC3E}">
        <p14:creationId xmlns:p14="http://schemas.microsoft.com/office/powerpoint/2010/main" val="3688934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696ECF9-C5CE-4BC4-9ED3-602E99717B86}" type="datetimeFigureOut">
              <a:rPr lang="zh-CN" altLang="en-US" smtClean="0"/>
              <a:t>2017/11/12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9D215A-62D0-4B43-A870-203DBCF1BC9B}" type="slidenum">
              <a:rPr lang="zh-CN" altLang="en-US" smtClean="0"/>
              <a:t>‹#›</a:t>
            </a:fld>
            <a:endParaRPr lang="zh-CN" altLang="en-US"/>
          </a:p>
        </p:txBody>
      </p:sp>
    </p:spTree>
    <p:extLst>
      <p:ext uri="{BB962C8B-B14F-4D97-AF65-F5344CB8AC3E}">
        <p14:creationId xmlns:p14="http://schemas.microsoft.com/office/powerpoint/2010/main" val="1670640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96ECF9-C5CE-4BC4-9ED3-602E99717B86}" type="datetimeFigureOut">
              <a:rPr lang="zh-CN" altLang="en-US" smtClean="0"/>
              <a:t>2017/11/12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9D215A-62D0-4B43-A870-203DBCF1BC9B}" type="slidenum">
              <a:rPr lang="zh-CN" altLang="en-US" smtClean="0"/>
              <a:t>‹#›</a:t>
            </a:fld>
            <a:endParaRPr lang="zh-CN" altLang="en-US"/>
          </a:p>
        </p:txBody>
      </p:sp>
    </p:spTree>
    <p:extLst>
      <p:ext uri="{BB962C8B-B14F-4D97-AF65-F5344CB8AC3E}">
        <p14:creationId xmlns:p14="http://schemas.microsoft.com/office/powerpoint/2010/main" val="3324037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Capsule Net</a:t>
            </a:r>
            <a:endParaRPr lang="zh-CN" altLang="en-US" dirty="0"/>
          </a:p>
        </p:txBody>
      </p:sp>
      <p:sp>
        <p:nvSpPr>
          <p:cNvPr id="3" name="副标题 2"/>
          <p:cNvSpPr>
            <a:spLocks noGrp="1"/>
          </p:cNvSpPr>
          <p:nvPr>
            <p:ph type="subTitle" idx="1"/>
          </p:nvPr>
        </p:nvSpPr>
        <p:spPr/>
        <p:txBody>
          <a:bodyPr/>
          <a:lstStyle/>
          <a:p>
            <a:pPr algn="r"/>
            <a:r>
              <a:rPr lang="en-US" altLang="zh-CN" dirty="0" smtClean="0"/>
              <a:t>wu</a:t>
            </a:r>
            <a:endParaRPr lang="zh-CN" altLang="en-US" dirty="0"/>
          </a:p>
        </p:txBody>
      </p:sp>
    </p:spTree>
    <p:extLst>
      <p:ext uri="{BB962C8B-B14F-4D97-AF65-F5344CB8AC3E}">
        <p14:creationId xmlns:p14="http://schemas.microsoft.com/office/powerpoint/2010/main" val="961175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Experiments</a:t>
            </a:r>
            <a:endParaRPr lang="zh-CN" altLang="en-US" dirty="0"/>
          </a:p>
        </p:txBody>
      </p:sp>
      <p:sp>
        <p:nvSpPr>
          <p:cNvPr id="6" name="内容占位符 5"/>
          <p:cNvSpPr>
            <a:spLocks noGrp="1"/>
          </p:cNvSpPr>
          <p:nvPr>
            <p:ph idx="1"/>
          </p:nvPr>
        </p:nvSpPr>
        <p:spPr/>
        <p:txBody>
          <a:bodyPr>
            <a:normAutofit/>
          </a:bodyPr>
          <a:lstStyle/>
          <a:p>
            <a:endParaRPr lang="en-US" altLang="zh-CN" dirty="0" smtClean="0"/>
          </a:p>
          <a:p>
            <a:endParaRPr lang="en-US" altLang="zh-CN" dirty="0"/>
          </a:p>
          <a:p>
            <a:endParaRPr lang="en-US" altLang="zh-CN" dirty="0" smtClean="0"/>
          </a:p>
          <a:p>
            <a:endParaRPr lang="en-US" altLang="zh-CN" dirty="0"/>
          </a:p>
          <a:p>
            <a:pPr marL="0" indent="0">
              <a:buNone/>
            </a:pPr>
            <a:endParaRPr lang="en-US" altLang="zh-CN" dirty="0" smtClean="0"/>
          </a:p>
          <a:p>
            <a:r>
              <a:rPr lang="en-US" altLang="zh-CN" dirty="0" smtClean="0"/>
              <a:t>The top row shows input images; the middle row shows output images and the bottom row shows the correctly transformed output images.</a:t>
            </a:r>
            <a:endParaRPr lang="en-US" altLang="zh-CN"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825625"/>
            <a:ext cx="9688277" cy="2238687"/>
          </a:xfrm>
          <a:prstGeom prst="rect">
            <a:avLst/>
          </a:prstGeom>
        </p:spPr>
      </p:pic>
    </p:spTree>
    <p:extLst>
      <p:ext uri="{BB962C8B-B14F-4D97-AF65-F5344CB8AC3E}">
        <p14:creationId xmlns:p14="http://schemas.microsoft.com/office/powerpoint/2010/main" val="867553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Experiments</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4803" y="1690688"/>
            <a:ext cx="10122393" cy="4351338"/>
          </a:xfrm>
        </p:spPr>
      </p:pic>
    </p:spTree>
    <p:extLst>
      <p:ext uri="{BB962C8B-B14F-4D97-AF65-F5344CB8AC3E}">
        <p14:creationId xmlns:p14="http://schemas.microsoft.com/office/powerpoint/2010/main" val="2187272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 to do</a:t>
            </a:r>
            <a:endParaRPr lang="zh-CN" altLang="en-US" dirty="0"/>
          </a:p>
        </p:txBody>
      </p:sp>
      <p:sp>
        <p:nvSpPr>
          <p:cNvPr id="3" name="内容占位符 2"/>
          <p:cNvSpPr>
            <a:spLocks noGrp="1"/>
          </p:cNvSpPr>
          <p:nvPr>
            <p:ph idx="1"/>
          </p:nvPr>
        </p:nvSpPr>
        <p:spPr/>
        <p:txBody>
          <a:bodyPr/>
          <a:lstStyle/>
          <a:p>
            <a:r>
              <a:rPr lang="en-US" altLang="zh-CN" dirty="0" smtClean="0"/>
              <a:t>Specific routing algorithm</a:t>
            </a:r>
          </a:p>
          <a:p>
            <a:endParaRPr lang="en-US" altLang="zh-CN" dirty="0"/>
          </a:p>
          <a:p>
            <a:r>
              <a:rPr lang="en-US" altLang="zh-CN" dirty="0" smtClean="0"/>
              <a:t>New initialization method of the first capsule method</a:t>
            </a:r>
            <a:endParaRPr lang="zh-CN" altLang="en-US" dirty="0"/>
          </a:p>
        </p:txBody>
      </p:sp>
    </p:spTree>
    <p:extLst>
      <p:ext uri="{BB962C8B-B14F-4D97-AF65-F5344CB8AC3E}">
        <p14:creationId xmlns:p14="http://schemas.microsoft.com/office/powerpoint/2010/main" val="3075179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b="1" dirty="0"/>
              <a:t>Dynamic Routing Between Capsules</a:t>
            </a:r>
            <a:r>
              <a:rPr lang="en-US" altLang="zh-CN" dirty="0" smtClean="0"/>
              <a:t> </a:t>
            </a:r>
            <a:endParaRPr lang="zh-CN" altLang="en-US" dirty="0"/>
          </a:p>
        </p:txBody>
      </p:sp>
      <p:sp>
        <p:nvSpPr>
          <p:cNvPr id="5" name="副标题 4"/>
          <p:cNvSpPr>
            <a:spLocks noGrp="1"/>
          </p:cNvSpPr>
          <p:nvPr>
            <p:ph type="subTitle" idx="1"/>
          </p:nvPr>
        </p:nvSpPr>
        <p:spPr/>
        <p:txBody>
          <a:bodyPr/>
          <a:lstStyle/>
          <a:p>
            <a:pPr algn="r"/>
            <a:r>
              <a:rPr lang="en-US" altLang="zh-CN" dirty="0" smtClean="0"/>
              <a:t>Sara </a:t>
            </a:r>
            <a:r>
              <a:rPr lang="en-US" altLang="zh-CN" dirty="0" err="1" smtClean="0"/>
              <a:t>Sabour</a:t>
            </a:r>
            <a:r>
              <a:rPr lang="en-US" altLang="zh-CN" dirty="0" smtClean="0"/>
              <a:t>, Nicholas </a:t>
            </a:r>
            <a:r>
              <a:rPr lang="en-US" altLang="zh-CN" dirty="0" err="1" smtClean="0"/>
              <a:t>Frosst</a:t>
            </a:r>
            <a:r>
              <a:rPr lang="en-US" altLang="zh-CN" dirty="0" smtClean="0"/>
              <a:t>, Geoffrey E. Hinton. NIPS 2017</a:t>
            </a:r>
            <a:endParaRPr lang="zh-CN" altLang="en-US" dirty="0"/>
          </a:p>
        </p:txBody>
      </p:sp>
    </p:spTree>
    <p:extLst>
      <p:ext uri="{BB962C8B-B14F-4D97-AF65-F5344CB8AC3E}">
        <p14:creationId xmlns:p14="http://schemas.microsoft.com/office/powerpoint/2010/main" val="4210818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normAutofit/>
          </a:bodyPr>
          <a:lstStyle/>
          <a:p>
            <a:r>
              <a:rPr lang="en-US" altLang="zh-CN" dirty="0" smtClean="0"/>
              <a:t>This paper give a implementation of a multilayer capsule network that does image classification task.</a:t>
            </a:r>
          </a:p>
          <a:p>
            <a:endParaRPr lang="en-US" altLang="zh-CN" dirty="0"/>
          </a:p>
          <a:p>
            <a:r>
              <a:rPr lang="en-US" altLang="zh-CN" dirty="0" smtClean="0"/>
              <a:t>Give a specific routing algorithm: </a:t>
            </a:r>
            <a:r>
              <a:rPr lang="en-US" altLang="zh-CN" dirty="0"/>
              <a:t>dynamic </a:t>
            </a:r>
            <a:r>
              <a:rPr lang="en-US" altLang="zh-CN" dirty="0" smtClean="0"/>
              <a:t>routing mechanism. </a:t>
            </a:r>
            <a:endParaRPr lang="en-US" altLang="zh-CN" dirty="0"/>
          </a:p>
          <a:p>
            <a:pPr lvl="1"/>
            <a:r>
              <a:rPr lang="en-US" altLang="zh-CN" dirty="0" smtClean="0"/>
              <a:t>This type of “routing-by-agreement” should be far more effective than    the very primitive form of routing implemented by max-pooling which allows neurons in one layer to ignore all but the most active feature detector in a local pool in the layer below. </a:t>
            </a:r>
            <a:endParaRPr lang="zh-CN" altLang="en-US" dirty="0" smtClean="0"/>
          </a:p>
        </p:txBody>
      </p:sp>
    </p:spTree>
    <p:extLst>
      <p:ext uri="{BB962C8B-B14F-4D97-AF65-F5344CB8AC3E}">
        <p14:creationId xmlns:p14="http://schemas.microsoft.com/office/powerpoint/2010/main" val="3475878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lstStyle/>
          <a:p>
            <a:r>
              <a:rPr lang="en-US" altLang="zh-CN" dirty="0" smtClean="0"/>
              <a:t>Instead of using common full connection layer to initialize the first level capsules, it use CNN to do this work.</a:t>
            </a:r>
          </a:p>
          <a:p>
            <a:pPr lvl="1"/>
            <a:r>
              <a:rPr lang="en-US" altLang="zh-CN" dirty="0" smtClean="0"/>
              <a:t>Convolutional neural networks (CNNs) use translated replicas of learned feature detectors and this allows them to translate knowledge about good weight values acquired at one position in an image to other positions. This has proven extremely helpful in image interpretation.</a:t>
            </a:r>
            <a:endParaRPr lang="zh-CN" altLang="en-US" dirty="0"/>
          </a:p>
        </p:txBody>
      </p:sp>
    </p:spTree>
    <p:extLst>
      <p:ext uri="{BB962C8B-B14F-4D97-AF65-F5344CB8AC3E}">
        <p14:creationId xmlns:p14="http://schemas.microsoft.com/office/powerpoint/2010/main" val="39317680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0559" y="2419036"/>
            <a:ext cx="10385629" cy="2991164"/>
          </a:xfrm>
        </p:spPr>
      </p:pic>
    </p:spTree>
    <p:extLst>
      <p:ext uri="{BB962C8B-B14F-4D97-AF65-F5344CB8AC3E}">
        <p14:creationId xmlns:p14="http://schemas.microsoft.com/office/powerpoint/2010/main" val="1271339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 Primary Capsules Layer</a:t>
            </a:r>
            <a:endParaRPr lang="zh-CN" altLang="en-US" dirty="0"/>
          </a:p>
        </p:txBody>
      </p:sp>
      <p:sp>
        <p:nvSpPr>
          <p:cNvPr id="3" name="内容占位符 2"/>
          <p:cNvSpPr>
            <a:spLocks noGrp="1"/>
          </p:cNvSpPr>
          <p:nvPr>
            <p:ph idx="1"/>
          </p:nvPr>
        </p:nvSpPr>
        <p:spPr/>
        <p:txBody>
          <a:bodyPr/>
          <a:lstStyle/>
          <a:p>
            <a:r>
              <a:rPr lang="en-US" altLang="zh-CN" dirty="0" smtClean="0"/>
              <a:t>One can see it as a Convolutional layer with a non-linear function</a:t>
            </a:r>
          </a:p>
          <a:p>
            <a:endParaRPr lang="en-US" altLang="zh-CN" dirty="0" smtClean="0"/>
          </a:p>
          <a:p>
            <a:pPr lvl="1"/>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5611" y="2511684"/>
            <a:ext cx="2494567" cy="87159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123" y="3886459"/>
            <a:ext cx="10301677" cy="2148581"/>
          </a:xfrm>
          <a:prstGeom prst="rect">
            <a:avLst/>
          </a:prstGeom>
        </p:spPr>
      </p:pic>
    </p:spTree>
    <p:extLst>
      <p:ext uri="{BB962C8B-B14F-4D97-AF65-F5344CB8AC3E}">
        <p14:creationId xmlns:p14="http://schemas.microsoft.com/office/powerpoint/2010/main" val="3073549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677" y="2313450"/>
            <a:ext cx="10364646" cy="3515216"/>
          </a:xfrm>
          <a:prstGeom prst="rect">
            <a:avLst/>
          </a:prstGeom>
        </p:spPr>
      </p:pic>
      <p:sp>
        <p:nvSpPr>
          <p:cNvPr id="2" name="标题 1"/>
          <p:cNvSpPr>
            <a:spLocks noGrp="1"/>
          </p:cNvSpPr>
          <p:nvPr>
            <p:ph type="title"/>
          </p:nvPr>
        </p:nvSpPr>
        <p:spPr/>
        <p:txBody>
          <a:bodyPr/>
          <a:lstStyle/>
          <a:p>
            <a:r>
              <a:rPr lang="en-US" altLang="zh-CN" dirty="0" smtClean="0"/>
              <a:t>Model: Digit Capsule Layer</a:t>
            </a:r>
            <a:endParaRPr lang="zh-CN" altLang="en-US" dirty="0"/>
          </a:p>
        </p:txBody>
      </p:sp>
      <p:sp>
        <p:nvSpPr>
          <p:cNvPr id="3" name="内容占位符 2"/>
          <p:cNvSpPr>
            <a:spLocks noGrp="1"/>
          </p:cNvSpPr>
          <p:nvPr>
            <p:ph idx="1"/>
          </p:nvPr>
        </p:nvSpPr>
        <p:spPr>
          <a:xfrm>
            <a:off x="838200" y="1613536"/>
            <a:ext cx="10515600" cy="4351338"/>
          </a:xfrm>
        </p:spPr>
        <p:txBody>
          <a:bodyPr/>
          <a:lstStyle/>
          <a:p>
            <a:r>
              <a:rPr lang="en-US" altLang="zh-CN" dirty="0" smtClean="0"/>
              <a:t>Between Primary Layer and this Digit Layer, the author uses the routing algorithm.</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9472" y="5953590"/>
            <a:ext cx="6458851" cy="724001"/>
          </a:xfrm>
          <a:prstGeom prst="rect">
            <a:avLst/>
          </a:prstGeom>
        </p:spPr>
      </p:pic>
    </p:spTree>
    <p:extLst>
      <p:ext uri="{BB962C8B-B14F-4D97-AF65-F5344CB8AC3E}">
        <p14:creationId xmlns:p14="http://schemas.microsoft.com/office/powerpoint/2010/main" val="32616129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 Digit Capsule Layer</a:t>
            </a:r>
            <a:endParaRPr lang="zh-CN" altLang="en-US" dirty="0"/>
          </a:p>
        </p:txBody>
      </p:sp>
      <p:sp>
        <p:nvSpPr>
          <p:cNvPr id="3" name="内容占位符 2"/>
          <p:cNvSpPr>
            <a:spLocks noGrp="1"/>
          </p:cNvSpPr>
          <p:nvPr>
            <p:ph idx="1"/>
          </p:nvPr>
        </p:nvSpPr>
        <p:spPr/>
        <p:txBody>
          <a:bodyPr/>
          <a:lstStyle/>
          <a:p>
            <a:r>
              <a:rPr lang="en-US" altLang="zh-CN" dirty="0"/>
              <a:t>R</a:t>
            </a:r>
            <a:r>
              <a:rPr lang="en-US" altLang="zh-CN" dirty="0" smtClean="0"/>
              <a:t>outing algorithm.</a:t>
            </a:r>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82085"/>
            <a:ext cx="11158463" cy="3394878"/>
          </a:xfrm>
          <a:prstGeom prst="rect">
            <a:avLst/>
          </a:prstGeom>
        </p:spPr>
      </p:pic>
    </p:spTree>
    <p:extLst>
      <p:ext uri="{BB962C8B-B14F-4D97-AF65-F5344CB8AC3E}">
        <p14:creationId xmlns:p14="http://schemas.microsoft.com/office/powerpoint/2010/main" val="157172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Papers about Capsule net</a:t>
            </a:r>
            <a:endParaRPr lang="zh-CN" altLang="en-US" dirty="0"/>
          </a:p>
        </p:txBody>
      </p:sp>
      <p:sp>
        <p:nvSpPr>
          <p:cNvPr id="3" name="内容占位符 2"/>
          <p:cNvSpPr>
            <a:spLocks noGrp="1"/>
          </p:cNvSpPr>
          <p:nvPr>
            <p:ph idx="1"/>
          </p:nvPr>
        </p:nvSpPr>
        <p:spPr/>
        <p:txBody>
          <a:bodyPr/>
          <a:lstStyle/>
          <a:p>
            <a:r>
              <a:rPr lang="en-US" altLang="zh-CN" dirty="0"/>
              <a:t>Transforming </a:t>
            </a:r>
            <a:r>
              <a:rPr lang="en-US" altLang="zh-CN" dirty="0" smtClean="0"/>
              <a:t>Auto-encoders</a:t>
            </a:r>
            <a:r>
              <a:rPr lang="en-US" altLang="zh-CN" dirty="0"/>
              <a:t> </a:t>
            </a:r>
            <a:r>
              <a:rPr lang="en-US" altLang="zh-CN" dirty="0" smtClean="0"/>
              <a:t>(ICANN 2011)</a:t>
            </a:r>
          </a:p>
          <a:p>
            <a:endParaRPr lang="en-US" altLang="zh-CN" dirty="0" smtClean="0"/>
          </a:p>
          <a:p>
            <a:r>
              <a:rPr lang="en-US" altLang="zh-CN" dirty="0"/>
              <a:t>Dynamic Routing Between Capsules </a:t>
            </a:r>
            <a:r>
              <a:rPr lang="en-US" altLang="zh-CN" dirty="0" smtClean="0"/>
              <a:t>(NIPS 2017)</a:t>
            </a:r>
          </a:p>
          <a:p>
            <a:endParaRPr lang="en-US" altLang="zh-CN" dirty="0" smtClean="0"/>
          </a:p>
          <a:p>
            <a:r>
              <a:rPr lang="en-US" altLang="zh-CN" dirty="0" smtClean="0"/>
              <a:t>MATRIX CAPSULES WITH EM ROUTING (ICLR 2018, under review)</a:t>
            </a:r>
            <a:br>
              <a:rPr lang="en-US" altLang="zh-CN" dirty="0" smtClean="0"/>
            </a:br>
            <a:endParaRPr lang="zh-CN" altLang="en-US" dirty="0"/>
          </a:p>
        </p:txBody>
      </p:sp>
    </p:spTree>
    <p:extLst>
      <p:ext uri="{BB962C8B-B14F-4D97-AF65-F5344CB8AC3E}">
        <p14:creationId xmlns:p14="http://schemas.microsoft.com/office/powerpoint/2010/main" val="31183022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 Margin loss</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219" y="2214199"/>
            <a:ext cx="10957561" cy="3333161"/>
          </a:xfrm>
        </p:spPr>
      </p:pic>
    </p:spTree>
    <p:extLst>
      <p:ext uri="{BB962C8B-B14F-4D97-AF65-F5344CB8AC3E}">
        <p14:creationId xmlns:p14="http://schemas.microsoft.com/office/powerpoint/2010/main" val="2431154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 Reconstruction as a regularization method</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474" y="1895183"/>
            <a:ext cx="9449051" cy="4216057"/>
          </a:xfrm>
        </p:spPr>
      </p:pic>
    </p:spTree>
    <p:extLst>
      <p:ext uri="{BB962C8B-B14F-4D97-AF65-F5344CB8AC3E}">
        <p14:creationId xmlns:p14="http://schemas.microsoft.com/office/powerpoint/2010/main" val="3425868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Experiments</a:t>
            </a:r>
            <a:endParaRPr lang="zh-CN" altLang="en-US" dirty="0"/>
          </a:p>
        </p:txBody>
      </p:sp>
      <p:sp>
        <p:nvSpPr>
          <p:cNvPr id="3" name="内容占位符 2"/>
          <p:cNvSpPr>
            <a:spLocks noGrp="1"/>
          </p:cNvSpPr>
          <p:nvPr>
            <p:ph idx="1"/>
          </p:nvPr>
        </p:nvSpPr>
        <p:spPr/>
        <p:txBody>
          <a:bodyPr/>
          <a:lstStyle/>
          <a:p>
            <a:r>
              <a:rPr lang="en-US" altLang="zh-CN" dirty="0" smtClean="0"/>
              <a:t>Error rate on MNIST</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990" y="2824014"/>
            <a:ext cx="10578678" cy="2890986"/>
          </a:xfrm>
          <a:prstGeom prst="rect">
            <a:avLst/>
          </a:prstGeom>
        </p:spPr>
      </p:pic>
    </p:spTree>
    <p:extLst>
      <p:ext uri="{BB962C8B-B14F-4D97-AF65-F5344CB8AC3E}">
        <p14:creationId xmlns:p14="http://schemas.microsoft.com/office/powerpoint/2010/main" val="2565277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Experiments</a:t>
            </a:r>
            <a:endParaRPr lang="zh-CN" altLang="en-US" dirty="0"/>
          </a:p>
        </p:txBody>
      </p:sp>
      <p:sp>
        <p:nvSpPr>
          <p:cNvPr id="3" name="内容占位符 2"/>
          <p:cNvSpPr>
            <a:spLocks noGrp="1"/>
          </p:cNvSpPr>
          <p:nvPr>
            <p:ph idx="1"/>
          </p:nvPr>
        </p:nvSpPr>
        <p:spPr>
          <a:xfrm>
            <a:off x="838200" y="1644016"/>
            <a:ext cx="10515600" cy="4351338"/>
          </a:xfrm>
        </p:spPr>
        <p:txBody>
          <a:bodyPr/>
          <a:lstStyle/>
          <a:p>
            <a:r>
              <a:rPr lang="en-US" altLang="zh-CN" dirty="0" smtClean="0"/>
              <a:t>What the individual dimensions of a capsule represent</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53684"/>
            <a:ext cx="10155067" cy="4058216"/>
          </a:xfrm>
          <a:prstGeom prst="rect">
            <a:avLst/>
          </a:prstGeom>
        </p:spPr>
      </p:pic>
    </p:spTree>
    <p:extLst>
      <p:ext uri="{BB962C8B-B14F-4D97-AF65-F5344CB8AC3E}">
        <p14:creationId xmlns:p14="http://schemas.microsoft.com/office/powerpoint/2010/main" val="10449069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Experiments</a:t>
            </a:r>
            <a:endParaRPr lang="zh-CN" altLang="en-US" dirty="0"/>
          </a:p>
        </p:txBody>
      </p:sp>
      <p:sp>
        <p:nvSpPr>
          <p:cNvPr id="3" name="内容占位符 2"/>
          <p:cNvSpPr>
            <a:spLocks noGrp="1"/>
          </p:cNvSpPr>
          <p:nvPr>
            <p:ph idx="1"/>
          </p:nvPr>
        </p:nvSpPr>
        <p:spPr>
          <a:xfrm>
            <a:off x="838200" y="1644016"/>
            <a:ext cx="10515600" cy="4351338"/>
          </a:xfrm>
        </p:spPr>
        <p:txBody>
          <a:bodyPr/>
          <a:lstStyle/>
          <a:p>
            <a:r>
              <a:rPr lang="en-US" altLang="zh-CN" dirty="0" smtClean="0"/>
              <a:t>Robustness to Affine Transformations</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13432"/>
            <a:ext cx="10710743" cy="3781922"/>
          </a:xfrm>
          <a:prstGeom prst="rect">
            <a:avLst/>
          </a:prstGeom>
        </p:spPr>
      </p:pic>
    </p:spTree>
    <p:extLst>
      <p:ext uri="{BB962C8B-B14F-4D97-AF65-F5344CB8AC3E}">
        <p14:creationId xmlns:p14="http://schemas.microsoft.com/office/powerpoint/2010/main" val="339151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Experiments</a:t>
            </a:r>
            <a:endParaRPr lang="zh-CN" altLang="en-US" dirty="0"/>
          </a:p>
        </p:txBody>
      </p:sp>
      <p:sp>
        <p:nvSpPr>
          <p:cNvPr id="3" name="内容占位符 2"/>
          <p:cNvSpPr>
            <a:spLocks noGrp="1"/>
          </p:cNvSpPr>
          <p:nvPr>
            <p:ph idx="1"/>
          </p:nvPr>
        </p:nvSpPr>
        <p:spPr>
          <a:xfrm>
            <a:off x="838200" y="1522096"/>
            <a:ext cx="10515600" cy="4351338"/>
          </a:xfrm>
        </p:spPr>
        <p:txBody>
          <a:bodyPr/>
          <a:lstStyle/>
          <a:p>
            <a:r>
              <a:rPr lang="en-US" altLang="zh-CN" dirty="0" smtClean="0"/>
              <a:t>Segmenting highly overlapping digits</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11680"/>
            <a:ext cx="10497117" cy="4846320"/>
          </a:xfrm>
          <a:prstGeom prst="rect">
            <a:avLst/>
          </a:prstGeom>
        </p:spPr>
      </p:pic>
    </p:spTree>
    <p:extLst>
      <p:ext uri="{BB962C8B-B14F-4D97-AF65-F5344CB8AC3E}">
        <p14:creationId xmlns:p14="http://schemas.microsoft.com/office/powerpoint/2010/main" val="2589303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t>MATRIX CAPSULES WITH EM ROUTING</a:t>
            </a:r>
            <a:r>
              <a:rPr lang="en-US" altLang="zh-CN" dirty="0" smtClean="0"/>
              <a:t> </a:t>
            </a:r>
            <a:endParaRPr lang="zh-CN" altLang="en-US" dirty="0"/>
          </a:p>
        </p:txBody>
      </p:sp>
      <p:sp>
        <p:nvSpPr>
          <p:cNvPr id="5" name="副标题 4"/>
          <p:cNvSpPr>
            <a:spLocks noGrp="1"/>
          </p:cNvSpPr>
          <p:nvPr>
            <p:ph type="subTitle" idx="1"/>
          </p:nvPr>
        </p:nvSpPr>
        <p:spPr/>
        <p:txBody>
          <a:bodyPr/>
          <a:lstStyle/>
          <a:p>
            <a:pPr algn="r"/>
            <a:r>
              <a:rPr lang="en-US" altLang="zh-CN" dirty="0" smtClean="0"/>
              <a:t>ICLR2018, under review</a:t>
            </a:r>
            <a:endParaRPr lang="zh-CN" altLang="en-US" dirty="0"/>
          </a:p>
        </p:txBody>
      </p:sp>
    </p:spTree>
    <p:extLst>
      <p:ext uri="{BB962C8B-B14F-4D97-AF65-F5344CB8AC3E}">
        <p14:creationId xmlns:p14="http://schemas.microsoft.com/office/powerpoint/2010/main" val="3292424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922" y="1963540"/>
            <a:ext cx="10806636" cy="3812420"/>
          </a:xfrm>
        </p:spPr>
      </p:pic>
    </p:spTree>
    <p:extLst>
      <p:ext uri="{BB962C8B-B14F-4D97-AF65-F5344CB8AC3E}">
        <p14:creationId xmlns:p14="http://schemas.microsoft.com/office/powerpoint/2010/main" val="8434158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Gaussian mixture</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0430" y="1485106"/>
            <a:ext cx="5097780" cy="5097780"/>
          </a:xfrm>
        </p:spPr>
      </p:pic>
    </p:spTree>
    <p:extLst>
      <p:ext uri="{BB962C8B-B14F-4D97-AF65-F5344CB8AC3E}">
        <p14:creationId xmlns:p14="http://schemas.microsoft.com/office/powerpoint/2010/main" val="23111641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 Routing</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0267" y="1368424"/>
            <a:ext cx="7289891" cy="5230496"/>
          </a:xfrm>
        </p:spPr>
      </p:pic>
    </p:spTree>
    <p:extLst>
      <p:ext uri="{BB962C8B-B14F-4D97-AF65-F5344CB8AC3E}">
        <p14:creationId xmlns:p14="http://schemas.microsoft.com/office/powerpoint/2010/main" val="3726419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378857" y="1122363"/>
            <a:ext cx="9289143" cy="2387600"/>
          </a:xfrm>
        </p:spPr>
        <p:txBody>
          <a:bodyPr/>
          <a:lstStyle/>
          <a:p>
            <a:r>
              <a:rPr lang="en-US" altLang="zh-CN" dirty="0" smtClean="0"/>
              <a:t>Transforming Auto-encoder</a:t>
            </a:r>
            <a:endParaRPr lang="zh-CN" altLang="en-US" dirty="0"/>
          </a:p>
        </p:txBody>
      </p:sp>
      <p:sp>
        <p:nvSpPr>
          <p:cNvPr id="5" name="副标题 4"/>
          <p:cNvSpPr>
            <a:spLocks noGrp="1"/>
          </p:cNvSpPr>
          <p:nvPr>
            <p:ph type="subTitle" idx="1"/>
          </p:nvPr>
        </p:nvSpPr>
        <p:spPr/>
        <p:txBody>
          <a:bodyPr/>
          <a:lstStyle/>
          <a:p>
            <a:pPr algn="r"/>
            <a:r>
              <a:rPr lang="en-US" altLang="zh-CN" dirty="0"/>
              <a:t>G. E. </a:t>
            </a:r>
            <a:r>
              <a:rPr lang="en-US" altLang="zh-CN" dirty="0" smtClean="0"/>
              <a:t>Hinton, ICANN 2011</a:t>
            </a:r>
            <a:endParaRPr lang="zh-CN" altLang="en-US" dirty="0"/>
          </a:p>
        </p:txBody>
      </p:sp>
    </p:spTree>
    <p:extLst>
      <p:ext uri="{BB962C8B-B14F-4D97-AF65-F5344CB8AC3E}">
        <p14:creationId xmlns:p14="http://schemas.microsoft.com/office/powerpoint/2010/main" val="25166541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22817"/>
            <a:ext cx="10861611" cy="2819743"/>
          </a:xfrm>
        </p:spPr>
      </p:pic>
    </p:spTree>
    <p:extLst>
      <p:ext uri="{BB962C8B-B14F-4D97-AF65-F5344CB8AC3E}">
        <p14:creationId xmlns:p14="http://schemas.microsoft.com/office/powerpoint/2010/main" val="33321305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Experiments</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1956" y="1825625"/>
            <a:ext cx="8648088" cy="4351338"/>
          </a:xfrm>
        </p:spPr>
      </p:pic>
    </p:spTree>
    <p:extLst>
      <p:ext uri="{BB962C8B-B14F-4D97-AF65-F5344CB8AC3E}">
        <p14:creationId xmlns:p14="http://schemas.microsoft.com/office/powerpoint/2010/main" val="12413469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Experiments</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47698"/>
            <a:ext cx="10515600" cy="2910952"/>
          </a:xfrm>
        </p:spPr>
      </p:pic>
    </p:spTree>
    <p:extLst>
      <p:ext uri="{BB962C8B-B14F-4D97-AF65-F5344CB8AC3E}">
        <p14:creationId xmlns:p14="http://schemas.microsoft.com/office/powerpoint/2010/main" val="20049067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Experiments</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6176" y="1977023"/>
            <a:ext cx="10357624" cy="4012297"/>
          </a:xfrm>
        </p:spPr>
      </p:pic>
    </p:spTree>
    <p:extLst>
      <p:ext uri="{BB962C8B-B14F-4D97-AF65-F5344CB8AC3E}">
        <p14:creationId xmlns:p14="http://schemas.microsoft.com/office/powerpoint/2010/main" val="1810276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Conclusions</a:t>
            </a:r>
            <a:endParaRPr lang="zh-CN" altLang="en-US" dirty="0"/>
          </a:p>
        </p:txBody>
      </p:sp>
    </p:spTree>
    <p:extLst>
      <p:ext uri="{BB962C8B-B14F-4D97-AF65-F5344CB8AC3E}">
        <p14:creationId xmlns:p14="http://schemas.microsoft.com/office/powerpoint/2010/main" val="11894645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Capsule</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A capsule is a </a:t>
            </a:r>
            <a:r>
              <a:rPr lang="en-US" altLang="zh-CN" b="1" dirty="0" smtClean="0"/>
              <a:t>group of neurons </a:t>
            </a:r>
            <a:r>
              <a:rPr lang="en-US" altLang="zh-CN" dirty="0" smtClean="0"/>
              <a:t>that not only capture the </a:t>
            </a:r>
            <a:r>
              <a:rPr lang="en-US" altLang="zh-CN" b="1" dirty="0" smtClean="0"/>
              <a:t>likelihood</a:t>
            </a:r>
            <a:r>
              <a:rPr lang="en-US" altLang="zh-CN" dirty="0" smtClean="0"/>
              <a:t> but also the parameters of the </a:t>
            </a:r>
            <a:r>
              <a:rPr lang="en-US" altLang="zh-CN" b="1" dirty="0" smtClean="0"/>
              <a:t>specific feature</a:t>
            </a:r>
            <a:r>
              <a:rPr lang="en-US" altLang="zh-CN" dirty="0" smtClean="0"/>
              <a:t>.</a:t>
            </a:r>
          </a:p>
          <a:p>
            <a:endParaRPr lang="en-US" altLang="zh-CN" dirty="0" smtClean="0"/>
          </a:p>
          <a:p>
            <a:r>
              <a:rPr lang="en-US" altLang="zh-CN" dirty="0" smtClean="0"/>
              <a:t>A capsule performs some quite complicated </a:t>
            </a:r>
            <a:r>
              <a:rPr lang="en-US" altLang="zh-CN" b="1" dirty="0" smtClean="0"/>
              <a:t>internal computations</a:t>
            </a:r>
            <a:r>
              <a:rPr lang="en-US" altLang="zh-CN" dirty="0" smtClean="0"/>
              <a:t> on their inputs and then </a:t>
            </a:r>
            <a:r>
              <a:rPr lang="en-US" altLang="zh-CN" b="1" dirty="0" smtClean="0"/>
              <a:t>encapsulate the results</a:t>
            </a:r>
            <a:r>
              <a:rPr lang="en-US" altLang="zh-CN" dirty="0" smtClean="0"/>
              <a:t> of these computations into a small vector of highly informative outputs</a:t>
            </a:r>
          </a:p>
          <a:p>
            <a:endParaRPr lang="en-US" altLang="zh-CN" dirty="0" smtClean="0"/>
          </a:p>
          <a:p>
            <a:r>
              <a:rPr lang="en-US" altLang="zh-CN" dirty="0" smtClean="0"/>
              <a:t>When a capsule is working properly, the probability of the visual entity being present is </a:t>
            </a:r>
            <a:r>
              <a:rPr lang="en-US" altLang="zh-CN" b="1" dirty="0" smtClean="0"/>
              <a:t>locally invariant</a:t>
            </a:r>
            <a:endParaRPr lang="zh-CN" altLang="en-US" b="1" dirty="0"/>
          </a:p>
        </p:txBody>
      </p:sp>
    </p:spTree>
    <p:extLst>
      <p:ext uri="{BB962C8B-B14F-4D97-AF65-F5344CB8AC3E}">
        <p14:creationId xmlns:p14="http://schemas.microsoft.com/office/powerpoint/2010/main" val="34774828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route between capsules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Routing on agreements</a:t>
            </a:r>
          </a:p>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endParaRPr lang="en-US" altLang="zh-CN" dirty="0"/>
          </a:p>
          <a:p>
            <a:endParaRPr lang="en-US" altLang="zh-CN" dirty="0" smtClean="0"/>
          </a:p>
          <a:p>
            <a:r>
              <a:rPr lang="en-US" altLang="zh-CN" dirty="0" smtClean="0"/>
              <a:t>Problem: how to formulate the agreements</a:t>
            </a:r>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287" y="2250925"/>
            <a:ext cx="9457628" cy="3253308"/>
          </a:xfrm>
          <a:prstGeom prst="rect">
            <a:avLst/>
          </a:prstGeom>
        </p:spPr>
      </p:pic>
    </p:spTree>
    <p:extLst>
      <p:ext uri="{BB962C8B-B14F-4D97-AF65-F5344CB8AC3E}">
        <p14:creationId xmlns:p14="http://schemas.microsoft.com/office/powerpoint/2010/main" val="3895953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471" y="1456077"/>
            <a:ext cx="10091057" cy="5401923"/>
          </a:xfrm>
        </p:spPr>
      </p:pic>
      <p:sp>
        <p:nvSpPr>
          <p:cNvPr id="2" name="标题 1"/>
          <p:cNvSpPr>
            <a:spLocks noGrp="1"/>
          </p:cNvSpPr>
          <p:nvPr>
            <p:ph type="title"/>
          </p:nvPr>
        </p:nvSpPr>
        <p:spPr/>
        <p:txBody>
          <a:bodyPr/>
          <a:lstStyle/>
          <a:p>
            <a:r>
              <a:rPr lang="en-US" altLang="zh-CN" dirty="0" smtClean="0"/>
              <a:t>Capsule vs Neuron</a:t>
            </a:r>
            <a:endParaRPr lang="zh-CN" altLang="en-US" dirty="0"/>
          </a:p>
        </p:txBody>
      </p:sp>
    </p:spTree>
    <p:extLst>
      <p:ext uri="{BB962C8B-B14F-4D97-AF65-F5344CB8AC3E}">
        <p14:creationId xmlns:p14="http://schemas.microsoft.com/office/powerpoint/2010/main" val="614257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a:xfrm>
            <a:off x="838200" y="1690688"/>
            <a:ext cx="10515600" cy="4351338"/>
          </a:xfrm>
        </p:spPr>
        <p:txBody>
          <a:bodyPr>
            <a:normAutofit/>
          </a:bodyPr>
          <a:lstStyle/>
          <a:p>
            <a:r>
              <a:rPr lang="en-US" altLang="zh-CN" dirty="0"/>
              <a:t>This paper argues that convolutional neural networks </a:t>
            </a:r>
            <a:r>
              <a:rPr lang="en-US" altLang="zh-CN" dirty="0" smtClean="0"/>
              <a:t>are misguided </a:t>
            </a:r>
            <a:r>
              <a:rPr lang="en-US" altLang="zh-CN" dirty="0"/>
              <a:t>in </a:t>
            </a:r>
            <a:r>
              <a:rPr lang="en-US" altLang="zh-CN" dirty="0" smtClean="0"/>
              <a:t>what they </a:t>
            </a:r>
            <a:r>
              <a:rPr lang="en-US" altLang="zh-CN" dirty="0"/>
              <a:t>are trying to achieve. </a:t>
            </a:r>
            <a:endParaRPr lang="en-US" altLang="zh-CN" dirty="0" smtClean="0"/>
          </a:p>
          <a:p>
            <a:r>
              <a:rPr lang="en-US" altLang="zh-CN" dirty="0" smtClean="0"/>
              <a:t>“Neurons</a:t>
            </a:r>
            <a:r>
              <a:rPr lang="en-US" altLang="zh-CN" dirty="0"/>
              <a:t>” </a:t>
            </a:r>
            <a:r>
              <a:rPr lang="en-US" altLang="zh-CN" dirty="0" smtClean="0"/>
              <a:t>just </a:t>
            </a:r>
            <a:r>
              <a:rPr lang="en-US" altLang="zh-CN" dirty="0"/>
              <a:t>use a single scalar output to summarize the </a:t>
            </a:r>
            <a:r>
              <a:rPr lang="en-US" altLang="zh-CN" dirty="0" smtClean="0"/>
              <a:t>activities of </a:t>
            </a:r>
            <a:r>
              <a:rPr lang="en-US" altLang="zh-CN" dirty="0"/>
              <a:t>a local pool of replicated feature detectors</a:t>
            </a:r>
            <a:r>
              <a:rPr lang="en-US" altLang="zh-CN" dirty="0" smtClean="0"/>
              <a:t> </a:t>
            </a:r>
            <a:br>
              <a:rPr lang="en-US" altLang="zh-CN" dirty="0" smtClean="0"/>
            </a:br>
            <a:endParaRPr lang="en-US" altLang="zh-CN" dirty="0" smtClean="0"/>
          </a:p>
        </p:txBody>
      </p:sp>
      <p:grpSp>
        <p:nvGrpSpPr>
          <p:cNvPr id="7" name="组合 6"/>
          <p:cNvGrpSpPr/>
          <p:nvPr/>
        </p:nvGrpSpPr>
        <p:grpSpPr>
          <a:xfrm>
            <a:off x="2486578" y="3352405"/>
            <a:ext cx="6550742" cy="3226323"/>
            <a:chOff x="2486578" y="3352405"/>
            <a:chExt cx="6550742" cy="3226323"/>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578" y="3352405"/>
              <a:ext cx="6550742" cy="3226323"/>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11881" t="6174" r="12154" b="11514"/>
            <a:stretch/>
          </p:blipFill>
          <p:spPr>
            <a:xfrm>
              <a:off x="4511040" y="3563569"/>
              <a:ext cx="640080" cy="757975"/>
            </a:xfrm>
            <a:prstGeom prst="rect">
              <a:avLst/>
            </a:prstGeom>
          </p:spPr>
        </p:pic>
      </p:grpSp>
    </p:spTree>
    <p:extLst>
      <p:ext uri="{BB962C8B-B14F-4D97-AF65-F5344CB8AC3E}">
        <p14:creationId xmlns:p14="http://schemas.microsoft.com/office/powerpoint/2010/main" val="829564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lstStyle/>
          <a:p>
            <a:r>
              <a:rPr lang="en-US" altLang="zh-CN" dirty="0" smtClean="0"/>
              <a:t>Artificial neural networks should use local “capsules” that perform some quite complicated internal computations on their inputs and then encapsulate the results of these computations into a</a:t>
            </a:r>
            <a:br>
              <a:rPr lang="en-US" altLang="zh-CN" dirty="0" smtClean="0"/>
            </a:br>
            <a:r>
              <a:rPr lang="en-US" altLang="zh-CN" dirty="0" smtClean="0"/>
              <a:t>small vector of highly informative outputs (pose, likelihood). </a:t>
            </a:r>
            <a:endParaRPr lang="zh-CN" altLang="en-US"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746" y="3473054"/>
            <a:ext cx="6720294" cy="3277656"/>
          </a:xfrm>
          <a:prstGeom prst="rect">
            <a:avLst/>
          </a:prstGeom>
        </p:spPr>
      </p:pic>
    </p:spTree>
    <p:extLst>
      <p:ext uri="{BB962C8B-B14F-4D97-AF65-F5344CB8AC3E}">
        <p14:creationId xmlns:p14="http://schemas.microsoft.com/office/powerpoint/2010/main" val="3333259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normAutofit/>
          </a:bodyPr>
          <a:lstStyle/>
          <a:p>
            <a:r>
              <a:rPr lang="en-US" altLang="zh-CN" dirty="0" smtClean="0"/>
              <a:t>Routing on agreements (But no specific implementation in this paper)</a:t>
            </a:r>
          </a:p>
          <a:p>
            <a:endParaRPr lang="en-US" altLang="zh-CN" dirty="0"/>
          </a:p>
          <a:p>
            <a:r>
              <a:rPr lang="en-US" altLang="zh-CN" dirty="0" smtClean="0"/>
              <a:t>Learning the First Level of Capsules:</a:t>
            </a:r>
            <a:r>
              <a:rPr lang="zh-CN" altLang="en-US" dirty="0" smtClean="0"/>
              <a:t> </a:t>
            </a:r>
            <a:r>
              <a:rPr lang="en-US" altLang="zh-CN" dirty="0" smtClean="0"/>
              <a:t>the “capsules” that implement the lowest-level parts in the hierarchy need to extract explicit pose parameters from pixel intensities. (This paper addressed this</a:t>
            </a:r>
            <a:r>
              <a:rPr lang="en-US" altLang="zh-CN" dirty="0" smtClean="0"/>
              <a:t> question</a:t>
            </a:r>
            <a:r>
              <a:rPr lang="en-US" altLang="zh-CN" dirty="0" smtClean="0"/>
              <a:t>)</a:t>
            </a:r>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2374897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31264"/>
            <a:ext cx="7221540" cy="5162274"/>
          </a:xfrm>
        </p:spPr>
      </p:pic>
      <p:sp>
        <p:nvSpPr>
          <p:cNvPr id="10" name="文本框 9"/>
          <p:cNvSpPr txBox="1"/>
          <p:nvPr/>
        </p:nvSpPr>
        <p:spPr>
          <a:xfrm>
            <a:off x="8734388" y="2918728"/>
            <a:ext cx="1944763" cy="2246769"/>
          </a:xfrm>
          <a:prstGeom prst="rect">
            <a:avLst/>
          </a:prstGeom>
          <a:noFill/>
        </p:spPr>
        <p:txBody>
          <a:bodyPr wrap="none" rtlCol="0">
            <a:spAutoFit/>
          </a:bodyPr>
          <a:lstStyle/>
          <a:p>
            <a:r>
              <a:rPr lang="en-US" altLang="zh-CN" sz="2000" b="1" dirty="0" smtClean="0"/>
              <a:t>Inputs:</a:t>
            </a:r>
          </a:p>
          <a:p>
            <a:r>
              <a:rPr lang="en-US" altLang="zh-CN" sz="2000" dirty="0" smtClean="0"/>
              <a:t> input image,</a:t>
            </a:r>
          </a:p>
          <a:p>
            <a:r>
              <a:rPr lang="en-US" altLang="zh-CN" sz="2000" dirty="0" smtClean="0"/>
              <a:t> </a:t>
            </a:r>
            <a:r>
              <a:rPr lang="en-US" altLang="zh-CN" dirty="0"/>
              <a:t>∆x</a:t>
            </a:r>
            <a:r>
              <a:rPr lang="en-US" altLang="zh-CN" sz="2000" dirty="0" smtClean="0"/>
              <a:t> , </a:t>
            </a:r>
          </a:p>
          <a:p>
            <a:r>
              <a:rPr lang="en-US" altLang="zh-CN" sz="2000" dirty="0"/>
              <a:t> </a:t>
            </a:r>
            <a:r>
              <a:rPr lang="en-US" altLang="zh-CN" dirty="0" smtClean="0"/>
              <a:t>∆</a:t>
            </a:r>
            <a:r>
              <a:rPr lang="en-US" altLang="zh-CN" sz="2000" dirty="0" smtClean="0"/>
              <a:t>y</a:t>
            </a:r>
          </a:p>
          <a:p>
            <a:endParaRPr lang="en-US" altLang="zh-CN" sz="2000" dirty="0"/>
          </a:p>
          <a:p>
            <a:r>
              <a:rPr lang="en-US" altLang="zh-CN" sz="2000" b="1" dirty="0" smtClean="0"/>
              <a:t>Output: </a:t>
            </a:r>
          </a:p>
          <a:p>
            <a:r>
              <a:rPr lang="en-US" altLang="zh-CN" sz="2000" dirty="0" smtClean="0"/>
              <a:t> a shifted image</a:t>
            </a:r>
            <a:endParaRPr lang="zh-CN" altLang="en-US" sz="2000" dirty="0"/>
          </a:p>
        </p:txBody>
      </p:sp>
    </p:spTree>
    <p:extLst>
      <p:ext uri="{BB962C8B-B14F-4D97-AF65-F5344CB8AC3E}">
        <p14:creationId xmlns:p14="http://schemas.microsoft.com/office/powerpoint/2010/main" val="123098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a:t>
            </a:r>
            <a:endParaRPr lang="zh-CN" altLang="en-US" dirty="0"/>
          </a:p>
        </p:txBody>
      </p:sp>
      <p:pic>
        <p:nvPicPr>
          <p:cNvPr id="6" name="内容占位符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1706880"/>
            <a:ext cx="4998974" cy="3901440"/>
          </a:xfrm>
        </p:spPr>
      </p:pic>
      <p:pic>
        <p:nvPicPr>
          <p:cNvPr id="7" name="内容占位符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19014" y="1365798"/>
            <a:ext cx="6857746" cy="4707698"/>
          </a:xfrm>
        </p:spPr>
      </p:pic>
    </p:spTree>
    <p:extLst>
      <p:ext uri="{BB962C8B-B14F-4D97-AF65-F5344CB8AC3E}">
        <p14:creationId xmlns:p14="http://schemas.microsoft.com/office/powerpoint/2010/main" val="1383237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Experiments</a:t>
            </a:r>
            <a:endParaRPr lang="zh-CN" altLang="en-US" dirty="0"/>
          </a:p>
        </p:txBody>
      </p:sp>
      <p:pic>
        <p:nvPicPr>
          <p:cNvPr id="7" name="内容占位符 6"/>
          <p:cNvPicPr>
            <a:picLocks noGrp="1" noChangeAspect="1"/>
          </p:cNvPicPr>
          <p:nvPr>
            <p:ph idx="1"/>
          </p:nvPr>
        </p:nvPicPr>
        <p:blipFill rotWithShape="1">
          <a:blip r:embed="rId2">
            <a:extLst>
              <a:ext uri="{28A0092B-C50C-407E-A947-70E740481C1C}">
                <a14:useLocalDpi xmlns:a14="http://schemas.microsoft.com/office/drawing/2010/main" val="0"/>
              </a:ext>
            </a:extLst>
          </a:blip>
          <a:srcRect b="38734"/>
          <a:stretch/>
        </p:blipFill>
        <p:spPr>
          <a:xfrm>
            <a:off x="473304" y="1690688"/>
            <a:ext cx="11032031" cy="4755833"/>
          </a:xfrm>
        </p:spPr>
      </p:pic>
    </p:spTree>
    <p:extLst>
      <p:ext uri="{BB962C8B-B14F-4D97-AF65-F5344CB8AC3E}">
        <p14:creationId xmlns:p14="http://schemas.microsoft.com/office/powerpoint/2010/main" val="3208314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613</Words>
  <Application>Microsoft Office PowerPoint</Application>
  <PresentationFormat>宽屏</PresentationFormat>
  <Paragraphs>101</Paragraphs>
  <Slides>37</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37</vt:i4>
      </vt:variant>
    </vt:vector>
  </HeadingPairs>
  <TitlesOfParts>
    <vt:vector size="41" baseType="lpstr">
      <vt:lpstr>等线</vt:lpstr>
      <vt:lpstr>等线 Light</vt:lpstr>
      <vt:lpstr>Arial</vt:lpstr>
      <vt:lpstr>Office 主题​​</vt:lpstr>
      <vt:lpstr>Capsule Net</vt:lpstr>
      <vt:lpstr>Papers about Capsule net</vt:lpstr>
      <vt:lpstr>Transforming Auto-encoder</vt:lpstr>
      <vt:lpstr>Introduction</vt:lpstr>
      <vt:lpstr>Introduction</vt:lpstr>
      <vt:lpstr>Introduction</vt:lpstr>
      <vt:lpstr>Model</vt:lpstr>
      <vt:lpstr>Model</vt:lpstr>
      <vt:lpstr>Experiments</vt:lpstr>
      <vt:lpstr>Experiments</vt:lpstr>
      <vt:lpstr>Experiments</vt:lpstr>
      <vt:lpstr>Work to do</vt:lpstr>
      <vt:lpstr>Dynamic Routing Between Capsules </vt:lpstr>
      <vt:lpstr>Introduction</vt:lpstr>
      <vt:lpstr>Introduction</vt:lpstr>
      <vt:lpstr>Model</vt:lpstr>
      <vt:lpstr>Model: Primary Capsules Layer</vt:lpstr>
      <vt:lpstr>Model: Digit Capsule Layer</vt:lpstr>
      <vt:lpstr>Model: Digit Capsule Layer</vt:lpstr>
      <vt:lpstr>Model: Margin loss</vt:lpstr>
      <vt:lpstr>Model: Reconstruction as a regularization method</vt:lpstr>
      <vt:lpstr>Experiments</vt:lpstr>
      <vt:lpstr>Experiments</vt:lpstr>
      <vt:lpstr>Experiments</vt:lpstr>
      <vt:lpstr>Experiments</vt:lpstr>
      <vt:lpstr>MATRIX CAPSULES WITH EM ROUTING </vt:lpstr>
      <vt:lpstr>Introduction</vt:lpstr>
      <vt:lpstr>Gaussian mixture</vt:lpstr>
      <vt:lpstr>EM Routing</vt:lpstr>
      <vt:lpstr>Model</vt:lpstr>
      <vt:lpstr>Experiments</vt:lpstr>
      <vt:lpstr>Experiments</vt:lpstr>
      <vt:lpstr>Experiments</vt:lpstr>
      <vt:lpstr>Conclusions</vt:lpstr>
      <vt:lpstr>What’s Capsule</vt:lpstr>
      <vt:lpstr>How to route between capsules</vt:lpstr>
      <vt:lpstr>Capsule vs Neuron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Capsule Net</dc:title>
  <dc:creator>duocai wu</dc:creator>
  <cp:lastModifiedBy>duocai wu</cp:lastModifiedBy>
  <cp:revision>112</cp:revision>
  <dcterms:created xsi:type="dcterms:W3CDTF">2017-11-12T09:27:57Z</dcterms:created>
  <dcterms:modified xsi:type="dcterms:W3CDTF">2017-11-12T14:07:57Z</dcterms:modified>
</cp:coreProperties>
</file>