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8C81DFE-0DF5-4044-B5CF-CEDC1C7F922A}">
          <p14:sldIdLst>
            <p14:sldId id="256"/>
            <p14:sldId id="257"/>
            <p14:sldId id="259"/>
          </p14:sldIdLst>
        </p14:section>
        <p14:section name="Wasserstein distance" id="{E73250BF-473E-4C35-8557-9AB91F78CA0F}">
          <p14:sldIdLst>
            <p14:sldId id="258"/>
            <p14:sldId id="260"/>
            <p14:sldId id="261"/>
            <p14:sldId id="262"/>
          </p14:sldIdLst>
        </p14:section>
        <p14:section name="WGAN" id="{CB174A3A-809A-4ECA-A389-6483C0DA4189}">
          <p14:sldIdLst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WGAN-TS" id="{9194B486-1FFE-40C9-A4A4-AF76C37F67EA}">
          <p14:sldIdLst>
            <p14:sldId id="269"/>
            <p14:sldId id="272"/>
            <p14:sldId id="270"/>
            <p14:sldId id="271"/>
            <p14:sldId id="273"/>
            <p14:sldId id="274"/>
            <p14:sldId id="275"/>
          </p14:sldIdLst>
        </p14:section>
        <p14:section name="Jacobian Matrix" id="{026255C1-D341-4FA6-B385-7B7DFD209BFD}">
          <p14:sldIdLst>
            <p14:sldId id="276"/>
          </p14:sldIdLst>
        </p14:section>
        <p14:section name="Jacobian Clamping" id="{35147077-7543-4EBC-A2BB-D17CB5A79B14}">
          <p14:sldIdLst>
            <p14:sldId id="277"/>
            <p14:sldId id="279"/>
            <p14:sldId id="278"/>
            <p14:sldId id="280"/>
            <p14:sldId id="281"/>
            <p14:sldId id="282"/>
            <p14:sldId id="283"/>
            <p14:sldId id="284"/>
          </p14:sldIdLst>
        </p14:section>
        <p14:section name="GAN variations" id="{B6AAD770-DB61-4DEA-B341-CCF2DD15DA1C}">
          <p14:sldIdLst>
            <p14:sldId id="285"/>
            <p14:sldId id="286"/>
            <p14:sldId id="287"/>
          </p14:sldIdLst>
        </p14:section>
        <p14:section name="Conclusion" id="{F6E1B50E-A45F-48C1-8F1A-743F6E9A46CC}">
          <p14:sldIdLst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35" autoAdjust="0"/>
    <p:restoredTop sz="83961" autoAdjust="0"/>
  </p:normalViewPr>
  <p:slideViewPr>
    <p:cSldViewPr snapToGrid="0">
      <p:cViewPr varScale="1">
        <p:scale>
          <a:sx n="64" d="100"/>
          <a:sy n="64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EC956-709C-4C37-BED1-3FDE1FD282E4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2711F-EBE8-49CD-AD53-2A17BE351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871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pschitz_continuity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2711F-EBE8-49CD-AD53-2A17BE35168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172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Why</a:t>
            </a:r>
            <a:r>
              <a:rPr lang="en-US" altLang="zh-CN" baseline="0" dirty="0" smtClean="0"/>
              <a:t> not to use image directly , instead of using activations of Incepton-3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2711F-EBE8-49CD-AD53-2A17BE35168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673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2711F-EBE8-49CD-AD53-2A17BE35168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303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2711F-EBE8-49CD-AD53-2A17BE35168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337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2711F-EBE8-49CD-AD53-2A17BE35168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069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D_KL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gives us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ifinity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when two distributions are disjoint. The value of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D_JS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has sudden jump, not differentiable at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θ=0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Only Wasserstein metric provides a smooth measure, which is super helpful for a stable learning process using gradient descents.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2711F-EBE8-49CD-AD53-2A17BE35168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903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 what we know.</a:t>
            </a:r>
            <a:r>
              <a:rPr lang="en-US" altLang="zh-CN" baseline="0" dirty="0" smtClean="0"/>
              <a:t> And when z^~ is maximized, it’s equal to z.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2711F-EBE8-49CD-AD53-2A17BE35168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776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K-Lipschitz continuous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And explain function f comparing to discriminator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2711F-EBE8-49CD-AD53-2A17BE35168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179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Explain </a:t>
            </a:r>
            <a:r>
              <a:rPr lang="en-US" altLang="zh-CN" dirty="0" err="1" smtClean="0"/>
              <a:t>c_ij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2711F-EBE8-49CD-AD53-2A17BE35168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60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Explain 8, </a:t>
            </a:r>
            <a:r>
              <a:rPr lang="en-US" altLang="zh-CN" dirty="0" err="1" smtClean="0"/>
              <a:t>c_ij</a:t>
            </a:r>
            <a:r>
              <a:rPr lang="en-US" altLang="zh-CN" dirty="0" smtClean="0"/>
              <a:t>, 9 </a:t>
            </a:r>
            <a:r>
              <a:rPr lang="zh-CN" altLang="en-US" dirty="0" smtClean="0"/>
              <a:t>减去均值。</a:t>
            </a:r>
            <a:endParaRPr lang="en-US" altLang="zh-CN" dirty="0" smtClean="0"/>
          </a:p>
          <a:p>
            <a:r>
              <a:rPr lang="en-US" altLang="zh-CN" dirty="0" smtClean="0"/>
              <a:t>10-13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DNN optimization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2711F-EBE8-49CD-AD53-2A17BE35168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657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2711F-EBE8-49CD-AD53-2A17BE35168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724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2711F-EBE8-49CD-AD53-2A17BE35168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634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2711F-EBE8-49CD-AD53-2A17BE35168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176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D2D4-3C78-41FB-B8E0-85770C37A9A2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D96E-75A9-4F57-B194-CF100C498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76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D2D4-3C78-41FB-B8E0-85770C37A9A2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D96E-75A9-4F57-B194-CF100C498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7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D2D4-3C78-41FB-B8E0-85770C37A9A2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D96E-75A9-4F57-B194-CF100C498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14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D2D4-3C78-41FB-B8E0-85770C37A9A2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D96E-75A9-4F57-B194-CF100C498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4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D2D4-3C78-41FB-B8E0-85770C37A9A2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D96E-75A9-4F57-B194-CF100C498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89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D2D4-3C78-41FB-B8E0-85770C37A9A2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D96E-75A9-4F57-B194-CF100C498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62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D2D4-3C78-41FB-B8E0-85770C37A9A2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D96E-75A9-4F57-B194-CF100C498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05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D2D4-3C78-41FB-B8E0-85770C37A9A2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D96E-75A9-4F57-B194-CF100C498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6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D2D4-3C78-41FB-B8E0-85770C37A9A2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D96E-75A9-4F57-B194-CF100C498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82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D2D4-3C78-41FB-B8E0-85770C37A9A2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D96E-75A9-4F57-B194-CF100C498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89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D2D4-3C78-41FB-B8E0-85770C37A9A2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D96E-75A9-4F57-B194-CF100C498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2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6D2D4-3C78-41FB-B8E0-85770C37A9A2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DD96E-75A9-4F57-B194-CF100C498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33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0.141.246.21:8888/notebooks/data/dcw/Untitled1.ipynb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ICML18 Papers about GAN Theory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Wu, 2018/09/25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72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Dual Form of Wasserstein distance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Unfortunately, </a:t>
                </a:r>
                <a:r>
                  <a:rPr lang="en-US" altLang="zh-CN" b="1" dirty="0" smtClean="0"/>
                  <a:t>linear programming </a:t>
                </a:r>
                <a:r>
                  <a:rPr lang="en-US" altLang="zh-CN" dirty="0" smtClean="0"/>
                  <a:t>optimization </a:t>
                </a:r>
                <a:r>
                  <a:rPr lang="en-US" altLang="zh-CN" dirty="0"/>
                  <a:t>is </a:t>
                </a:r>
                <a:r>
                  <a:rPr lang="en-US" altLang="zh-CN" b="1" dirty="0"/>
                  <a:t>not practical </a:t>
                </a:r>
                <a:r>
                  <a:rPr lang="en-US" altLang="zh-CN" dirty="0"/>
                  <a:t>in many cases, certainly not in domains where GANs are usually used. </a:t>
                </a:r>
                <a:endParaRPr lang="en-US" altLang="zh-CN" dirty="0" smtClean="0"/>
              </a:p>
              <a:p>
                <a:r>
                  <a:rPr lang="en-US" altLang="zh-CN" dirty="0" smtClean="0"/>
                  <a:t>The </a:t>
                </a:r>
                <a:r>
                  <a:rPr lang="en-US" altLang="zh-CN" dirty="0"/>
                  <a:t>number of possible discrete states </a:t>
                </a:r>
                <a:r>
                  <a:rPr lang="en-US" altLang="zh-CN" b="1" dirty="0"/>
                  <a:t>scales exponentially</a:t>
                </a:r>
                <a:r>
                  <a:rPr lang="en-US" altLang="zh-CN" dirty="0"/>
                  <a:t> with the number of </a:t>
                </a:r>
                <a:r>
                  <a:rPr lang="en-US" altLang="zh-CN" b="1" dirty="0"/>
                  <a:t>dimensions</a:t>
                </a:r>
                <a:r>
                  <a:rPr lang="en-US" altLang="zh-CN" dirty="0"/>
                  <a:t> of the input variable. </a:t>
                </a:r>
                <a:endParaRPr lang="en-US" altLang="zh-CN" dirty="0" smtClean="0"/>
              </a:p>
              <a:p>
                <a:r>
                  <a:rPr lang="en-US" altLang="zh-CN" dirty="0" smtClean="0"/>
                  <a:t>The </a:t>
                </a:r>
                <a:r>
                  <a:rPr lang="en-US" altLang="zh-CN" b="1" dirty="0" smtClean="0"/>
                  <a:t>complexity of a plan 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sup>
                    </m:sSup>
                  </m:oMath>
                </a14:m>
                <a:r>
                  <a:rPr lang="en-US" altLang="zh-CN" b="0" dirty="0" smtClean="0"/>
                  <a:t>, where D is the number of dimensions of the input variable and M is number of states in each dimension. </a:t>
                </a:r>
                <a:r>
                  <a:rPr lang="en-US" altLang="zh-CN" dirty="0" smtClean="0"/>
                  <a:t>So, even </a:t>
                </a:r>
                <a:r>
                  <a:rPr lang="en-US" altLang="zh-CN" dirty="0"/>
                  <a:t>an approximation of 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/>
                  <a:t> is then virtually impossible.</a:t>
                </a:r>
                <a:endParaRPr lang="en-US" altLang="zh-CN" b="0" dirty="0" smtClean="0"/>
              </a:p>
              <a:p>
                <a:endParaRPr lang="en-US" altLang="zh-CN" b="0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958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Dual Form of Wasserstein distance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Weak Duality theorem:</a:t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691" y="2412679"/>
            <a:ext cx="8210349" cy="20962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368" y="4974326"/>
            <a:ext cx="5206820" cy="737249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https://vincentherrmann.github.io/blog/wasserstein/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891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Dual Form of Wasserstein distance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Kantorovich-Rubinstein duality: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740" y="2554787"/>
            <a:ext cx="6536940" cy="9136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362" y="4496346"/>
            <a:ext cx="8783276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3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3607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WGAN algorithm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86" y="1170425"/>
            <a:ext cx="8507579" cy="5056953"/>
          </a:xfr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008993" y="6495393"/>
            <a:ext cx="9995338" cy="226082"/>
          </a:xfrm>
        </p:spPr>
        <p:txBody>
          <a:bodyPr/>
          <a:lstStyle/>
          <a:p>
            <a:r>
              <a:rPr lang="en-US" altLang="zh-CN" dirty="0" err="1" smtClean="0"/>
              <a:t>Arjovsky</a:t>
            </a:r>
            <a:r>
              <a:rPr lang="en-US" altLang="zh-CN" dirty="0" smtClean="0"/>
              <a:t> M, </a:t>
            </a:r>
            <a:r>
              <a:rPr lang="en-US" altLang="zh-CN" dirty="0" err="1" smtClean="0"/>
              <a:t>Chintala</a:t>
            </a:r>
            <a:r>
              <a:rPr lang="en-US" altLang="zh-CN" dirty="0" smtClean="0"/>
              <a:t> S, </a:t>
            </a:r>
            <a:r>
              <a:rPr lang="en-US" altLang="zh-CN" dirty="0" err="1" smtClean="0"/>
              <a:t>Bottou</a:t>
            </a:r>
            <a:r>
              <a:rPr lang="en-US" altLang="zh-CN" dirty="0" smtClean="0"/>
              <a:t> L. Wasserstein generative adversarial networks[C]//International Conference on Machine Learning. 2017: 214-223.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610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5138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A two step way to compute exact EMD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695" y="1325564"/>
            <a:ext cx="7804065" cy="209877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695" y="3726190"/>
            <a:ext cx="7590704" cy="2442849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072640" y="6339840"/>
            <a:ext cx="7437120" cy="381635"/>
          </a:xfrm>
        </p:spPr>
        <p:txBody>
          <a:bodyPr/>
          <a:lstStyle/>
          <a:p>
            <a:r>
              <a:rPr lang="en-US" altLang="zh-CN" dirty="0" smtClean="0"/>
              <a:t>Liu H, </a:t>
            </a:r>
            <a:r>
              <a:rPr lang="en-US" altLang="zh-CN" dirty="0" err="1" smtClean="0"/>
              <a:t>Xianfeng</a:t>
            </a:r>
            <a:r>
              <a:rPr lang="en-US" altLang="zh-CN" dirty="0" smtClean="0"/>
              <a:t> G U, Samaras D. A Two-Step Computation of the Exact GAN Wasserstein Distance[C]//International Conference on Machine Learning. 2018: 3165-3174.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205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 hyper-parameter weight scaling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060" y="2482933"/>
            <a:ext cx="6201640" cy="1086002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613" y="4488153"/>
            <a:ext cx="2248214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0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WGAN-TS</a:t>
            </a:r>
            <a:br>
              <a:rPr lang="en-US" altLang="zh-CN" dirty="0" smtClean="0"/>
            </a:br>
            <a:r>
              <a:rPr lang="en-US" altLang="zh-CN" dirty="0" smtClean="0"/>
              <a:t>algorithm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21" y="0"/>
            <a:ext cx="5908860" cy="6858000"/>
          </a:xfrm>
        </p:spPr>
      </p:pic>
    </p:spTree>
    <p:extLst>
      <p:ext uri="{BB962C8B-B14F-4D97-AF65-F5344CB8AC3E}">
        <p14:creationId xmlns:p14="http://schemas.microsoft.com/office/powerpoint/2010/main" val="942855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Does WGAN-TS make sense?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WGAN produces comparable images.</a:t>
            </a:r>
          </a:p>
          <a:p>
            <a:r>
              <a:rPr lang="en-US" altLang="zh-CN" dirty="0" smtClean="0"/>
              <a:t>WGAN-TS compute more accurate Wasserstein distance.</a:t>
            </a:r>
          </a:p>
          <a:p>
            <a:r>
              <a:rPr lang="en-US" altLang="zh-CN" dirty="0" smtClean="0"/>
              <a:t>WGAN-TS is more efficient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529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Comparable images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" y="1523048"/>
            <a:ext cx="4450080" cy="503179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0521"/>
            <a:ext cx="5582429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83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accurate Wasserstein distance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8808"/>
            <a:ext cx="5497088" cy="4557712"/>
          </a:xfrm>
        </p:spPr>
      </p:pic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463" y="2004326"/>
            <a:ext cx="5173188" cy="4442194"/>
          </a:xfrm>
        </p:spPr>
      </p:pic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10149840" cy="623570"/>
          </a:xfrm>
        </p:spPr>
        <p:txBody>
          <a:bodyPr/>
          <a:lstStyle/>
          <a:p>
            <a:r>
              <a:rPr lang="en-US" altLang="zh-CN" smtClean="0"/>
              <a:t>Liu H, Xianfeng G U, Samaras D. A Two-Step Computation of the Exact GAN Wasserstein Distance[C]//International Conference on Machine Learning. 2018: 3165-3174.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93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1960" y="-15240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984" y="987424"/>
            <a:ext cx="8682616" cy="5719376"/>
          </a:xfrm>
        </p:spPr>
      </p:pic>
    </p:spTree>
    <p:extLst>
      <p:ext uri="{BB962C8B-B14F-4D97-AF65-F5344CB8AC3E}">
        <p14:creationId xmlns:p14="http://schemas.microsoft.com/office/powerpoint/2010/main" val="1933600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efficient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23501"/>
            <a:ext cx="5181600" cy="2755585"/>
          </a:xfrm>
        </p:spPr>
      </p:pic>
      <p:pic>
        <p:nvPicPr>
          <p:cNvPr id="6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21" y="532764"/>
            <a:ext cx="5174082" cy="6005195"/>
          </a:xfrm>
        </p:spPr>
      </p:pic>
    </p:spTree>
    <p:extLst>
      <p:ext uri="{BB962C8B-B14F-4D97-AF65-F5344CB8AC3E}">
        <p14:creationId xmlns:p14="http://schemas.microsoft.com/office/powerpoint/2010/main" val="2854036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555" y="4248452"/>
            <a:ext cx="3115110" cy="10860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Jacobian Matrix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a function y = f(x), the Jacobian matrix is defined as: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Jacobian matrix provides measure of the local sensitivity of the outputs to changes in each of the input variables(PRML cp5.3.4)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Jacobian matrix can be evaluated efficiently using backpropagation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767" y="2510468"/>
            <a:ext cx="1876687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7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Generator Conditioning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Recent work (Pennington et al., 2017) suggests that controlling the entire distribution of </a:t>
            </a:r>
            <a:r>
              <a:rPr lang="en-US" altLang="zh-CN" b="1" dirty="0" smtClean="0"/>
              <a:t>Jacobian singular values</a:t>
            </a:r>
            <a:r>
              <a:rPr lang="en-US" altLang="zh-CN" dirty="0" smtClean="0"/>
              <a:t> is an important design consideration in deep learning.</a:t>
            </a:r>
          </a:p>
          <a:p>
            <a:endParaRPr lang="en-US" altLang="zh-CN" dirty="0"/>
          </a:p>
          <a:p>
            <a:r>
              <a:rPr lang="en-US" altLang="zh-CN" dirty="0" smtClean="0"/>
              <a:t>So, why not to study the distribution of singular values of the Jacobian of the generator in Generative Adversarial Networks (GANs). 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082040" y="6356350"/>
            <a:ext cx="10165080" cy="318770"/>
          </a:xfrm>
        </p:spPr>
        <p:txBody>
          <a:bodyPr/>
          <a:lstStyle/>
          <a:p>
            <a:r>
              <a:rPr lang="en-US" altLang="zh-CN" dirty="0" err="1" smtClean="0"/>
              <a:t>Odena</a:t>
            </a:r>
            <a:r>
              <a:rPr lang="en-US" altLang="zh-CN" dirty="0" smtClean="0"/>
              <a:t> A, </a:t>
            </a:r>
            <a:r>
              <a:rPr lang="en-US" altLang="zh-CN" dirty="0" err="1" smtClean="0"/>
              <a:t>Buckman</a:t>
            </a:r>
            <a:r>
              <a:rPr lang="en-US" altLang="zh-CN" dirty="0" smtClean="0"/>
              <a:t> J, Olsson C, et al. Is Generator Conditioning Causally Related to GAN Performance?[J]. </a:t>
            </a:r>
            <a:r>
              <a:rPr lang="en-US" altLang="zh-CN" dirty="0" err="1" smtClean="0"/>
              <a:t>arXiv</a:t>
            </a:r>
            <a:r>
              <a:rPr lang="en-US" altLang="zh-CN" dirty="0" smtClean="0"/>
              <a:t> preprint arXiv:1802.08768, 2018.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32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Jacobian matrix of Generator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0625"/>
            <a:ext cx="10515600" cy="3721337"/>
          </a:xfrm>
        </p:spPr>
      </p:pic>
    </p:spTree>
    <p:extLst>
      <p:ext uri="{BB962C8B-B14F-4D97-AF65-F5344CB8AC3E}">
        <p14:creationId xmlns:p14="http://schemas.microsoft.com/office/powerpoint/2010/main" val="138767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Condition number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8915"/>
            <a:ext cx="10515600" cy="2887557"/>
          </a:xfr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021080" y="5854700"/>
            <a:ext cx="10576560" cy="866776"/>
          </a:xfrm>
        </p:spPr>
        <p:txBody>
          <a:bodyPr/>
          <a:lstStyle/>
          <a:p>
            <a:r>
              <a:rPr lang="en-US" altLang="zh-CN" dirty="0" err="1" smtClean="0"/>
              <a:t>Odena</a:t>
            </a:r>
            <a:r>
              <a:rPr lang="en-US" altLang="zh-CN" dirty="0" smtClean="0"/>
              <a:t> A, </a:t>
            </a:r>
            <a:r>
              <a:rPr lang="en-US" altLang="zh-CN" dirty="0" err="1" smtClean="0"/>
              <a:t>Buckman</a:t>
            </a:r>
            <a:r>
              <a:rPr lang="en-US" altLang="zh-CN" dirty="0" smtClean="0"/>
              <a:t> J, Olsson C, et al. Is Generator Conditioning Causally Related to GAN Performance?[J]. </a:t>
            </a:r>
            <a:r>
              <a:rPr lang="en-US" altLang="zh-CN" dirty="0" err="1" smtClean="0"/>
              <a:t>arXiv</a:t>
            </a:r>
            <a:r>
              <a:rPr lang="en-US" altLang="zh-CN" dirty="0" smtClean="0"/>
              <a:t> preprint arXiv:1802.08768, 2018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29600" y="4008120"/>
            <a:ext cx="2926080" cy="411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284720" y="4419600"/>
            <a:ext cx="1965960" cy="350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646920" y="4419600"/>
            <a:ext cx="1706880" cy="350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38200" y="4770120"/>
            <a:ext cx="1661160" cy="446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18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Inception score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pplying an </a:t>
            </a:r>
            <a:r>
              <a:rPr lang="en-US" altLang="zh-CN" b="1" dirty="0" smtClean="0"/>
              <a:t>Inception-v3 network pre-trained on ImageNet </a:t>
            </a:r>
            <a:r>
              <a:rPr lang="en-US" altLang="zh-CN" dirty="0" smtClean="0"/>
              <a:t>to generated samples and then comparing the </a:t>
            </a:r>
            <a:r>
              <a:rPr lang="en-US" altLang="zh-CN" b="1" dirty="0" smtClean="0"/>
              <a:t>conditional label distribution</a:t>
            </a:r>
            <a:r>
              <a:rPr lang="en-US" altLang="zh-CN" dirty="0" smtClean="0"/>
              <a:t> with the </a:t>
            </a:r>
            <a:r>
              <a:rPr lang="en-US" altLang="zh-CN" b="1" dirty="0" smtClean="0"/>
              <a:t>marginal label distribution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77" y="3016251"/>
            <a:ext cx="10476959" cy="336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Fréchet</a:t>
            </a:r>
            <a:r>
              <a:rPr lang="en-US" altLang="zh-CN" dirty="0"/>
              <a:t> Inception </a:t>
            </a:r>
            <a:r>
              <a:rPr lang="en-US" altLang="zh-CN" dirty="0" smtClean="0"/>
              <a:t>Distance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FID is supposed to improve on the IS by actually comparing the statistics of generated samples to real samples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28830"/>
            <a:ext cx="10382439" cy="247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46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1827475"/>
            <a:ext cx="4020111" cy="306747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523" y="2132317"/>
            <a:ext cx="3962953" cy="24577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476" y="2141844"/>
            <a:ext cx="3991532" cy="260068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73480" y="5257800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Condition number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77840" y="512064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Inception score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936480" y="517844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2725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Jacobian Clamping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447" y="1690688"/>
            <a:ext cx="5975353" cy="4872211"/>
          </a:xfrm>
        </p:spPr>
      </p:pic>
      <p:pic>
        <p:nvPicPr>
          <p:cNvPr id="5" name="内容占位符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3" t="19501" r="28539" b="45138"/>
          <a:stretch/>
        </p:blipFill>
        <p:spPr>
          <a:xfrm>
            <a:off x="806447" y="3616253"/>
            <a:ext cx="4572000" cy="10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13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 with Jacobian Clamping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62" y="2130363"/>
            <a:ext cx="3905795" cy="3162741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101" y="2520942"/>
            <a:ext cx="3896269" cy="23815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014" y="2520942"/>
            <a:ext cx="3829584" cy="244826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73480" y="5257800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Condition number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77840" y="512064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Inception score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936480" y="517844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103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Today’s 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Wasserstein distance</a:t>
            </a:r>
          </a:p>
          <a:p>
            <a:r>
              <a:rPr lang="en-US" altLang="zh-CN" dirty="0" smtClean="0"/>
              <a:t>The way to compute Wasserstein distance in WGAN</a:t>
            </a:r>
          </a:p>
          <a:p>
            <a:r>
              <a:rPr lang="en-US" altLang="zh-CN" dirty="0" smtClean="0"/>
              <a:t>A two step way to compute exact Wasserstein distance</a:t>
            </a:r>
          </a:p>
          <a:p>
            <a:r>
              <a:rPr lang="en-US" altLang="zh-CN" dirty="0" smtClean="0"/>
              <a:t>Jacobian Matrix</a:t>
            </a:r>
          </a:p>
          <a:p>
            <a:r>
              <a:rPr lang="en-US" altLang="zh-CN" dirty="0" smtClean="0"/>
              <a:t>Is Generator Conditioning Causally Related to GAN Performance?</a:t>
            </a:r>
          </a:p>
          <a:p>
            <a:r>
              <a:rPr lang="en-US" altLang="zh-CN" dirty="0" smtClean="0"/>
              <a:t>Two architecture variations of GAN</a:t>
            </a:r>
          </a:p>
          <a:p>
            <a:pPr lvl="1"/>
            <a:r>
              <a:rPr lang="en-US" altLang="zh-CN" dirty="0" smtClean="0"/>
              <a:t>Tempered adversarial network</a:t>
            </a:r>
          </a:p>
          <a:p>
            <a:pPr lvl="1"/>
            <a:r>
              <a:rPr lang="en-US" altLang="zh-CN" dirty="0" smtClean="0"/>
              <a:t>Improve training of GAN using representative features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5852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Tempered adversarial network</a:t>
            </a:r>
          </a:p>
          <a:p>
            <a:r>
              <a:rPr lang="en-US" altLang="zh-CN" dirty="0" smtClean="0"/>
              <a:t>Improve training of GAN using representative features</a:t>
            </a:r>
          </a:p>
          <a:p>
            <a:r>
              <a:rPr lang="en-US" altLang="zh-CN" dirty="0"/>
              <a:t>A</a:t>
            </a:r>
            <a:r>
              <a:rPr lang="en-US" altLang="zh-CN" dirty="0" smtClean="0"/>
              <a:t> theory for generative adversarial methods that does not rely on the traditional minimax formulation.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8214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Tempered adversarial network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370" y="2306760"/>
            <a:ext cx="1533739" cy="523948"/>
          </a:xfrm>
        </p:spPr>
      </p:pic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6042"/>
            <a:ext cx="5181600" cy="3890503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752" y="3022879"/>
            <a:ext cx="2429214" cy="5430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752" y="3791714"/>
            <a:ext cx="2057687" cy="41915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296" y="4436706"/>
            <a:ext cx="4001058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41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Improve training of GAN using representative features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96076"/>
            <a:ext cx="10709133" cy="3764644"/>
          </a:xfrm>
        </p:spPr>
      </p:pic>
    </p:spTree>
    <p:extLst>
      <p:ext uri="{BB962C8B-B14F-4D97-AF65-F5344CB8AC3E}">
        <p14:creationId xmlns:p14="http://schemas.microsoft.com/office/powerpoint/2010/main" val="2364210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215255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Wasserstein distance</a:t>
            </a:r>
          </a:p>
          <a:p>
            <a:pPr lvl="1"/>
            <a:r>
              <a:rPr lang="en-US" altLang="zh-CN" dirty="0"/>
              <a:t>C</a:t>
            </a:r>
            <a:r>
              <a:rPr lang="en-US" altLang="zh-CN" dirty="0" smtClean="0"/>
              <a:t>oncept and how to calculate</a:t>
            </a:r>
          </a:p>
          <a:p>
            <a:pPr lvl="1"/>
            <a:r>
              <a:rPr lang="en-US" altLang="zh-CN" dirty="0" smtClean="0"/>
              <a:t>Advantages</a:t>
            </a:r>
          </a:p>
          <a:p>
            <a:pPr lvl="1"/>
            <a:r>
              <a:rPr lang="en-US" altLang="zh-CN" dirty="0" smtClean="0"/>
              <a:t>Dual form and WGAN</a:t>
            </a:r>
          </a:p>
          <a:p>
            <a:r>
              <a:rPr lang="en-US" altLang="zh-CN" dirty="0" smtClean="0"/>
              <a:t>WGAN-TS: well writing</a:t>
            </a:r>
          </a:p>
          <a:p>
            <a:r>
              <a:rPr lang="en-US" altLang="zh-CN" dirty="0" smtClean="0"/>
              <a:t>Jacobian matrix</a:t>
            </a:r>
          </a:p>
          <a:p>
            <a:pPr lvl="1"/>
            <a:r>
              <a:rPr lang="en-US" altLang="zh-CN" dirty="0" smtClean="0"/>
              <a:t>Concept and how to calculate</a:t>
            </a:r>
          </a:p>
          <a:p>
            <a:pPr lvl="1"/>
            <a:r>
              <a:rPr lang="en-US" altLang="zh-CN" dirty="0" smtClean="0"/>
              <a:t>Generator conditioning</a:t>
            </a:r>
            <a:r>
              <a:rPr lang="zh-CN" altLang="en-US" dirty="0"/>
              <a:t> </a:t>
            </a:r>
            <a:r>
              <a:rPr lang="en-US" altLang="zh-CN" dirty="0" smtClean="0"/>
              <a:t>and Jacobian Clamping: interesting</a:t>
            </a:r>
          </a:p>
          <a:p>
            <a:r>
              <a:rPr lang="en-US" altLang="zh-CN" dirty="0" smtClean="0"/>
              <a:t>GAN Metrics</a:t>
            </a:r>
          </a:p>
          <a:p>
            <a:pPr lvl="1"/>
            <a:r>
              <a:rPr lang="en-US" altLang="zh-CN" dirty="0" smtClean="0"/>
              <a:t>Inception Score</a:t>
            </a:r>
          </a:p>
          <a:p>
            <a:pPr lvl="1"/>
            <a:r>
              <a:rPr lang="en-US" altLang="zh-CN" dirty="0" err="1" smtClean="0"/>
              <a:t>Fréchet</a:t>
            </a:r>
            <a:r>
              <a:rPr lang="en-US" altLang="zh-CN" dirty="0" smtClean="0"/>
              <a:t> Inception Distance</a:t>
            </a:r>
          </a:p>
          <a:p>
            <a:r>
              <a:rPr lang="en-US" altLang="zh-CN" dirty="0" smtClean="0"/>
              <a:t>Two architecture variations of GAN</a:t>
            </a:r>
          </a:p>
        </p:txBody>
      </p:sp>
    </p:spTree>
    <p:extLst>
      <p:ext uri="{BB962C8B-B14F-4D97-AF65-F5344CB8AC3E}">
        <p14:creationId xmlns:p14="http://schemas.microsoft.com/office/powerpoint/2010/main" val="1887444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Wasserstein Distance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Wasserstein Distance is a measure of the distance between two probability distributions.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Informally, Wasserstein distance can be interpreted as moving piles of dirt that follow one probability distribution at a minimum cost to follow the other distribution. So it’s also called Earth Mover’s Distance(EMD)</a:t>
            </a:r>
          </a:p>
          <a:p>
            <a:endParaRPr lang="en-US" altLang="zh-CN" dirty="0"/>
          </a:p>
          <a:p>
            <a:r>
              <a:rPr lang="en-US" altLang="zh-CN" dirty="0" smtClean="0"/>
              <a:t>Today, we will use only basic linear algebra and probability theory to give a brief explanation.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034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Wasserstein distance 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In order to change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b="0" dirty="0" smtClean="0"/>
                  <a:t> to be same 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b="0" dirty="0" smtClean="0"/>
                  <a:t>，</a:t>
                </a:r>
                <a:r>
                  <a:rPr lang="en-US" altLang="zh-CN" b="0" dirty="0" smtClean="0"/>
                  <a:t>we:</a:t>
                </a:r>
              </a:p>
              <a:p>
                <a:pPr lvl="1"/>
                <a:r>
                  <a:rPr lang="en-US" altLang="zh-CN" dirty="0" smtClean="0"/>
                  <a:t>First move 2 shovelfuls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:pPr lvl="1"/>
                <a:r>
                  <a:rPr lang="en-US" altLang="zh-CN" b="0" dirty="0" smtClean="0"/>
                  <a:t>The move 2 shovelfuls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.</a:t>
                </a:r>
              </a:p>
              <a:p>
                <a:pPr lvl="1"/>
                <a:r>
                  <a:rPr lang="en-US" altLang="zh-CN" dirty="0" smtClean="0"/>
                  <a:t>Finally move 1 shovelfuls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So,</a:t>
                </a:r>
                <a:r>
                  <a:rPr lang="en-US" altLang="zh-CN" b="0" dirty="0" smtClean="0"/>
                  <a:t> EMD = 2 + 2 + 1 = 5</a:t>
                </a:r>
              </a:p>
              <a:p>
                <a:pPr lvl="1"/>
                <a:endParaRPr lang="en-US" altLang="zh-CN" b="0" dirty="0" smtClean="0"/>
              </a:p>
              <a:p>
                <a:pPr lvl="1"/>
                <a:endParaRPr lang="en-US" altLang="zh-CN" b="0" dirty="0" smtClean="0"/>
              </a:p>
              <a:p>
                <a:pPr lvl="1"/>
                <a:endParaRPr lang="en-US" altLang="zh-CN" b="0" dirty="0" smtClean="0"/>
              </a:p>
              <a:p>
                <a:pPr lvl="1"/>
                <a:endParaRPr lang="en-US" altLang="zh-CN" b="0" dirty="0" smtClean="0"/>
              </a:p>
              <a:p>
                <a:endParaRPr lang="en-US" altLang="zh-CN" b="0" dirty="0" smtClean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428" y="2069465"/>
            <a:ext cx="5026572" cy="107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6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Wasserstein distance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591" y="1281010"/>
            <a:ext cx="4124901" cy="1714739"/>
          </a:xfrm>
        </p:spPr>
      </p:pic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591" y="4269280"/>
            <a:ext cx="4267796" cy="1838582"/>
          </a:xfrm>
        </p:spPr>
      </p:pic>
      <p:sp>
        <p:nvSpPr>
          <p:cNvPr id="9" name="下箭头 8"/>
          <p:cNvSpPr/>
          <p:nvPr/>
        </p:nvSpPr>
        <p:spPr>
          <a:xfrm>
            <a:off x="9595647" y="3279228"/>
            <a:ext cx="346842" cy="9900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96" y="2302065"/>
            <a:ext cx="6828853" cy="163931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627" y="4269280"/>
            <a:ext cx="3391373" cy="17909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18442" y="436808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And,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32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Wasserstein distance example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73" y="2049342"/>
            <a:ext cx="4411718" cy="946281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5644055" y="2396359"/>
            <a:ext cx="867103" cy="252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878607" y="2337817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Optimal plan: 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000625"/>
              </p:ext>
            </p:extLst>
          </p:nvPr>
        </p:nvGraphicFramePr>
        <p:xfrm>
          <a:off x="8826938" y="1515451"/>
          <a:ext cx="2193160" cy="2014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290">
                  <a:extLst>
                    <a:ext uri="{9D8B030D-6E8A-4147-A177-3AD203B41FA5}">
                      <a16:colId xmlns:a16="http://schemas.microsoft.com/office/drawing/2014/main" val="113777994"/>
                    </a:ext>
                  </a:extLst>
                </a:gridCol>
                <a:gridCol w="548290">
                  <a:extLst>
                    <a:ext uri="{9D8B030D-6E8A-4147-A177-3AD203B41FA5}">
                      <a16:colId xmlns:a16="http://schemas.microsoft.com/office/drawing/2014/main" val="3517702518"/>
                    </a:ext>
                  </a:extLst>
                </a:gridCol>
                <a:gridCol w="548290">
                  <a:extLst>
                    <a:ext uri="{9D8B030D-6E8A-4147-A177-3AD203B41FA5}">
                      <a16:colId xmlns:a16="http://schemas.microsoft.com/office/drawing/2014/main" val="2552254526"/>
                    </a:ext>
                  </a:extLst>
                </a:gridCol>
                <a:gridCol w="548290">
                  <a:extLst>
                    <a:ext uri="{9D8B030D-6E8A-4147-A177-3AD203B41FA5}">
                      <a16:colId xmlns:a16="http://schemas.microsoft.com/office/drawing/2014/main" val="2323284721"/>
                    </a:ext>
                  </a:extLst>
                </a:gridCol>
              </a:tblGrid>
              <a:tr h="49688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2515" marR="122515" marT="61258" marB="61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2515" marR="122515" marT="61258" marB="61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2515" marR="122515" marT="61258" marB="61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2515" marR="122515" marT="61258" marB="61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834179"/>
                  </a:ext>
                </a:extLst>
              </a:tr>
              <a:tr h="49688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2515" marR="122515" marT="61258" marB="61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2515" marR="122515" marT="61258" marB="61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2515" marR="122515" marT="61258" marB="61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2515" marR="122515" marT="61258" marB="61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279389"/>
                  </a:ext>
                </a:extLst>
              </a:tr>
              <a:tr h="49688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2515" marR="122515" marT="61258" marB="61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2515" marR="122515" marT="61258" marB="61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2515" marR="122515" marT="61258" marB="61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2515" marR="122515" marT="61258" marB="61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018226"/>
                  </a:ext>
                </a:extLst>
              </a:tr>
              <a:tr h="49688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2515" marR="122515" marT="61258" marB="61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2515" marR="122515" marT="61258" marB="61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2515" marR="122515" marT="61258" marB="61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2515" marR="122515" marT="61258" marB="61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511033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200807" y="4572001"/>
            <a:ext cx="6838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hlinkClick r:id="rId3"/>
              </a:rPr>
              <a:t>EMD can be calculated using Linear programming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61259" y="2027027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1. </a:t>
            </a:r>
            <a:endParaRPr lang="zh-CN" altLang="en-US" sz="24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661259" y="4572001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2</a:t>
            </a:r>
            <a:r>
              <a:rPr lang="en-US" altLang="zh-CN" sz="2400" b="1" dirty="0" smtClean="0"/>
              <a:t>. 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5889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From GAN to WGAN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GAN: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WGAN: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063" y="2485152"/>
            <a:ext cx="5839640" cy="7525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063" y="3372669"/>
            <a:ext cx="3486637" cy="5620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063" y="4127026"/>
            <a:ext cx="5715798" cy="6192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063" y="5547061"/>
            <a:ext cx="6393489" cy="80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7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Wasserstein distance is better.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312" y="1898849"/>
            <a:ext cx="4827955" cy="4351338"/>
          </a:xfrm>
        </p:spPr>
      </p:pic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59" y="1733217"/>
            <a:ext cx="5181600" cy="360624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59" y="2635482"/>
            <a:ext cx="6710353" cy="3475004"/>
          </a:xfrm>
          <a:prstGeom prst="rect">
            <a:avLst/>
          </a:prstGeom>
        </p:spPr>
      </p:pic>
      <p:cxnSp>
        <p:nvCxnSpPr>
          <p:cNvPr id="12" name="直接箭头连接符 11"/>
          <p:cNvCxnSpPr>
            <a:stCxn id="8" idx="3"/>
          </p:cNvCxnSpPr>
          <p:nvPr/>
        </p:nvCxnSpPr>
        <p:spPr>
          <a:xfrm>
            <a:off x="5520559" y="1913529"/>
            <a:ext cx="1952296" cy="309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>
          <a:xfrm>
            <a:off x="2790497" y="6430499"/>
            <a:ext cx="5362903" cy="290976"/>
          </a:xfrm>
        </p:spPr>
        <p:txBody>
          <a:bodyPr/>
          <a:lstStyle/>
          <a:p>
            <a:r>
              <a:rPr lang="en-US" altLang="zh-CN" dirty="0" smtClean="0"/>
              <a:t>https://lilianweng.github.io/lil-log/2017/08/20/from-GAN-to-WGAN.html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030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3077</TotalTime>
  <Words>773</Words>
  <Application>Microsoft Office PowerPoint</Application>
  <PresentationFormat>宽屏</PresentationFormat>
  <Paragraphs>157</Paragraphs>
  <Slides>33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等线</vt:lpstr>
      <vt:lpstr>等线 Light</vt:lpstr>
      <vt:lpstr>Arial</vt:lpstr>
      <vt:lpstr>Cambria Math</vt:lpstr>
      <vt:lpstr>Office 主题​​</vt:lpstr>
      <vt:lpstr>ICML18 Papers about GAN Theory </vt:lpstr>
      <vt:lpstr>Introduction</vt:lpstr>
      <vt:lpstr>Today’s topics</vt:lpstr>
      <vt:lpstr>Wasserstein Distance</vt:lpstr>
      <vt:lpstr>Wasserstein distance example</vt:lpstr>
      <vt:lpstr>Wasserstein distance</vt:lpstr>
      <vt:lpstr>Wasserstein distance example</vt:lpstr>
      <vt:lpstr>From GAN to WGAN</vt:lpstr>
      <vt:lpstr>Example: Wasserstein distance is better.</vt:lpstr>
      <vt:lpstr>Dual Form of Wasserstein distance</vt:lpstr>
      <vt:lpstr>Dual Form of Wasserstein distance</vt:lpstr>
      <vt:lpstr>Dual Form of Wasserstein distance</vt:lpstr>
      <vt:lpstr>WGAN algorithm</vt:lpstr>
      <vt:lpstr>A two step way to compute exact EMD</vt:lpstr>
      <vt:lpstr>No hyper-parameter weight scaling</vt:lpstr>
      <vt:lpstr>WGAN-TS algorithm</vt:lpstr>
      <vt:lpstr>Does WGAN-TS make sense?</vt:lpstr>
      <vt:lpstr>Comparable images</vt:lpstr>
      <vt:lpstr>More accurate Wasserstein distance</vt:lpstr>
      <vt:lpstr>More efficient？</vt:lpstr>
      <vt:lpstr>Jacobian Matrix</vt:lpstr>
      <vt:lpstr>Generator Conditioning</vt:lpstr>
      <vt:lpstr>Jacobian matrix of Generator</vt:lpstr>
      <vt:lpstr>Condition number</vt:lpstr>
      <vt:lpstr>Inception score</vt:lpstr>
      <vt:lpstr>Fréchet Inception Distance</vt:lpstr>
      <vt:lpstr>Experiments</vt:lpstr>
      <vt:lpstr>Jacobian Clamping</vt:lpstr>
      <vt:lpstr>Experiments with Jacobian Clamping</vt:lpstr>
      <vt:lpstr>Other works</vt:lpstr>
      <vt:lpstr>Tempered adversarial network</vt:lpstr>
      <vt:lpstr>Improve training of GAN using representative features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ICML18 Papers about GAN Theory </dc:title>
  <dc:creator>wu duocai</dc:creator>
  <cp:lastModifiedBy>duocai wu</cp:lastModifiedBy>
  <cp:revision>163</cp:revision>
  <dcterms:created xsi:type="dcterms:W3CDTF">2018-09-21T08:48:34Z</dcterms:created>
  <dcterms:modified xsi:type="dcterms:W3CDTF">2018-09-23T12:11:05Z</dcterms:modified>
</cp:coreProperties>
</file>