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760BF07-BC64-4E59-9F20-806905306436}">
          <p14:sldIdLst>
            <p14:sldId id="256"/>
            <p14:sldId id="257"/>
          </p14:sldIdLst>
        </p14:section>
        <p14:section name="mabp" id="{4467653B-B2E9-4CB7-86CB-9DEB10B320F0}">
          <p14:sldIdLst>
            <p14:sldId id="258"/>
            <p14:sldId id="259"/>
            <p14:sldId id="260"/>
            <p14:sldId id="261"/>
            <p14:sldId id="263"/>
          </p14:sldIdLst>
        </p14:section>
        <p14:section name="contextual bandit" id="{ED7E6BE0-D923-41BA-8CA4-7BB390C59FE5}">
          <p14:sldIdLst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</p14:sldIdLst>
        </p14:section>
        <p14:section name="transferable bandit" id="{9F367BD9-D3DC-4592-979E-F60C4D318026}">
          <p14:sldIdLst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9" autoAdjust="0"/>
    <p:restoredTop sz="86751" autoAdjust="0"/>
  </p:normalViewPr>
  <p:slideViewPr>
    <p:cSldViewPr snapToGrid="0">
      <p:cViewPr varScale="1">
        <p:scale>
          <a:sx n="73" d="100"/>
          <a:sy n="73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8BAF4-D1C0-4941-A9FE-B584A8DBEBF4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97ECE-4309-4A25-9997-C1B56A1BD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War_I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ermany" TargetMode="External"/><Relationship Id="rId4" Type="http://schemas.openxmlformats.org/officeDocument/2006/relationships/hyperlink" Target="https://en.wikipedia.org/wiki/Peter_Whittle_(mathematician)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99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Regret has a upper bound function with variable 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3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4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 considered by Allied scientists in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World War II"/>
              </a:rPr>
              <a:t>World War II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proved so intractable that, according to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eter Whittle (mathematician)"/>
              </a:rPr>
              <a:t>Peter Whittle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problem was proposed to be dropped over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ermany"/>
              </a:rPr>
              <a:t>Germany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 that German scientists could also waste their time on 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Regret has a upper bound function with variable 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8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8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6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Dataset: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Yahoo! Today Module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8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97ECE-4309-4A25-9997-C1B56A1BD6E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14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1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7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2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14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2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45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3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1F2FC-6919-4887-B2BB-B024BE234AB3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C713-8865-4B4A-B884-3A2065BB4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Bandit Approaches for Recommendation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Wu, 2018/04/23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51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LinUCB</a:t>
            </a:r>
            <a:r>
              <a:rPr lang="en-US" altLang="zh-CN" dirty="0" smtClean="0"/>
              <a:t>: Add contextual information to UCB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10515600" cy="365125"/>
          </a:xfrm>
        </p:spPr>
        <p:txBody>
          <a:bodyPr/>
          <a:lstStyle/>
          <a:p>
            <a:r>
              <a:rPr lang="en-US" altLang="zh-CN" dirty="0" smtClean="0"/>
              <a:t>Li L, Chu W, Langford J, et al. A contextual-bandit approach to personalized news article recommendation[C]//Proceedings of the 19th international conference on World wide web. ACM, 2010: 661-670.</a:t>
            </a:r>
            <a:endParaRPr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54" y="1956223"/>
            <a:ext cx="9269814" cy="3543240"/>
          </a:xfrm>
        </p:spPr>
      </p:pic>
    </p:spTree>
    <p:extLst>
      <p:ext uri="{BB962C8B-B14F-4D97-AF65-F5344CB8AC3E}">
        <p14:creationId xmlns:p14="http://schemas.microsoft.com/office/powerpoint/2010/main" val="18285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Ridge regression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306" y="1886631"/>
            <a:ext cx="9990511" cy="3926341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https://en.wikipedia.org/wiki/Tikhonov_regularization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LinUCB</a:t>
            </a:r>
            <a:r>
              <a:rPr lang="en-US" altLang="zh-CN" dirty="0" smtClean="0"/>
              <a:t>: to fit UCB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219" y="1690688"/>
            <a:ext cx="9612931" cy="4252912"/>
          </a:xfrm>
        </p:spPr>
      </p:pic>
    </p:spTree>
    <p:extLst>
      <p:ext uri="{BB962C8B-B14F-4D97-AF65-F5344CB8AC3E}">
        <p14:creationId xmlns:p14="http://schemas.microsoft.com/office/powerpoint/2010/main" val="163794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99" y="1433739"/>
            <a:ext cx="6349758" cy="4984219"/>
          </a:xfrm>
        </p:spPr>
      </p:pic>
    </p:spTree>
    <p:extLst>
      <p:ext uri="{BB962C8B-B14F-4D97-AF65-F5344CB8AC3E}">
        <p14:creationId xmlns:p14="http://schemas.microsoft.com/office/powerpoint/2010/main" val="35792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LinUCB</a:t>
            </a:r>
            <a:r>
              <a:rPr lang="en-US" altLang="zh-CN" dirty="0"/>
              <a:t> with Hybrid Linear Models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many applications including ours, it is helpful to use features that are shared by all arms, in addition to the arm-specific ones.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For hybrid models, we can no longer use Algorithm 1 as the</a:t>
            </a:r>
            <a:br>
              <a:rPr lang="en-US" altLang="zh-CN" dirty="0"/>
            </a:br>
            <a:r>
              <a:rPr lang="en-US" altLang="zh-CN" dirty="0"/>
              <a:t>confidence intervals of various arms are not independent due to </a:t>
            </a:r>
            <a:r>
              <a:rPr lang="en-US" altLang="zh-CN" dirty="0" smtClean="0"/>
              <a:t>the shared </a:t>
            </a:r>
            <a:r>
              <a:rPr lang="en-US" altLang="zh-CN" dirty="0"/>
              <a:t>features.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54" y="3040077"/>
            <a:ext cx="5003564" cy="6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3" y="1631905"/>
            <a:ext cx="5390347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60" y="2448788"/>
            <a:ext cx="5980416" cy="27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Method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50" y="1468618"/>
            <a:ext cx="8423270" cy="4822197"/>
          </a:xfrm>
        </p:spPr>
      </p:pic>
    </p:spTree>
    <p:extLst>
      <p:ext uri="{BB962C8B-B14F-4D97-AF65-F5344CB8AC3E}">
        <p14:creationId xmlns:p14="http://schemas.microsoft.com/office/powerpoint/2010/main" val="110147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Dataset: collected from Yahoo! Today Module</a:t>
            </a:r>
          </a:p>
          <a:p>
            <a:r>
              <a:rPr lang="en-US" altLang="zh-CN" i="1" dirty="0"/>
              <a:t>Feature </a:t>
            </a:r>
            <a:r>
              <a:rPr lang="en-US" altLang="zh-CN" i="1" dirty="0" smtClean="0"/>
              <a:t>Construction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User: 1000 categorical components, which include: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demographic information: gender (2 classes) and age discretized into 10 segments; (ii) geographic features: about 200 metropolitan locations worldwide and U.S. states; and (iii) behavioral categories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Article: </a:t>
            </a:r>
            <a:r>
              <a:rPr lang="en-US" altLang="zh-CN" dirty="0"/>
              <a:t>100 </a:t>
            </a:r>
            <a:r>
              <a:rPr lang="en-US" altLang="zh-CN" dirty="0" smtClean="0"/>
              <a:t>categorical. include</a:t>
            </a:r>
            <a:r>
              <a:rPr lang="en-US" altLang="zh-CN" dirty="0"/>
              <a:t>: (</a:t>
            </a:r>
            <a:r>
              <a:rPr lang="en-US" altLang="zh-CN" dirty="0" err="1"/>
              <a:t>i</a:t>
            </a:r>
            <a:r>
              <a:rPr lang="en-US" altLang="zh-CN" dirty="0"/>
              <a:t>) URL categories: tens of classes inferred </a:t>
            </a:r>
            <a:r>
              <a:rPr lang="en-US" altLang="zh-CN" dirty="0" smtClean="0"/>
              <a:t>from the </a:t>
            </a:r>
            <a:r>
              <a:rPr lang="en-US" altLang="zh-CN" dirty="0"/>
              <a:t>URL of the article resource; and (ii) editor categories: tens of</a:t>
            </a:r>
            <a:br>
              <a:rPr lang="en-US" altLang="zh-CN" dirty="0"/>
            </a:br>
            <a:r>
              <a:rPr lang="en-US" altLang="zh-CN" dirty="0"/>
              <a:t>topics tagged by human editors to summarize the article content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" y="1815498"/>
            <a:ext cx="10720252" cy="4371592"/>
          </a:xfrm>
        </p:spPr>
      </p:pic>
    </p:spTree>
    <p:extLst>
      <p:ext uri="{BB962C8B-B14F-4D97-AF65-F5344CB8AC3E}">
        <p14:creationId xmlns:p14="http://schemas.microsoft.com/office/powerpoint/2010/main" val="29220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Transferable contextual-bandit for cross-domain recommendation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6" y="2254952"/>
            <a:ext cx="6945900" cy="303133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94559" y="6311900"/>
            <a:ext cx="7550331" cy="365125"/>
          </a:xfrm>
        </p:spPr>
        <p:txBody>
          <a:bodyPr/>
          <a:lstStyle/>
          <a:p>
            <a:r>
              <a:rPr lang="fr-FR" altLang="zh-CN" dirty="0" smtClean="0"/>
              <a:t>Liu B, Wei Y, Zhang Y, et al. Transferable Contextual Bandit for Cross-Domain Recommendation[J]. AAAI.2018.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007" y="3097329"/>
            <a:ext cx="3407780" cy="11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Multi-armed bandit problem</a:t>
            </a:r>
          </a:p>
          <a:p>
            <a:endParaRPr lang="en-US" altLang="zh-CN" dirty="0"/>
          </a:p>
          <a:p>
            <a:r>
              <a:rPr lang="en-US" altLang="zh-CN" dirty="0" smtClean="0"/>
              <a:t>Contextual-bandit for recommendation</a:t>
            </a:r>
          </a:p>
          <a:p>
            <a:endParaRPr lang="en-US" altLang="zh-CN" dirty="0"/>
          </a:p>
          <a:p>
            <a:r>
              <a:rPr lang="en-US" altLang="zh-CN" dirty="0" smtClean="0"/>
              <a:t>Transferable contextual-bandit for cross-domain recommendation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2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86" y="2550600"/>
            <a:ext cx="6354062" cy="52394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86" y="4078152"/>
            <a:ext cx="5811061" cy="13051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3669" y="189411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With optimal U_*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93669" y="356512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estimate 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Alternative optimization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12" y="1984867"/>
            <a:ext cx="5868219" cy="173379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64" y="4233066"/>
            <a:ext cx="603016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pure exploitation policy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29" y="3169173"/>
            <a:ext cx="3162741" cy="619211"/>
          </a:xfrm>
        </p:spPr>
      </p:pic>
    </p:spTree>
    <p:extLst>
      <p:ext uri="{BB962C8B-B14F-4D97-AF65-F5344CB8AC3E}">
        <p14:creationId xmlns:p14="http://schemas.microsoft.com/office/powerpoint/2010/main" val="22236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UCB: Upper Confidence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trial t, the algorithm estimate both the mean reward u      of each arm a and a corresponding confidence interval c      ,so that: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Then select the arm that achieves the highest UCB: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For example:              =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334125" y="6356350"/>
            <a:ext cx="9278911" cy="365125"/>
          </a:xfrm>
        </p:spPr>
        <p:txBody>
          <a:bodyPr/>
          <a:lstStyle/>
          <a:p>
            <a:r>
              <a:rPr lang="en-US" altLang="zh-CN" dirty="0" smtClean="0"/>
              <a:t>Auer P. Using confidence bounds for exploitation-exploration trade-offs[J]. Journal of Machine Learning Research, 2002, 3(Nov): 397-422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12" y="1719264"/>
            <a:ext cx="797128" cy="5746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13" y="2265364"/>
            <a:ext cx="781050" cy="4572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6674" y="2807109"/>
            <a:ext cx="3960270" cy="701450"/>
            <a:chOff x="3876674" y="2870425"/>
            <a:chExt cx="2581275" cy="45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74" y="2913289"/>
              <a:ext cx="1845672" cy="4143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899" y="2870425"/>
              <a:ext cx="781050" cy="4572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3669778" y="4610824"/>
            <a:ext cx="5937712" cy="599624"/>
            <a:chOff x="3876674" y="4415289"/>
            <a:chExt cx="2924335" cy="29531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74" y="4415289"/>
              <a:ext cx="609685" cy="29531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637" y="4448629"/>
              <a:ext cx="2305372" cy="25721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580802" y="5178144"/>
            <a:ext cx="2303582" cy="1105180"/>
            <a:chOff x="3580802" y="5178144"/>
            <a:chExt cx="2303582" cy="11051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802" y="5550060"/>
              <a:ext cx="816123" cy="47773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712" y="5178144"/>
              <a:ext cx="976672" cy="110518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73" t="29053" r="7279" b="11951"/>
            <a:stretch/>
          </p:blipFill>
          <p:spPr>
            <a:xfrm>
              <a:off x="5447337" y="5982820"/>
              <a:ext cx="154259" cy="255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5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 to UCB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6" y="1821318"/>
            <a:ext cx="5731834" cy="3913276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10" y="1821318"/>
            <a:ext cx="5245853" cy="22380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86" y="4795917"/>
            <a:ext cx="321989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 to UCB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56" y="2545056"/>
            <a:ext cx="7864120" cy="2418830"/>
          </a:xfrm>
        </p:spPr>
      </p:pic>
    </p:spTree>
    <p:extLst>
      <p:ext uri="{BB962C8B-B14F-4D97-AF65-F5344CB8AC3E}">
        <p14:creationId xmlns:p14="http://schemas.microsoft.com/office/powerpoint/2010/main" val="405032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Regret Bound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236" y="2478594"/>
            <a:ext cx="6430272" cy="2810267"/>
          </a:xfrm>
        </p:spPr>
      </p:pic>
    </p:spTree>
    <p:extLst>
      <p:ext uri="{BB962C8B-B14F-4D97-AF65-F5344CB8AC3E}">
        <p14:creationId xmlns:p14="http://schemas.microsoft.com/office/powerpoint/2010/main" val="4278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37" y="1862633"/>
            <a:ext cx="6268325" cy="4277322"/>
          </a:xfrm>
        </p:spPr>
      </p:pic>
    </p:spTree>
    <p:extLst>
      <p:ext uri="{BB962C8B-B14F-4D97-AF65-F5344CB8AC3E}">
        <p14:creationId xmlns:p14="http://schemas.microsoft.com/office/powerpoint/2010/main" val="7402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85" y="2147888"/>
            <a:ext cx="4921889" cy="382258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36" y="2147888"/>
            <a:ext cx="4916133" cy="37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Multi-armed bandit problem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Suppose each machine has an unknown distribution of reward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gambler(player) should decide in which order to play the machines and how many times to play each machine to maximize the total rewards</a:t>
            </a:r>
          </a:p>
          <a:p>
            <a:pPr lvl="1"/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42" y="2057400"/>
            <a:ext cx="4283458" cy="3633788"/>
          </a:xfrm>
        </p:spPr>
      </p:pic>
    </p:spTree>
    <p:extLst>
      <p:ext uri="{BB962C8B-B14F-4D97-AF65-F5344CB8AC3E}">
        <p14:creationId xmlns:p14="http://schemas.microsoft.com/office/powerpoint/2010/main" val="29638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Exploitation/Exploration Dilemma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Exploitation: to play the machine that has the highest reward till now</a:t>
            </a:r>
          </a:p>
          <a:p>
            <a:endParaRPr lang="en-US" altLang="zh-CN" dirty="0"/>
          </a:p>
          <a:p>
            <a:r>
              <a:rPr lang="en-US" altLang="zh-CN" dirty="0" smtClean="0"/>
              <a:t>Exploration: to choose a new machine to get more information about other machines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4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Metric: Regret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                       be the real distributions of rewards of K machines and               be the mean values of these distributions</a:t>
            </a:r>
          </a:p>
          <a:p>
            <a:endParaRPr lang="en-US" altLang="zh-CN" dirty="0"/>
          </a:p>
          <a:p>
            <a:r>
              <a:rPr lang="en-US" altLang="zh-CN" dirty="0" smtClean="0"/>
              <a:t>Then regret after T rounds is: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38" y="1873110"/>
            <a:ext cx="2086266" cy="4001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511" y="2320701"/>
            <a:ext cx="1247949" cy="2572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85" y="3798474"/>
            <a:ext cx="2768376" cy="11579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51" y="5411310"/>
            <a:ext cx="5495219" cy="483327"/>
          </a:xfrm>
          <a:prstGeom prst="rect">
            <a:avLst/>
          </a:prstGeom>
        </p:spPr>
      </p:pic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3057993" y="6311900"/>
            <a:ext cx="5829925" cy="365125"/>
          </a:xfrm>
        </p:spPr>
        <p:txBody>
          <a:bodyPr/>
          <a:lstStyle/>
          <a:p>
            <a:r>
              <a:rPr lang="en-US" altLang="zh-CN" dirty="0" smtClean="0"/>
              <a:t>https://en.wikipedia.org/wiki/Multi-armed_bandit#The_multi-armed_bandit_model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57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algorithms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00" y="1832576"/>
            <a:ext cx="9799883" cy="4300209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https://zhuanlan.zhihu.com/p/21388070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5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UCB: Upper Confidence Bound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trial t, the algorithm estimate both the mean reward u      of each arm a and a corresponding confidence interval c      ,so that: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Then select the arm that achieves the highest UCB: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For example:              =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334125" y="6356350"/>
            <a:ext cx="9278911" cy="365125"/>
          </a:xfrm>
        </p:spPr>
        <p:txBody>
          <a:bodyPr/>
          <a:lstStyle/>
          <a:p>
            <a:r>
              <a:rPr lang="en-US" altLang="zh-CN" dirty="0" smtClean="0"/>
              <a:t>Auer P. Using confidence bounds for exploitation-exploration trade-offs[J]. Journal of Machine Learning Research, 2002, 3(Nov): 397-422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12" y="1719264"/>
            <a:ext cx="797128" cy="5746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13" y="2265364"/>
            <a:ext cx="781050" cy="4572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876674" y="2807109"/>
            <a:ext cx="3960270" cy="701450"/>
            <a:chOff x="3876674" y="2870425"/>
            <a:chExt cx="2581275" cy="4572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74" y="2913289"/>
              <a:ext cx="1845672" cy="4143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899" y="2870425"/>
              <a:ext cx="781050" cy="4572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3669778" y="4610824"/>
            <a:ext cx="5937712" cy="599624"/>
            <a:chOff x="3876674" y="4415289"/>
            <a:chExt cx="2924335" cy="29531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674" y="4415289"/>
              <a:ext cx="609685" cy="29531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637" y="4448629"/>
              <a:ext cx="2305372" cy="257211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3580802" y="5178144"/>
            <a:ext cx="2303582" cy="1105180"/>
            <a:chOff x="3580802" y="5178144"/>
            <a:chExt cx="2303582" cy="11051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802" y="5550060"/>
              <a:ext cx="816123" cy="47773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712" y="5178144"/>
              <a:ext cx="976672" cy="110518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73" t="29053" r="7279" b="11951"/>
            <a:stretch/>
          </p:blipFill>
          <p:spPr>
            <a:xfrm>
              <a:off x="5447337" y="5982820"/>
              <a:ext cx="154259" cy="255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942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Contextual-bandit for recommendation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Recommendation difficulties</a:t>
            </a:r>
          </a:p>
          <a:p>
            <a:pPr lvl="1"/>
            <a:r>
              <a:rPr lang="en-US" altLang="zh-CN" dirty="0" smtClean="0"/>
              <a:t>Dynamically changing. So the traditional CF methods is not applicable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Cold start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scale of most web services of practical interest calls for solutions that are both fast in learning and computation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3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Multi-armed bandit algorithms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00" y="1832576"/>
            <a:ext cx="9799883" cy="4300209"/>
          </a:xfr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https://zhuanlan.zhihu.com/p/21388070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590</Words>
  <Application>Microsoft Office PowerPoint</Application>
  <PresentationFormat>宽屏</PresentationFormat>
  <Paragraphs>106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PMingLiU</vt:lpstr>
      <vt:lpstr>等线</vt:lpstr>
      <vt:lpstr>等线 Light</vt:lpstr>
      <vt:lpstr>Arial</vt:lpstr>
      <vt:lpstr>Office 主题​​</vt:lpstr>
      <vt:lpstr>Bandit Approaches for Recommendation</vt:lpstr>
      <vt:lpstr>Overview</vt:lpstr>
      <vt:lpstr>Multi-armed bandit problem</vt:lpstr>
      <vt:lpstr>Exploitation/Exploration Dilemma</vt:lpstr>
      <vt:lpstr>Metric: Regret</vt:lpstr>
      <vt:lpstr>Some algorithms</vt:lpstr>
      <vt:lpstr>UCB: Upper Confidence Bound</vt:lpstr>
      <vt:lpstr>Contextual-bandit for recommendation</vt:lpstr>
      <vt:lpstr>Multi-armed bandit algorithms</vt:lpstr>
      <vt:lpstr>LinUCB: Add contextual information to UCB</vt:lpstr>
      <vt:lpstr>Ridge regression</vt:lpstr>
      <vt:lpstr>LinUCB: to fit UCB</vt:lpstr>
      <vt:lpstr>Algorithm 1</vt:lpstr>
      <vt:lpstr>LinUCB with Hybrid Linear Models </vt:lpstr>
      <vt:lpstr>Algorithm 2</vt:lpstr>
      <vt:lpstr>Evaluation Method</vt:lpstr>
      <vt:lpstr>Experiments</vt:lpstr>
      <vt:lpstr>Experiments</vt:lpstr>
      <vt:lpstr>Transferable contextual-bandit for cross-domain recommendation</vt:lpstr>
      <vt:lpstr>Optimization</vt:lpstr>
      <vt:lpstr>Alternative optimization</vt:lpstr>
      <vt:lpstr>A pure exploitation policy</vt:lpstr>
      <vt:lpstr>UCB: Upper Confidence Bound</vt:lpstr>
      <vt:lpstr>Fit to UCB</vt:lpstr>
      <vt:lpstr>Fit to UCB</vt:lpstr>
      <vt:lpstr>Regret Bound</vt:lpstr>
      <vt:lpstr>Algorithm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Contextual-Bandit for Recommendation</dc:title>
  <dc:creator>wu duocai</dc:creator>
  <cp:lastModifiedBy>wu duocai</cp:lastModifiedBy>
  <cp:revision>61</cp:revision>
  <dcterms:created xsi:type="dcterms:W3CDTF">2018-04-23T12:02:20Z</dcterms:created>
  <dcterms:modified xsi:type="dcterms:W3CDTF">2018-04-23T18:50:49Z</dcterms:modified>
</cp:coreProperties>
</file>