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7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7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9533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00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3606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46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92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9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7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1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2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2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8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41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4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6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upload.wikimedia.org/wikipedia/commons/4/4d/Smoothed_LDA.png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Semantic Problems of Text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Therefore, the joint probability of the corpus       and the set of latent topics     </a:t>
            </a:r>
            <a:r>
              <a:rPr lang="en-US" dirty="0" smtClean="0"/>
              <a:t>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162" y="2160589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02" y="2160589"/>
            <a:ext cx="3048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654" y="2747023"/>
            <a:ext cx="38100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File:Smoothed LDA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654" y="3723982"/>
            <a:ext cx="4374875" cy="216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3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</a:p>
          <a:p>
            <a:pPr lvl="1"/>
            <a:r>
              <a:rPr lang="en-US" dirty="0" smtClean="0"/>
              <a:t>Give topic number</a:t>
            </a:r>
            <a:endParaRPr lang="en-US" dirty="0"/>
          </a:p>
          <a:p>
            <a:pPr lvl="1"/>
            <a:r>
              <a:rPr lang="en-US" dirty="0" smtClean="0"/>
              <a:t>Word distribution for each topic</a:t>
            </a:r>
          </a:p>
          <a:p>
            <a:pPr lvl="1"/>
            <a:r>
              <a:rPr lang="en-US" dirty="0" smtClean="0"/>
              <a:t>Topic distribution for each document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Gibbs Sampling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284" y="3881293"/>
            <a:ext cx="38100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570" y="2437753"/>
            <a:ext cx="3409950" cy="619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570" y="3177075"/>
            <a:ext cx="3409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 smtClean="0"/>
              <a:t>Similarity of documents</a:t>
            </a:r>
          </a:p>
          <a:p>
            <a:pPr lvl="1"/>
            <a:r>
              <a:rPr lang="en-US" dirty="0"/>
              <a:t>Word distribution for each </a:t>
            </a:r>
            <a:r>
              <a:rPr lang="en-US" dirty="0" smtClean="0"/>
              <a:t>topic</a:t>
            </a:r>
          </a:p>
          <a:p>
            <a:pPr lvl="1"/>
            <a:r>
              <a:rPr lang="en-US" dirty="0" smtClean="0"/>
              <a:t>Revise: topic distribution over each word</a:t>
            </a:r>
          </a:p>
          <a:p>
            <a:pPr lvl="1"/>
            <a:r>
              <a:rPr lang="en-US" dirty="0" smtClean="0"/>
              <a:t>Topic </a:t>
            </a:r>
            <a:r>
              <a:rPr lang="en-US" dirty="0"/>
              <a:t>A: travel   (trip, flight, historical </a:t>
            </a:r>
            <a:r>
              <a:rPr lang="en-US" dirty="0" smtClean="0"/>
              <a:t>site)</a:t>
            </a:r>
          </a:p>
          <a:p>
            <a:pPr lvl="1"/>
            <a:r>
              <a:rPr lang="en-US" dirty="0" smtClean="0"/>
              <a:t>Topic </a:t>
            </a:r>
            <a:r>
              <a:rPr lang="en-US" dirty="0"/>
              <a:t>B: political (republican, election)</a:t>
            </a:r>
          </a:p>
          <a:p>
            <a:pPr lvl="1"/>
            <a:r>
              <a:rPr lang="en-US" dirty="0" smtClean="0"/>
              <a:t>D1: (A: 0.8, B:0.2), D2: (A:0.2, B: 0.8), D3: </a:t>
            </a:r>
            <a:r>
              <a:rPr lang="en-US" dirty="0"/>
              <a:t>(A: </a:t>
            </a:r>
            <a:r>
              <a:rPr lang="en-US" dirty="0" smtClean="0"/>
              <a:t>0.75, B:0.25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Query expansion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Query: Beijing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Expansion: Peking, Capital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…</a:t>
            </a:r>
            <a:endParaRPr lang="en-US" i="1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108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268" y="374265"/>
            <a:ext cx="7162800" cy="617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308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Mapping literal words to entities in the knowledge base</a:t>
            </a:r>
          </a:p>
          <a:p>
            <a:r>
              <a:rPr lang="en-US" dirty="0" smtClean="0"/>
              <a:t>Common knowledge base</a:t>
            </a:r>
          </a:p>
          <a:p>
            <a:pPr lvl="1"/>
            <a:r>
              <a:rPr lang="en-US" dirty="0" err="1" smtClean="0"/>
              <a:t>WordNet</a:t>
            </a:r>
            <a:endParaRPr lang="en-US" dirty="0" smtClean="0"/>
          </a:p>
          <a:p>
            <a:pPr lvl="1"/>
            <a:r>
              <a:rPr lang="en-US" dirty="0" smtClean="0"/>
              <a:t>Wikipedia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6301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WordNet</a:t>
            </a:r>
            <a:r>
              <a:rPr lang="en-US" dirty="0"/>
              <a:t> is a lexical database for the English </a:t>
            </a:r>
            <a:r>
              <a:rPr lang="en-US" dirty="0" smtClean="0"/>
              <a:t>language.</a:t>
            </a:r>
            <a:endParaRPr lang="en-US" baseline="30000" dirty="0" smtClean="0"/>
          </a:p>
          <a:p>
            <a:pPr lvl="1"/>
            <a:r>
              <a:rPr lang="en-US" dirty="0" smtClean="0"/>
              <a:t>groups </a:t>
            </a:r>
            <a:r>
              <a:rPr lang="en-US" dirty="0"/>
              <a:t>English words into sets of synonyms called </a:t>
            </a:r>
            <a:r>
              <a:rPr lang="en-US" i="1" dirty="0" smtClean="0"/>
              <a:t>synsets</a:t>
            </a:r>
            <a:endParaRPr lang="en-US" dirty="0" smtClean="0"/>
          </a:p>
          <a:p>
            <a:pPr lvl="1"/>
            <a:r>
              <a:rPr lang="en-US" dirty="0" smtClean="0"/>
              <a:t>provides </a:t>
            </a:r>
            <a:r>
              <a:rPr lang="en-US" dirty="0"/>
              <a:t>short, general </a:t>
            </a:r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records </a:t>
            </a:r>
            <a:r>
              <a:rPr lang="en-US" dirty="0"/>
              <a:t>the various semantic relations between these synonym sets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Authority (created by expert)</a:t>
            </a:r>
          </a:p>
          <a:p>
            <a:r>
              <a:rPr lang="en-US" dirty="0" smtClean="0"/>
              <a:t>Disadvantage</a:t>
            </a:r>
          </a:p>
          <a:p>
            <a:pPr lvl="1"/>
            <a:r>
              <a:rPr lang="en-US" dirty="0" smtClean="0"/>
              <a:t>Low coverage</a:t>
            </a:r>
          </a:p>
        </p:txBody>
      </p:sp>
    </p:spTree>
    <p:extLst>
      <p:ext uri="{BB962C8B-B14F-4D97-AF65-F5344CB8AC3E}">
        <p14:creationId xmlns:p14="http://schemas.microsoft.com/office/powerpoint/2010/main" val="2959827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structure of </a:t>
            </a:r>
            <a:r>
              <a:rPr lang="en-US" dirty="0" err="1" smtClean="0"/>
              <a:t>WordNet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48" y="1821934"/>
            <a:ext cx="72866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81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Wikipedia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Wikipedia is currently the largest knowledge repository on the Web</a:t>
            </a:r>
          </a:p>
          <a:p>
            <a:pPr lvl="1"/>
            <a:r>
              <a:rPr lang="en-US" altLang="zh-TW" dirty="0"/>
              <a:t>English version </a:t>
            </a:r>
            <a:r>
              <a:rPr lang="en-US" altLang="zh-TW" dirty="0" smtClean="0"/>
              <a:t>has 600</a:t>
            </a:r>
            <a:r>
              <a:rPr lang="en-US" altLang="zh-TW" dirty="0"/>
              <a:t>+ million </a:t>
            </a:r>
            <a:r>
              <a:rPr lang="en-US" altLang="zh-TW" dirty="0" smtClean="0"/>
              <a:t>entities </a:t>
            </a:r>
            <a:r>
              <a:rPr lang="en-US" altLang="zh-TW" dirty="0"/>
              <a:t>in over one million </a:t>
            </a:r>
            <a:r>
              <a:rPr lang="en-US" altLang="zh-TW" dirty="0" smtClean="0"/>
              <a:t>articles</a:t>
            </a:r>
          </a:p>
          <a:p>
            <a:r>
              <a:rPr lang="en-US" dirty="0" smtClean="0"/>
              <a:t>Each page is an entity, corresponding with a description article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40" y="3443287"/>
            <a:ext cx="65436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50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Disambiguation </a:t>
            </a:r>
            <a:br>
              <a:rPr lang="en-US" dirty="0" smtClean="0"/>
            </a:b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544" y="749848"/>
            <a:ext cx="46386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24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Semantic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words to Wikipedia entities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335" y="2808331"/>
            <a:ext cx="6096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8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Representation is the key component of text-based applications.</a:t>
            </a:r>
          </a:p>
          <a:p>
            <a:r>
              <a:rPr lang="en-US" dirty="0" smtClean="0"/>
              <a:t>Traditional text representation model</a:t>
            </a:r>
          </a:p>
          <a:p>
            <a:pPr lvl="1"/>
            <a:r>
              <a:rPr lang="en-US" dirty="0" smtClean="0"/>
              <a:t>Bag of words</a:t>
            </a:r>
          </a:p>
          <a:p>
            <a:pPr lvl="1"/>
            <a:r>
              <a:rPr lang="en-US" dirty="0" smtClean="0"/>
              <a:t>N-grams</a:t>
            </a:r>
          </a:p>
          <a:p>
            <a:pPr lvl="1"/>
            <a:r>
              <a:rPr lang="en-US" dirty="0" smtClean="0"/>
              <a:t>Suffix tree model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06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Semantic </a:t>
            </a:r>
            <a:r>
              <a:rPr lang="en-US" dirty="0" smtClean="0"/>
              <a:t>Analysis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Calculating Similarity of texts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96" y="2712760"/>
            <a:ext cx="71151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02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word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663" y="2160589"/>
            <a:ext cx="67246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17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text mapping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624" y="1589903"/>
            <a:ext cx="8926576" cy="434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76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Ambiguous words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32692"/>
            <a:ext cx="9118754" cy="283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35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Text Relatedness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LSA: Latent </a:t>
            </a:r>
            <a:r>
              <a:rPr lang="en-US" dirty="0"/>
              <a:t>semantic analysis</a:t>
            </a:r>
            <a:endParaRPr lang="en-US" dirty="0" smtClean="0"/>
          </a:p>
          <a:p>
            <a:r>
              <a:rPr lang="en-US" dirty="0" smtClean="0"/>
              <a:t>ODP: Open </a:t>
            </a:r>
            <a:r>
              <a:rPr lang="en-US" dirty="0"/>
              <a:t>Directory Project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27" y="1930400"/>
            <a:ext cx="5667632" cy="21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05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Tagging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in machine learning</a:t>
            </a:r>
          </a:p>
          <a:p>
            <a:pPr lvl="1"/>
            <a:r>
              <a:rPr lang="en-US" dirty="0" smtClean="0"/>
              <a:t>Clustering / Classification</a:t>
            </a:r>
          </a:p>
          <a:p>
            <a:pPr lvl="1"/>
            <a:r>
              <a:rPr lang="en-US" dirty="0" smtClean="0"/>
              <a:t>Sequential Tagging</a:t>
            </a:r>
          </a:p>
          <a:p>
            <a:pPr lvl="1"/>
            <a:r>
              <a:rPr lang="en-US" dirty="0" smtClean="0"/>
              <a:t>Regression</a:t>
            </a:r>
          </a:p>
          <a:p>
            <a:r>
              <a:rPr lang="en-US" dirty="0" smtClean="0"/>
              <a:t>Algorithms of sequential tagging</a:t>
            </a:r>
          </a:p>
          <a:p>
            <a:pPr lvl="1"/>
            <a:r>
              <a:rPr lang="en-US" dirty="0" smtClean="0"/>
              <a:t>HMM (Hidden Markov Model)</a:t>
            </a:r>
            <a:endParaRPr lang="en-US" dirty="0"/>
          </a:p>
          <a:p>
            <a:pPr lvl="1"/>
            <a:r>
              <a:rPr lang="en-US" dirty="0" smtClean="0"/>
              <a:t>CRF (Conditional Random Fields)</a:t>
            </a:r>
          </a:p>
        </p:txBody>
      </p:sp>
    </p:spTree>
    <p:extLst>
      <p:ext uri="{BB962C8B-B14F-4D97-AF65-F5344CB8AC3E}">
        <p14:creationId xmlns:p14="http://schemas.microsoft.com/office/powerpoint/2010/main" val="4178533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Tagging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Part-of-Speech (POS) tagging</a:t>
            </a:r>
          </a:p>
          <a:p>
            <a:pPr lvl="1"/>
            <a:r>
              <a:rPr lang="en-US" dirty="0" smtClean="0"/>
              <a:t>Input: the </a:t>
            </a:r>
            <a:r>
              <a:rPr lang="en-US" dirty="0"/>
              <a:t>dog saw a cat</a:t>
            </a:r>
          </a:p>
          <a:p>
            <a:pPr lvl="1"/>
            <a:r>
              <a:rPr lang="pt-BR" dirty="0" smtClean="0"/>
              <a:t>Output: D </a:t>
            </a:r>
            <a:r>
              <a:rPr lang="pt-BR" dirty="0"/>
              <a:t>N V D </a:t>
            </a:r>
            <a:r>
              <a:rPr lang="pt-BR" dirty="0" smtClean="0"/>
              <a:t>N</a:t>
            </a:r>
          </a:p>
          <a:p>
            <a:r>
              <a:rPr lang="pt-BR" dirty="0" smtClean="0"/>
              <a:t>Segmentation</a:t>
            </a:r>
          </a:p>
          <a:p>
            <a:pPr lvl="1"/>
            <a:r>
              <a:rPr lang="pt-BR" dirty="0" smtClean="0"/>
              <a:t>Input: the dog saw a cat</a:t>
            </a:r>
          </a:p>
          <a:p>
            <a:pPr lvl="1"/>
            <a:r>
              <a:rPr lang="pt-BR" dirty="0" smtClean="0"/>
              <a:t>Output: 0 1 0 1 1 </a:t>
            </a:r>
          </a:p>
          <a:p>
            <a:r>
              <a:rPr lang="pt-BR" dirty="0" smtClean="0"/>
              <a:t>Named Entity Recognition (NER)</a:t>
            </a:r>
          </a:p>
          <a:p>
            <a:pPr lvl="1"/>
            <a:r>
              <a:rPr lang="pt-BR" dirty="0" smtClean="0"/>
              <a:t>Input: </a:t>
            </a:r>
            <a:r>
              <a:rPr lang="pt-BR" u="sng" dirty="0" smtClean="0"/>
              <a:t>Michael Jordan</a:t>
            </a:r>
            <a:r>
              <a:rPr lang="pt-BR" dirty="0" smtClean="0"/>
              <a:t> is a leading reseacher in </a:t>
            </a:r>
            <a:r>
              <a:rPr lang="pt-BR" u="sng" dirty="0" smtClean="0"/>
              <a:t>machine learning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Output: 0  0 1 1 1 1 1 0 0  </a:t>
            </a:r>
          </a:p>
        </p:txBody>
      </p:sp>
    </p:spTree>
    <p:extLst>
      <p:ext uri="{BB962C8B-B14F-4D97-AF65-F5344CB8AC3E}">
        <p14:creationId xmlns:p14="http://schemas.microsoft.com/office/powerpoint/2010/main" val="345949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 vs. CRF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3498"/>
            <a:ext cx="8596668" cy="3880773"/>
          </a:xfrm>
        </p:spPr>
        <p:txBody>
          <a:bodyPr/>
          <a:lstStyle/>
          <a:p>
            <a:r>
              <a:rPr lang="en-US" dirty="0" smtClean="0"/>
              <a:t>HMM</a:t>
            </a:r>
          </a:p>
          <a:p>
            <a:pPr lvl="1"/>
            <a:r>
              <a:rPr lang="en-US" dirty="0" smtClean="0"/>
              <a:t>Generative Model</a:t>
            </a:r>
          </a:p>
          <a:p>
            <a:r>
              <a:rPr lang="en-US" dirty="0" smtClean="0"/>
              <a:t>CRF</a:t>
            </a:r>
          </a:p>
          <a:p>
            <a:pPr lvl="1"/>
            <a:r>
              <a:rPr lang="en-US" dirty="0" smtClean="0"/>
              <a:t>Discriminative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161" y="2127680"/>
            <a:ext cx="3667125" cy="9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211" y="3790739"/>
            <a:ext cx="64960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23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Siri</a:t>
            </a:r>
            <a:r>
              <a:rPr lang="en-US" dirty="0" smtClean="0"/>
              <a:t> – intelligent </a:t>
            </a:r>
            <a:r>
              <a:rPr lang="en-US" dirty="0"/>
              <a:t>personal </a:t>
            </a:r>
            <a:r>
              <a:rPr lang="en-US" dirty="0" smtClean="0"/>
              <a:t>assistant</a:t>
            </a:r>
          </a:p>
          <a:p>
            <a:pPr lvl="1"/>
            <a:r>
              <a:rPr lang="en-US" dirty="0" smtClean="0"/>
              <a:t>Speech recognition</a:t>
            </a:r>
          </a:p>
          <a:p>
            <a:pPr lvl="1"/>
            <a:r>
              <a:rPr lang="en-US" dirty="0" smtClean="0"/>
              <a:t>Task understanding</a:t>
            </a:r>
          </a:p>
          <a:p>
            <a:pPr lvl="1"/>
            <a:r>
              <a:rPr lang="en-US" dirty="0" smtClean="0"/>
              <a:t>Slot Filling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02" y="1055988"/>
            <a:ext cx="317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87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Flight Tickets</a:t>
            </a:r>
          </a:p>
          <a:p>
            <a:pPr lvl="1"/>
            <a:r>
              <a:rPr lang="en-US" dirty="0" smtClean="0"/>
              <a:t>Restaurant</a:t>
            </a:r>
          </a:p>
          <a:p>
            <a:pPr lvl="1"/>
            <a:r>
              <a:rPr lang="en-US" dirty="0" smtClean="0"/>
              <a:t>Reminder</a:t>
            </a:r>
          </a:p>
          <a:p>
            <a:r>
              <a:rPr lang="en-US" dirty="0" smtClean="0"/>
              <a:t>On September 29 </a:t>
            </a:r>
            <a:r>
              <a:rPr lang="en-US" u="sng" dirty="0" smtClean="0"/>
              <a:t>remind</a:t>
            </a:r>
            <a:r>
              <a:rPr lang="en-US" dirty="0" smtClean="0"/>
              <a:t> me that it’s my </a:t>
            </a:r>
            <a:r>
              <a:rPr lang="en-US" u="sng" dirty="0" smtClean="0"/>
              <a:t>dad’s birthday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ext representation</a:t>
            </a:r>
          </a:p>
          <a:p>
            <a:pPr lvl="1"/>
            <a:r>
              <a:rPr lang="en-US" dirty="0" smtClean="0"/>
              <a:t>Text classification / clustering</a:t>
            </a:r>
          </a:p>
          <a:p>
            <a:pPr marL="342900" lvl="1" indent="-342900"/>
            <a:r>
              <a:rPr lang="en-US" dirty="0" smtClean="0"/>
              <a:t>Task understanding result: </a:t>
            </a:r>
            <a:r>
              <a:rPr lang="en-US" dirty="0"/>
              <a:t>Reminder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178" y="990085"/>
            <a:ext cx="317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6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Bag-of-Words(BOW)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Beijing is a beautiful city. </a:t>
                </a:r>
              </a:p>
              <a:p>
                <a:pPr lvl="1"/>
                <a:r>
                  <a:rPr lang="en-US" dirty="0" smtClean="0"/>
                  <a:t>&lt;Beijing:1, is:1, a:1, beautiful:1, city:1&gt;</a:t>
                </a:r>
              </a:p>
              <a:p>
                <a:r>
                  <a:rPr lang="en-US" dirty="0" smtClean="0"/>
                  <a:t>Remove stop-words</a:t>
                </a:r>
              </a:p>
              <a:p>
                <a:pPr lvl="1"/>
                <a:r>
                  <a:rPr lang="en-US" dirty="0" smtClean="0"/>
                  <a:t>&lt;Beijing:1, beautiful:1, city:1&gt;</a:t>
                </a:r>
              </a:p>
              <a:p>
                <a:r>
                  <a:rPr lang="en-US" dirty="0" smtClean="0"/>
                  <a:t>Weighting by TF-IDF</a:t>
                </a:r>
              </a:p>
              <a:p>
                <a:pPr lvl="1"/>
                <a:r>
                  <a:rPr lang="en-US" dirty="0" smtClean="0"/>
                  <a:t>TFIDF(word) = TF(word) * IDF(word)</a:t>
                </a:r>
              </a:p>
              <a:p>
                <a:pPr lvl="1"/>
                <a:r>
                  <a:rPr lang="en-US" dirty="0" smtClean="0"/>
                  <a:t>IDF(word) = 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number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all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documents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number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documents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containing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word</m:t>
                        </m:r>
                      </m:den>
                    </m:f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IDF(Beijing) = 1 * Log(1000/20)</a:t>
                </a:r>
              </a:p>
              <a:p>
                <a:pPr lvl="1"/>
                <a:r>
                  <a:rPr lang="en-US" dirty="0" smtClean="0"/>
                  <a:t>IDF(beautiful) = 1 * Log(1000/180)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1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Slot Filling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Reminder</a:t>
            </a:r>
          </a:p>
          <a:p>
            <a:r>
              <a:rPr lang="en-US" dirty="0" smtClean="0"/>
              <a:t>Slots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Event </a:t>
            </a:r>
          </a:p>
          <a:p>
            <a:r>
              <a:rPr lang="en-US" dirty="0" smtClean="0"/>
              <a:t>Sequential </a:t>
            </a:r>
            <a:r>
              <a:rPr lang="en-US" dirty="0"/>
              <a:t>T</a:t>
            </a:r>
            <a:r>
              <a:rPr lang="en-US" dirty="0" smtClean="0"/>
              <a:t>agging</a:t>
            </a:r>
          </a:p>
          <a:p>
            <a:pPr lvl="1"/>
            <a:r>
              <a:rPr lang="en-US" dirty="0" smtClean="0"/>
              <a:t>Input: On </a:t>
            </a:r>
            <a:r>
              <a:rPr lang="en-US" u="sng" dirty="0"/>
              <a:t>September 29 </a:t>
            </a:r>
            <a:r>
              <a:rPr lang="en-US" dirty="0"/>
              <a:t>remind me that </a:t>
            </a:r>
            <a:r>
              <a:rPr lang="en-US" u="sng" dirty="0" smtClean="0"/>
              <a:t>it’s </a:t>
            </a:r>
            <a:r>
              <a:rPr lang="en-US" u="sng" dirty="0"/>
              <a:t>my dad’s birthday</a:t>
            </a:r>
          </a:p>
          <a:p>
            <a:pPr lvl="1"/>
            <a:r>
              <a:rPr lang="en-US" dirty="0" smtClean="0"/>
              <a:t>Output: 0 </a:t>
            </a:r>
            <a:r>
              <a:rPr lang="en-US" u="sng" dirty="0" smtClean="0"/>
              <a:t>D </a:t>
            </a:r>
            <a:r>
              <a:rPr lang="en-US" u="sng" dirty="0" err="1" smtClean="0"/>
              <a:t>D</a:t>
            </a:r>
            <a:r>
              <a:rPr lang="en-US" dirty="0" smtClean="0"/>
              <a:t> 0 0 0 </a:t>
            </a:r>
            <a:r>
              <a:rPr lang="en-US" u="sng" dirty="0" smtClean="0"/>
              <a:t>E </a:t>
            </a:r>
            <a:r>
              <a:rPr lang="en-US" u="sng" dirty="0" err="1" smtClean="0"/>
              <a:t>E</a:t>
            </a:r>
            <a:r>
              <a:rPr lang="en-US" u="sng" dirty="0" smtClean="0"/>
              <a:t> </a:t>
            </a:r>
            <a:r>
              <a:rPr lang="en-US" u="sng" dirty="0" err="1" smtClean="0"/>
              <a:t>E</a:t>
            </a:r>
            <a:r>
              <a:rPr lang="en-US" u="sng" dirty="0" smtClean="0"/>
              <a:t> </a:t>
            </a:r>
            <a:r>
              <a:rPr lang="en-US" u="sng" dirty="0" err="1" smtClean="0"/>
              <a:t>E</a:t>
            </a:r>
            <a:endParaRPr lang="en-US" u="sng" dirty="0" smtClean="0"/>
          </a:p>
          <a:p>
            <a:r>
              <a:rPr lang="en-US" dirty="0" smtClean="0"/>
              <a:t>Slot filling result</a:t>
            </a:r>
          </a:p>
          <a:p>
            <a:pPr lvl="1"/>
            <a:r>
              <a:rPr lang="en-US" dirty="0" smtClean="0"/>
              <a:t>Date: </a:t>
            </a:r>
            <a:r>
              <a:rPr lang="en-US" dirty="0"/>
              <a:t>September </a:t>
            </a:r>
            <a:r>
              <a:rPr lang="en-US" dirty="0" smtClean="0"/>
              <a:t>29</a:t>
            </a:r>
          </a:p>
          <a:p>
            <a:pPr lvl="1"/>
            <a:r>
              <a:rPr lang="en-US" dirty="0" smtClean="0"/>
              <a:t>Event: </a:t>
            </a:r>
            <a:r>
              <a:rPr lang="en-US" dirty="0"/>
              <a:t>it’s my dad’s birthday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031" y="1055989"/>
            <a:ext cx="317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52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394" y="2669059"/>
            <a:ext cx="8596668" cy="1320800"/>
          </a:xfrm>
        </p:spPr>
        <p:txBody>
          <a:bodyPr/>
          <a:lstStyle/>
          <a:p>
            <a:r>
              <a:rPr lang="en-US" dirty="0" smtClean="0"/>
              <a:t>Thanks for your attentions.^_^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7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Beijing is a beautiful city. </a:t>
            </a:r>
          </a:p>
          <a:p>
            <a:r>
              <a:rPr lang="en-US" dirty="0" smtClean="0"/>
              <a:t>N=3</a:t>
            </a:r>
          </a:p>
          <a:p>
            <a:pPr lvl="1"/>
            <a:r>
              <a:rPr lang="en-US" dirty="0" smtClean="0"/>
              <a:t>(“Beijing is a”: 1, “is a beautiful”: 1, “a beautiful city: 1”</a:t>
            </a:r>
          </a:p>
          <a:p>
            <a:pPr lvl="1"/>
            <a:r>
              <a:rPr lang="en-US" dirty="0" smtClean="0"/>
              <a:t>“Beijing is” : 1, “is a”: 1, “a beautiful”: 1. “beautiful city”: 1 </a:t>
            </a:r>
          </a:p>
          <a:p>
            <a:pPr lvl="1"/>
            <a:r>
              <a:rPr lang="en-US" dirty="0" smtClean="0"/>
              <a:t>Beijing: 1, is : 1, a: 1, beautiful: 1, city: 1)</a:t>
            </a:r>
          </a:p>
          <a:p>
            <a:r>
              <a:rPr lang="en-US" dirty="0"/>
              <a:t>Remove stop-words</a:t>
            </a:r>
          </a:p>
          <a:p>
            <a:r>
              <a:rPr lang="en-US" dirty="0"/>
              <a:t>Weighting by TF-IDF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Suffix Tree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Tree using all the suffix</a:t>
            </a:r>
          </a:p>
          <a:p>
            <a:pPr lvl="1"/>
            <a:r>
              <a:rPr lang="en-US" dirty="0" smtClean="0"/>
              <a:t>I know you know I know</a:t>
            </a:r>
          </a:p>
          <a:p>
            <a:pPr lvl="1"/>
            <a:r>
              <a:rPr lang="en-US" dirty="0" smtClean="0"/>
              <a:t>know you know I know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 know I know	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now I know</a:t>
            </a:r>
          </a:p>
          <a:p>
            <a:pPr lvl="1"/>
            <a:r>
              <a:rPr lang="en-US" dirty="0" smtClean="0"/>
              <a:t>I know</a:t>
            </a:r>
          </a:p>
          <a:p>
            <a:pPr lvl="1"/>
            <a:r>
              <a:rPr lang="en-US" dirty="0" smtClean="0"/>
              <a:t>know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803" y="782637"/>
            <a:ext cx="31813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traditional text representation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literal meanings</a:t>
            </a:r>
            <a:endParaRPr lang="en-US" dirty="0"/>
          </a:p>
          <a:p>
            <a:pPr lvl="1"/>
            <a:r>
              <a:rPr lang="en-US" dirty="0" smtClean="0"/>
              <a:t>Beijing, Peking</a:t>
            </a:r>
          </a:p>
          <a:p>
            <a:r>
              <a:rPr lang="en-US" dirty="0" smtClean="0"/>
              <a:t>Adding Semantic to text</a:t>
            </a:r>
          </a:p>
          <a:p>
            <a:pPr lvl="1"/>
            <a:r>
              <a:rPr lang="en-US" dirty="0" smtClean="0"/>
              <a:t>Implicit Knowledge</a:t>
            </a:r>
          </a:p>
          <a:p>
            <a:pPr lvl="1"/>
            <a:r>
              <a:rPr lang="en-US" dirty="0" smtClean="0"/>
              <a:t>Explicit Knowledge</a:t>
            </a:r>
          </a:p>
          <a:p>
            <a:r>
              <a:rPr lang="en-US" dirty="0" smtClean="0"/>
              <a:t>Implicit Knowledge</a:t>
            </a:r>
          </a:p>
          <a:p>
            <a:pPr lvl="1"/>
            <a:r>
              <a:rPr lang="en-US" dirty="0" smtClean="0"/>
              <a:t>Beijing and Peking are of the same topic</a:t>
            </a:r>
          </a:p>
          <a:p>
            <a:r>
              <a:rPr lang="en-US" dirty="0" smtClean="0"/>
              <a:t>Explicit Knowledge</a:t>
            </a:r>
          </a:p>
          <a:p>
            <a:pPr lvl="1"/>
            <a:r>
              <a:rPr lang="en-US" dirty="0" smtClean="0"/>
              <a:t>Beijing -&gt; </a:t>
            </a:r>
            <a:r>
              <a:rPr lang="en-US" dirty="0" err="1" smtClean="0"/>
              <a:t>ENTITY_Beijing</a:t>
            </a:r>
            <a:r>
              <a:rPr lang="en-US" dirty="0" smtClean="0"/>
              <a:t>_(capital of China)</a:t>
            </a:r>
          </a:p>
          <a:p>
            <a:pPr lvl="1"/>
            <a:r>
              <a:rPr lang="en-US" dirty="0" smtClean="0"/>
              <a:t>Peking -&gt; </a:t>
            </a:r>
            <a:r>
              <a:rPr lang="en-US" dirty="0" err="1" smtClean="0"/>
              <a:t>ENTITY_Beijing</a:t>
            </a:r>
            <a:r>
              <a:rPr lang="en-US" dirty="0" smtClean="0"/>
              <a:t>_(capital of China)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167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Grouping similar words / n-grams to clusters</a:t>
            </a:r>
          </a:p>
          <a:p>
            <a:r>
              <a:rPr lang="en-US" dirty="0" smtClean="0"/>
              <a:t>Simple Motivation</a:t>
            </a:r>
          </a:p>
          <a:p>
            <a:pPr lvl="1"/>
            <a:r>
              <a:rPr lang="en-US" dirty="0" smtClean="0"/>
              <a:t>Co-occurrence</a:t>
            </a:r>
          </a:p>
          <a:p>
            <a:r>
              <a:rPr lang="en-US" dirty="0" smtClean="0"/>
              <a:t>Topic Model</a:t>
            </a:r>
          </a:p>
          <a:p>
            <a:pPr lvl="1"/>
            <a:r>
              <a:rPr lang="en-US" dirty="0" smtClean="0"/>
              <a:t>Learning implicit knowledge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topic model</a:t>
            </a:r>
            <a:r>
              <a:rPr lang="en-US" dirty="0"/>
              <a:t> is a type of statistical model for discovering the abstract "topics" that occur in a collection of </a:t>
            </a:r>
            <a:r>
              <a:rPr lang="en-US" dirty="0" smtClean="0"/>
              <a:t>documents</a:t>
            </a:r>
          </a:p>
          <a:p>
            <a:r>
              <a:rPr lang="en-US" dirty="0"/>
              <a:t>Intuitively, given that a document is about a particular topic, one would expect particular words to appear in the document more or less </a:t>
            </a:r>
            <a:r>
              <a:rPr lang="en-US" dirty="0" smtClean="0"/>
              <a:t>frequently.</a:t>
            </a:r>
          </a:p>
          <a:p>
            <a:r>
              <a:rPr lang="en-US" dirty="0" smtClean="0"/>
              <a:t>Topic A: travel   (trip, flight, historical site)</a:t>
            </a:r>
          </a:p>
          <a:p>
            <a:r>
              <a:rPr lang="en-US" dirty="0" smtClean="0"/>
              <a:t>Topic B: political (republican, election)</a:t>
            </a:r>
          </a:p>
          <a:p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</a:t>
            </a:r>
            <a:r>
              <a:rPr lang="en-US" dirty="0" smtClean="0"/>
              <a:t>Allocation </a:t>
            </a:r>
            <a:r>
              <a:rPr lang="en-US" dirty="0"/>
              <a:t>(LDA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common used topic model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69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251206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 does not consider word order.</a:t>
            </a:r>
          </a:p>
          <a:p>
            <a:r>
              <a:rPr lang="en-US" dirty="0"/>
              <a:t>The matrices      and     govern the word emission conditioned on topic, and topic emission conditioned on document, respectively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i="1" dirty="0"/>
              <a:t>t</a:t>
            </a:r>
            <a:r>
              <a:rPr lang="en-US" dirty="0"/>
              <a:t> is the word index within the </a:t>
            </a:r>
            <a:r>
              <a:rPr lang="en-US" dirty="0" smtClean="0"/>
              <a:t>corpus, </a:t>
            </a:r>
            <a:r>
              <a:rPr lang="en-US" i="1" dirty="0" err="1"/>
              <a:t>i</a:t>
            </a:r>
            <a:r>
              <a:rPr lang="en-US" dirty="0"/>
              <a:t> is the word index in the dictionary, </a:t>
            </a:r>
            <a:r>
              <a:rPr lang="en-US" i="1" dirty="0"/>
              <a:t>k</a:t>
            </a:r>
            <a:r>
              <a:rPr lang="en-US" dirty="0"/>
              <a:t> is the topic index, and </a:t>
            </a:r>
            <a:r>
              <a:rPr lang="en-US" i="1" dirty="0"/>
              <a:t>d</a:t>
            </a:r>
            <a:r>
              <a:rPr lang="en-US" dirty="0"/>
              <a:t> is the document index.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268" y="3384840"/>
            <a:ext cx="25431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793" y="3952304"/>
            <a:ext cx="2533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1" y="2704370"/>
            <a:ext cx="2286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460" y="2704370"/>
            <a:ext cx="2571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43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1472</TotalTime>
  <Words>849</Words>
  <Application>Microsoft Office PowerPoint</Application>
  <PresentationFormat>Widescreen</PresentationFormat>
  <Paragraphs>178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微軟正黑體</vt:lpstr>
      <vt:lpstr>Arial</vt:lpstr>
      <vt:lpstr>Cambria Math</vt:lpstr>
      <vt:lpstr>Trebuchet MS</vt:lpstr>
      <vt:lpstr>Wingdings</vt:lpstr>
      <vt:lpstr>Wingdings 3</vt:lpstr>
      <vt:lpstr>Facet</vt:lpstr>
      <vt:lpstr>Semantic Problems of Text Mining</vt:lpstr>
      <vt:lpstr>Text Representation</vt:lpstr>
      <vt:lpstr>Bag-of-Words(BOW) Model</vt:lpstr>
      <vt:lpstr>N-grams Model</vt:lpstr>
      <vt:lpstr>Suffix Tree Model</vt:lpstr>
      <vt:lpstr>Limitation of traditional text representation models</vt:lpstr>
      <vt:lpstr>Implicit Knowledge</vt:lpstr>
      <vt:lpstr>Topic Model</vt:lpstr>
      <vt:lpstr>LDA</vt:lpstr>
      <vt:lpstr>LDA</vt:lpstr>
      <vt:lpstr>LDA</vt:lpstr>
      <vt:lpstr>Applications of LDA</vt:lpstr>
      <vt:lpstr>PowerPoint Presentation</vt:lpstr>
      <vt:lpstr>Explicit Knowledge</vt:lpstr>
      <vt:lpstr>WordNet</vt:lpstr>
      <vt:lpstr>Tree structure of WordNet</vt:lpstr>
      <vt:lpstr>Wikipedia</vt:lpstr>
      <vt:lpstr>Disambiguation  Page</vt:lpstr>
      <vt:lpstr>Explicit Semantic Analysis</vt:lpstr>
      <vt:lpstr>Explicit Semantic Analysis (cont.)</vt:lpstr>
      <vt:lpstr>Results of word mapping</vt:lpstr>
      <vt:lpstr>Results of text mapping</vt:lpstr>
      <vt:lpstr>Results of Ambiguous words</vt:lpstr>
      <vt:lpstr>Results of Text Relatedness</vt:lpstr>
      <vt:lpstr>Sequential Tagging Problems</vt:lpstr>
      <vt:lpstr>Examples of Tagging Problems</vt:lpstr>
      <vt:lpstr>HMM vs. CRF</vt:lpstr>
      <vt:lpstr>Application </vt:lpstr>
      <vt:lpstr>Task Understanding</vt:lpstr>
      <vt:lpstr>Slot Filling</vt:lpstr>
      <vt:lpstr>Thanks for your attentions.^_^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Problems of Text Mining</dc:title>
  <dc:creator>Yujing Wang (MSR Student-Person Consulting)</dc:creator>
  <cp:lastModifiedBy>Yujing Wang (MSR Student-Person Consulting)</cp:lastModifiedBy>
  <cp:revision>68</cp:revision>
  <dcterms:created xsi:type="dcterms:W3CDTF">2013-04-15T03:20:03Z</dcterms:created>
  <dcterms:modified xsi:type="dcterms:W3CDTF">2013-04-24T09:24:37Z</dcterms:modified>
</cp:coreProperties>
</file>