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opperplate Gothic 29 BC Bold" charset="1" panose="020E0604020206020404"/>
      <p:regular r:id="rId28"/>
    </p:embeddedFont>
    <p:embeddedFont>
      <p:font typeface="Abhaya Libre Bold" charset="1" panose="02000803000000000000"/>
      <p:regular r:id="rId29"/>
    </p:embeddedFont>
    <p:embeddedFont>
      <p:font typeface="Abhaya Libre" charset="1" panose="02000503000000000000"/>
      <p:regular r:id="rId30"/>
    </p:embeddedFont>
    <p:embeddedFont>
      <p:font typeface="Open Sans Bold" charset="1" panose="020B0806030504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4208013" y="1206986"/>
            <a:ext cx="10949778" cy="185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3"/>
              </a:lnSpc>
            </a:pPr>
            <a:r>
              <a:rPr lang="en-US" sz="12385">
                <a:solidFill>
                  <a:srgbClr val="5E747D"/>
                </a:solidFill>
                <a:latin typeface="Copperplate Gothic 29 BC Bold"/>
              </a:rPr>
              <a:t>TERM PROJECT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53251" y="6268891"/>
            <a:ext cx="17259300" cy="9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5E747D"/>
                </a:solidFill>
                <a:latin typeface="Abhaya Libre Bold"/>
              </a:rPr>
              <a:t>SWE 4402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818904" y="857211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788748" y="2392482"/>
            <a:ext cx="1788307" cy="146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5"/>
              </a:lnSpc>
              <a:spcBef>
                <a:spcPct val="0"/>
              </a:spcBef>
            </a:pPr>
            <a:r>
              <a:rPr lang="en-US" sz="8482">
                <a:solidFill>
                  <a:srgbClr val="5E747D"/>
                </a:solidFill>
                <a:latin typeface="Abhaya Libre"/>
              </a:rPr>
              <a:t>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09044" y="3569725"/>
            <a:ext cx="9547714" cy="8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3"/>
              </a:lnSpc>
              <a:spcBef>
                <a:spcPct val="0"/>
              </a:spcBef>
            </a:pPr>
            <a:r>
              <a:rPr lang="en-US" sz="4688">
                <a:solidFill>
                  <a:srgbClr val="586D76"/>
                </a:solidFill>
                <a:latin typeface="Abhaya Libre Bold"/>
              </a:rPr>
              <a:t>University Process Automation App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64108" y="7151920"/>
            <a:ext cx="10437587" cy="81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1"/>
              </a:lnSpc>
              <a:spcBef>
                <a:spcPct val="0"/>
              </a:spcBef>
            </a:pPr>
            <a:r>
              <a:rPr lang="en-US" sz="4665">
                <a:solidFill>
                  <a:srgbClr val="5E747D"/>
                </a:solidFill>
                <a:latin typeface="Abhaya Libre Bold"/>
              </a:rPr>
              <a:t>Software Requirements and Specifications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60866" y="8569196"/>
            <a:ext cx="3044071" cy="68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2"/>
              </a:lnSpc>
              <a:spcBef>
                <a:spcPct val="0"/>
              </a:spcBef>
            </a:pPr>
            <a:r>
              <a:rPr lang="en-US" sz="3994">
                <a:solidFill>
                  <a:srgbClr val="5E747D"/>
                </a:solidFill>
                <a:latin typeface="Abhaya Libre"/>
              </a:rPr>
              <a:t>10th June,2024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15823" y="4428062"/>
            <a:ext cx="3734157" cy="71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  <a:spcBef>
                <a:spcPct val="0"/>
              </a:spcBef>
            </a:pPr>
            <a:r>
              <a:rPr lang="en-US" sz="4083">
                <a:solidFill>
                  <a:srgbClr val="586D76"/>
                </a:solidFill>
                <a:latin typeface="Abhaya Libre Bold"/>
              </a:rPr>
              <a:t>by-Team 1(EVEN)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262655" y="6181725"/>
            <a:ext cx="14159112" cy="2392930"/>
            <a:chOff x="0" y="0"/>
            <a:chExt cx="18878817" cy="319057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8878817" cy="3190573"/>
              <a:chOff x="0" y="0"/>
              <a:chExt cx="3626334" cy="61286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626334" cy="612861"/>
              </a:xfrm>
              <a:custGeom>
                <a:avLst/>
                <a:gdLst/>
                <a:ahLst/>
                <a:cxnLst/>
                <a:rect r="r" b="b" t="t" l="l"/>
                <a:pathLst>
                  <a:path h="612861" w="3626334">
                    <a:moveTo>
                      <a:pt x="28676" y="0"/>
                    </a:moveTo>
                    <a:lnTo>
                      <a:pt x="3597658" y="0"/>
                    </a:lnTo>
                    <a:cubicBezTo>
                      <a:pt x="3605263" y="0"/>
                      <a:pt x="3612557" y="3021"/>
                      <a:pt x="3617935" y="8399"/>
                    </a:cubicBezTo>
                    <a:cubicBezTo>
                      <a:pt x="3623313" y="13777"/>
                      <a:pt x="3626334" y="21071"/>
                      <a:pt x="3626334" y="28676"/>
                    </a:cubicBezTo>
                    <a:lnTo>
                      <a:pt x="3626334" y="584184"/>
                    </a:lnTo>
                    <a:cubicBezTo>
                      <a:pt x="3626334" y="591790"/>
                      <a:pt x="3623313" y="599084"/>
                      <a:pt x="3617935" y="604461"/>
                    </a:cubicBezTo>
                    <a:cubicBezTo>
                      <a:pt x="3612557" y="609839"/>
                      <a:pt x="3605263" y="612861"/>
                      <a:pt x="3597658" y="612861"/>
                    </a:cubicBezTo>
                    <a:lnTo>
                      <a:pt x="28676" y="612861"/>
                    </a:lnTo>
                    <a:cubicBezTo>
                      <a:pt x="21071" y="612861"/>
                      <a:pt x="13777" y="609839"/>
                      <a:pt x="8399" y="604461"/>
                    </a:cubicBezTo>
                    <a:cubicBezTo>
                      <a:pt x="3021" y="599084"/>
                      <a:pt x="0" y="591790"/>
                      <a:pt x="0" y="584184"/>
                    </a:cubicBezTo>
                    <a:lnTo>
                      <a:pt x="0" y="28676"/>
                    </a:lnTo>
                    <a:cubicBezTo>
                      <a:pt x="0" y="21071"/>
                      <a:pt x="3021" y="13777"/>
                      <a:pt x="8399" y="8399"/>
                    </a:cubicBezTo>
                    <a:cubicBezTo>
                      <a:pt x="13777" y="3021"/>
                      <a:pt x="21071" y="0"/>
                      <a:pt x="2867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626334" cy="6509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480731" y="110176"/>
              <a:ext cx="16466569" cy="269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an admin, I want to schedule tasks and set reminders within the digital system, so that I can manage my daily tasks more efficiently and avoid missing important deadlines.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00043" y="2337648"/>
            <a:ext cx="14159112" cy="3160985"/>
            <a:chOff x="0" y="0"/>
            <a:chExt cx="18878817" cy="42146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8878817" cy="4214647"/>
              <a:chOff x="0" y="0"/>
              <a:chExt cx="3163473" cy="70623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163473" cy="706237"/>
              </a:xfrm>
              <a:custGeom>
                <a:avLst/>
                <a:gdLst/>
                <a:ahLst/>
                <a:cxnLst/>
                <a:rect r="r" b="b" t="t" l="l"/>
                <a:pathLst>
                  <a:path h="706237" w="3163473">
                    <a:moveTo>
                      <a:pt x="32872" y="0"/>
                    </a:moveTo>
                    <a:lnTo>
                      <a:pt x="3130601" y="0"/>
                    </a:lnTo>
                    <a:cubicBezTo>
                      <a:pt x="3139319" y="0"/>
                      <a:pt x="3147681" y="3463"/>
                      <a:pt x="3153845" y="9628"/>
                    </a:cubicBezTo>
                    <a:cubicBezTo>
                      <a:pt x="3160010" y="15793"/>
                      <a:pt x="3163473" y="24154"/>
                      <a:pt x="3163473" y="32872"/>
                    </a:cubicBezTo>
                    <a:lnTo>
                      <a:pt x="3163473" y="673365"/>
                    </a:lnTo>
                    <a:cubicBezTo>
                      <a:pt x="3163473" y="682083"/>
                      <a:pt x="3160010" y="690444"/>
                      <a:pt x="3153845" y="696609"/>
                    </a:cubicBezTo>
                    <a:cubicBezTo>
                      <a:pt x="3147681" y="702774"/>
                      <a:pt x="3139319" y="706237"/>
                      <a:pt x="3130601" y="706237"/>
                    </a:cubicBezTo>
                    <a:lnTo>
                      <a:pt x="32872" y="706237"/>
                    </a:lnTo>
                    <a:cubicBezTo>
                      <a:pt x="24154" y="706237"/>
                      <a:pt x="15793" y="702774"/>
                      <a:pt x="9628" y="696609"/>
                    </a:cubicBezTo>
                    <a:cubicBezTo>
                      <a:pt x="3463" y="690444"/>
                      <a:pt x="0" y="682083"/>
                      <a:pt x="0" y="673365"/>
                    </a:cubicBezTo>
                    <a:lnTo>
                      <a:pt x="0" y="32872"/>
                    </a:lnTo>
                    <a:cubicBezTo>
                      <a:pt x="0" y="24154"/>
                      <a:pt x="3463" y="15793"/>
                      <a:pt x="9628" y="9628"/>
                    </a:cubicBezTo>
                    <a:cubicBezTo>
                      <a:pt x="15793" y="3463"/>
                      <a:pt x="24154" y="0"/>
                      <a:pt x="32872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3163473" cy="7443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480731" y="138839"/>
              <a:ext cx="16466569" cy="3636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 As an admin, I want an improved communication system to enhance collaboration between stakeholders,</a:t>
              </a:r>
            </a:p>
            <a:p>
              <a:pPr algn="l">
                <a:lnSpc>
                  <a:spcPts val="5502"/>
                </a:lnSpc>
              </a:pPr>
              <a:r>
                <a:rPr lang="en-US" sz="3929">
                  <a:solidFill>
                    <a:srgbClr val="000000"/>
                  </a:solidFill>
                  <a:latin typeface="Abhaya Libre"/>
                </a:rPr>
                <a:t>so that we can deliver better service and increase customer satisfaction.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6765" y="3122314"/>
            <a:ext cx="14242390" cy="2409561"/>
            <a:chOff x="0" y="0"/>
            <a:chExt cx="18989853" cy="32127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989853" cy="3212748"/>
              <a:chOff x="0" y="0"/>
              <a:chExt cx="3513707" cy="5944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513707" cy="594457"/>
              </a:xfrm>
              <a:custGeom>
                <a:avLst/>
                <a:gdLst/>
                <a:ahLst/>
                <a:cxnLst/>
                <a:rect r="r" b="b" t="t" l="l"/>
                <a:pathLst>
                  <a:path h="594457" w="3513707">
                    <a:moveTo>
                      <a:pt x="29596" y="0"/>
                    </a:moveTo>
                    <a:lnTo>
                      <a:pt x="3484111" y="0"/>
                    </a:lnTo>
                    <a:cubicBezTo>
                      <a:pt x="3491960" y="0"/>
                      <a:pt x="3499488" y="3118"/>
                      <a:pt x="3505038" y="8668"/>
                    </a:cubicBezTo>
                    <a:cubicBezTo>
                      <a:pt x="3510589" y="14219"/>
                      <a:pt x="3513707" y="21746"/>
                      <a:pt x="3513707" y="29596"/>
                    </a:cubicBezTo>
                    <a:lnTo>
                      <a:pt x="3513707" y="564862"/>
                    </a:lnTo>
                    <a:cubicBezTo>
                      <a:pt x="3513707" y="572711"/>
                      <a:pt x="3510589" y="580239"/>
                      <a:pt x="3505038" y="585789"/>
                    </a:cubicBezTo>
                    <a:cubicBezTo>
                      <a:pt x="3499488" y="591339"/>
                      <a:pt x="3491960" y="594457"/>
                      <a:pt x="3484111" y="594457"/>
                    </a:cubicBezTo>
                    <a:lnTo>
                      <a:pt x="29596" y="594457"/>
                    </a:lnTo>
                    <a:cubicBezTo>
                      <a:pt x="21746" y="594457"/>
                      <a:pt x="14219" y="591339"/>
                      <a:pt x="8668" y="585789"/>
                    </a:cubicBezTo>
                    <a:cubicBezTo>
                      <a:pt x="3118" y="580239"/>
                      <a:pt x="0" y="572711"/>
                      <a:pt x="0" y="564862"/>
                    </a:cubicBezTo>
                    <a:lnTo>
                      <a:pt x="0" y="29596"/>
                    </a:lnTo>
                    <a:cubicBezTo>
                      <a:pt x="0" y="21746"/>
                      <a:pt x="3118" y="14219"/>
                      <a:pt x="8668" y="8668"/>
                    </a:cubicBezTo>
                    <a:cubicBezTo>
                      <a:pt x="14219" y="3118"/>
                      <a:pt x="21746" y="0"/>
                      <a:pt x="29596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513707" cy="6325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489440" y="117645"/>
              <a:ext cx="16563417" cy="269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6"/>
                </a:lnSpc>
              </a:pP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As a staff member, </a:t>
              </a: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I want to order inventory products through a digital system, so that I can save time and streamline the process of ordering supplies.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10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179377" y="6123701"/>
            <a:ext cx="14242390" cy="2392930"/>
            <a:chOff x="0" y="0"/>
            <a:chExt cx="18989853" cy="31905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8989853" cy="3190573"/>
              <a:chOff x="0" y="0"/>
              <a:chExt cx="3647662" cy="61286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647662" cy="612861"/>
              </a:xfrm>
              <a:custGeom>
                <a:avLst/>
                <a:gdLst/>
                <a:ahLst/>
                <a:cxnLst/>
                <a:rect r="r" b="b" t="t" l="l"/>
                <a:pathLst>
                  <a:path h="612861" w="3647662">
                    <a:moveTo>
                      <a:pt x="28509" y="0"/>
                    </a:moveTo>
                    <a:lnTo>
                      <a:pt x="3619154" y="0"/>
                    </a:lnTo>
                    <a:cubicBezTo>
                      <a:pt x="3626715" y="0"/>
                      <a:pt x="3633966" y="3004"/>
                      <a:pt x="3639312" y="8350"/>
                    </a:cubicBezTo>
                    <a:cubicBezTo>
                      <a:pt x="3644659" y="13696"/>
                      <a:pt x="3647662" y="20948"/>
                      <a:pt x="3647662" y="28509"/>
                    </a:cubicBezTo>
                    <a:lnTo>
                      <a:pt x="3647662" y="584352"/>
                    </a:lnTo>
                    <a:cubicBezTo>
                      <a:pt x="3647662" y="591913"/>
                      <a:pt x="3644659" y="599164"/>
                      <a:pt x="3639312" y="604511"/>
                    </a:cubicBezTo>
                    <a:cubicBezTo>
                      <a:pt x="3633966" y="609857"/>
                      <a:pt x="3626715" y="612861"/>
                      <a:pt x="3619154" y="612861"/>
                    </a:cubicBezTo>
                    <a:lnTo>
                      <a:pt x="28509" y="612861"/>
                    </a:lnTo>
                    <a:cubicBezTo>
                      <a:pt x="20948" y="612861"/>
                      <a:pt x="13696" y="609857"/>
                      <a:pt x="8350" y="604511"/>
                    </a:cubicBezTo>
                    <a:cubicBezTo>
                      <a:pt x="3004" y="599164"/>
                      <a:pt x="0" y="591913"/>
                      <a:pt x="0" y="584352"/>
                    </a:cubicBezTo>
                    <a:lnTo>
                      <a:pt x="0" y="28509"/>
                    </a:lnTo>
                    <a:cubicBezTo>
                      <a:pt x="0" y="20948"/>
                      <a:pt x="3004" y="13696"/>
                      <a:pt x="8350" y="8350"/>
                    </a:cubicBezTo>
                    <a:cubicBezTo>
                      <a:pt x="13696" y="3004"/>
                      <a:pt x="20948" y="0"/>
                      <a:pt x="28509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3647662" cy="6509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89440" y="110176"/>
              <a:ext cx="16563417" cy="269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899">
                  <a:solidFill>
                    <a:srgbClr val="000000"/>
                  </a:solidFill>
                  <a:latin typeface="Abhaya Libre"/>
                </a:rPr>
                <a:t>As a staff member, I want to communicate my inventory needs to management more efficiently, so that operational efficiency is improved through better communication.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-3094601" y="2010419"/>
            <a:ext cx="1367169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bhaya Libre"/>
              </a:rPr>
              <a:t>For staff members,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98600" y="6179924"/>
            <a:ext cx="14023167" cy="2409561"/>
            <a:chOff x="0" y="0"/>
            <a:chExt cx="18697556" cy="32127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697556" cy="3212748"/>
              <a:chOff x="0" y="0"/>
              <a:chExt cx="3459623" cy="5944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59623" cy="594457"/>
              </a:xfrm>
              <a:custGeom>
                <a:avLst/>
                <a:gdLst/>
                <a:ahLst/>
                <a:cxnLst/>
                <a:rect r="r" b="b" t="t" l="l"/>
                <a:pathLst>
                  <a:path h="594457" w="3459623">
                    <a:moveTo>
                      <a:pt x="30058" y="0"/>
                    </a:moveTo>
                    <a:lnTo>
                      <a:pt x="3429565" y="0"/>
                    </a:lnTo>
                    <a:cubicBezTo>
                      <a:pt x="3446165" y="0"/>
                      <a:pt x="3459623" y="13458"/>
                      <a:pt x="3459623" y="30058"/>
                    </a:cubicBezTo>
                    <a:lnTo>
                      <a:pt x="3459623" y="564399"/>
                    </a:lnTo>
                    <a:cubicBezTo>
                      <a:pt x="3459623" y="572371"/>
                      <a:pt x="3456456" y="580016"/>
                      <a:pt x="3450819" y="585653"/>
                    </a:cubicBezTo>
                    <a:cubicBezTo>
                      <a:pt x="3445182" y="591290"/>
                      <a:pt x="3437537" y="594457"/>
                      <a:pt x="3429565" y="594457"/>
                    </a:cubicBezTo>
                    <a:lnTo>
                      <a:pt x="30058" y="594457"/>
                    </a:lnTo>
                    <a:cubicBezTo>
                      <a:pt x="22086" y="594457"/>
                      <a:pt x="14441" y="591290"/>
                      <a:pt x="8804" y="585653"/>
                    </a:cubicBezTo>
                    <a:cubicBezTo>
                      <a:pt x="3167" y="580016"/>
                      <a:pt x="0" y="572371"/>
                      <a:pt x="0" y="564399"/>
                    </a:cubicBezTo>
                    <a:lnTo>
                      <a:pt x="0" y="30058"/>
                    </a:lnTo>
                    <a:cubicBezTo>
                      <a:pt x="0" y="22086"/>
                      <a:pt x="3167" y="14441"/>
                      <a:pt x="8804" y="8804"/>
                    </a:cubicBezTo>
                    <a:cubicBezTo>
                      <a:pt x="14441" y="3167"/>
                      <a:pt x="22086" y="0"/>
                      <a:pt x="30058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459623" cy="6325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466514" y="117645"/>
              <a:ext cx="16308469" cy="269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6"/>
                </a:lnSpc>
              </a:pP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As a staff member, </a:t>
              </a: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I want to receive notifications when inventory levels are low, so that I can ensure we always have the necessary supplies to perform tasks effectively.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11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835988" y="2386819"/>
            <a:ext cx="14023167" cy="3078730"/>
            <a:chOff x="0" y="0"/>
            <a:chExt cx="18697556" cy="41049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8697556" cy="4104973"/>
              <a:chOff x="0" y="0"/>
              <a:chExt cx="3591517" cy="78850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591517" cy="788503"/>
              </a:xfrm>
              <a:custGeom>
                <a:avLst/>
                <a:gdLst/>
                <a:ahLst/>
                <a:cxnLst/>
                <a:rect r="r" b="b" t="t" l="l"/>
                <a:pathLst>
                  <a:path h="788503" w="3591517">
                    <a:moveTo>
                      <a:pt x="28954" y="0"/>
                    </a:moveTo>
                    <a:lnTo>
                      <a:pt x="3562562" y="0"/>
                    </a:lnTo>
                    <a:cubicBezTo>
                      <a:pt x="3578554" y="0"/>
                      <a:pt x="3591517" y="12963"/>
                      <a:pt x="3591517" y="28954"/>
                    </a:cubicBezTo>
                    <a:lnTo>
                      <a:pt x="3591517" y="759549"/>
                    </a:lnTo>
                    <a:cubicBezTo>
                      <a:pt x="3591517" y="767228"/>
                      <a:pt x="3588466" y="774592"/>
                      <a:pt x="3583036" y="780022"/>
                    </a:cubicBezTo>
                    <a:cubicBezTo>
                      <a:pt x="3577606" y="785452"/>
                      <a:pt x="3570242" y="788503"/>
                      <a:pt x="3562562" y="788503"/>
                    </a:cubicBezTo>
                    <a:lnTo>
                      <a:pt x="28954" y="788503"/>
                    </a:lnTo>
                    <a:cubicBezTo>
                      <a:pt x="12963" y="788503"/>
                      <a:pt x="0" y="775540"/>
                      <a:pt x="0" y="759549"/>
                    </a:cubicBezTo>
                    <a:lnTo>
                      <a:pt x="0" y="28954"/>
                    </a:lnTo>
                    <a:cubicBezTo>
                      <a:pt x="0" y="12963"/>
                      <a:pt x="12963" y="0"/>
                      <a:pt x="2895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3591517" cy="8266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66514" y="110176"/>
              <a:ext cx="16308469" cy="361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 staff member, I want to schedule tasks related to inventory management within the digital system, so that I can manage inventory tasks more efficiently and avoid missing important deadlines.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011" y="3006488"/>
            <a:ext cx="13817940" cy="2409561"/>
            <a:chOff x="0" y="0"/>
            <a:chExt cx="18423920" cy="32127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423920" cy="3212748"/>
              <a:chOff x="0" y="0"/>
              <a:chExt cx="3408992" cy="5944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08992" cy="594457"/>
              </a:xfrm>
              <a:custGeom>
                <a:avLst/>
                <a:gdLst/>
                <a:ahLst/>
                <a:cxnLst/>
                <a:rect r="r" b="b" t="t" l="l"/>
                <a:pathLst>
                  <a:path h="594457" w="3408992">
                    <a:moveTo>
                      <a:pt x="30505" y="0"/>
                    </a:moveTo>
                    <a:lnTo>
                      <a:pt x="3378487" y="0"/>
                    </a:lnTo>
                    <a:cubicBezTo>
                      <a:pt x="3386577" y="0"/>
                      <a:pt x="3394336" y="3214"/>
                      <a:pt x="3400057" y="8935"/>
                    </a:cubicBezTo>
                    <a:cubicBezTo>
                      <a:pt x="3405778" y="14655"/>
                      <a:pt x="3408992" y="22414"/>
                      <a:pt x="3408992" y="30505"/>
                    </a:cubicBezTo>
                    <a:lnTo>
                      <a:pt x="3408992" y="563952"/>
                    </a:lnTo>
                    <a:cubicBezTo>
                      <a:pt x="3408992" y="572043"/>
                      <a:pt x="3405778" y="579802"/>
                      <a:pt x="3400057" y="585522"/>
                    </a:cubicBezTo>
                    <a:cubicBezTo>
                      <a:pt x="3394336" y="591243"/>
                      <a:pt x="3386577" y="594457"/>
                      <a:pt x="3378487" y="594457"/>
                    </a:cubicBezTo>
                    <a:lnTo>
                      <a:pt x="30505" y="594457"/>
                    </a:lnTo>
                    <a:cubicBezTo>
                      <a:pt x="13657" y="594457"/>
                      <a:pt x="0" y="580800"/>
                      <a:pt x="0" y="563952"/>
                    </a:cubicBezTo>
                    <a:lnTo>
                      <a:pt x="0" y="30505"/>
                    </a:lnTo>
                    <a:cubicBezTo>
                      <a:pt x="0" y="13657"/>
                      <a:pt x="13657" y="0"/>
                      <a:pt x="30505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408992" cy="63255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445052" y="117645"/>
              <a:ext cx="16069796" cy="269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6"/>
                </a:lnSpc>
              </a:pP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As a student, </a:t>
              </a: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I want to receive alerts when my laundry is complete or if the service is unavailable, so that I can plan my schedule better and avoid unnecessary trips.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12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393623" y="5806574"/>
            <a:ext cx="14028144" cy="2392930"/>
            <a:chOff x="0" y="0"/>
            <a:chExt cx="18704192" cy="31905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8704192" cy="3190573"/>
              <a:chOff x="0" y="0"/>
              <a:chExt cx="3592791" cy="61286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592791" cy="612861"/>
              </a:xfrm>
              <a:custGeom>
                <a:avLst/>
                <a:gdLst/>
                <a:ahLst/>
                <a:cxnLst/>
                <a:rect r="r" b="b" t="t" l="l"/>
                <a:pathLst>
                  <a:path h="612861" w="3592791">
                    <a:moveTo>
                      <a:pt x="28944" y="0"/>
                    </a:moveTo>
                    <a:lnTo>
                      <a:pt x="3563847" y="0"/>
                    </a:lnTo>
                    <a:cubicBezTo>
                      <a:pt x="3571523" y="0"/>
                      <a:pt x="3578885" y="3049"/>
                      <a:pt x="3584314" y="8478"/>
                    </a:cubicBezTo>
                    <a:cubicBezTo>
                      <a:pt x="3589742" y="13906"/>
                      <a:pt x="3592791" y="21268"/>
                      <a:pt x="3592791" y="28944"/>
                    </a:cubicBezTo>
                    <a:lnTo>
                      <a:pt x="3592791" y="583916"/>
                    </a:lnTo>
                    <a:cubicBezTo>
                      <a:pt x="3592791" y="591593"/>
                      <a:pt x="3589742" y="598955"/>
                      <a:pt x="3584314" y="604383"/>
                    </a:cubicBezTo>
                    <a:cubicBezTo>
                      <a:pt x="3578885" y="609811"/>
                      <a:pt x="3571523" y="612861"/>
                      <a:pt x="3563847" y="612861"/>
                    </a:cubicBezTo>
                    <a:lnTo>
                      <a:pt x="28944" y="612861"/>
                    </a:lnTo>
                    <a:cubicBezTo>
                      <a:pt x="21268" y="612861"/>
                      <a:pt x="13906" y="609811"/>
                      <a:pt x="8478" y="604383"/>
                    </a:cubicBezTo>
                    <a:cubicBezTo>
                      <a:pt x="3049" y="598955"/>
                      <a:pt x="0" y="591593"/>
                      <a:pt x="0" y="583916"/>
                    </a:cubicBezTo>
                    <a:lnTo>
                      <a:pt x="0" y="28944"/>
                    </a:lnTo>
                    <a:cubicBezTo>
                      <a:pt x="0" y="21268"/>
                      <a:pt x="3049" y="13906"/>
                      <a:pt x="8478" y="8478"/>
                    </a:cubicBezTo>
                    <a:cubicBezTo>
                      <a:pt x="13906" y="3049"/>
                      <a:pt x="21268" y="0"/>
                      <a:pt x="2894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3592791" cy="6509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67034" y="110176"/>
              <a:ext cx="16314257" cy="269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 student, I want my clothes to be labeled with my specific information, so that I can avoid mix-ups and reduce the risk of skin diseases.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-3442226" y="1976319"/>
            <a:ext cx="1367169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bhaya Libre"/>
              </a:rPr>
              <a:t>For students,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1011" y="2892999"/>
            <a:ext cx="14028144" cy="2409561"/>
            <a:chOff x="0" y="0"/>
            <a:chExt cx="18704192" cy="321274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8704192" cy="3212748"/>
              <a:chOff x="0" y="0"/>
              <a:chExt cx="3460851" cy="594457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60851" cy="594457"/>
              </a:xfrm>
              <a:custGeom>
                <a:avLst/>
                <a:gdLst/>
                <a:ahLst/>
                <a:cxnLst/>
                <a:rect r="r" b="b" t="t" l="l"/>
                <a:pathLst>
                  <a:path h="594457" w="3460851">
                    <a:moveTo>
                      <a:pt x="30048" y="0"/>
                    </a:moveTo>
                    <a:lnTo>
                      <a:pt x="3430803" y="0"/>
                    </a:lnTo>
                    <a:cubicBezTo>
                      <a:pt x="3438772" y="0"/>
                      <a:pt x="3446415" y="3166"/>
                      <a:pt x="3452050" y="8801"/>
                    </a:cubicBezTo>
                    <a:cubicBezTo>
                      <a:pt x="3457685" y="14436"/>
                      <a:pt x="3460851" y="22078"/>
                      <a:pt x="3460851" y="30048"/>
                    </a:cubicBezTo>
                    <a:lnTo>
                      <a:pt x="3460851" y="564410"/>
                    </a:lnTo>
                    <a:cubicBezTo>
                      <a:pt x="3460851" y="572379"/>
                      <a:pt x="3457685" y="580021"/>
                      <a:pt x="3452050" y="585656"/>
                    </a:cubicBezTo>
                    <a:cubicBezTo>
                      <a:pt x="3446415" y="591291"/>
                      <a:pt x="3438772" y="594457"/>
                      <a:pt x="3430803" y="594457"/>
                    </a:cubicBezTo>
                    <a:lnTo>
                      <a:pt x="30048" y="594457"/>
                    </a:lnTo>
                    <a:cubicBezTo>
                      <a:pt x="22078" y="594457"/>
                      <a:pt x="14436" y="591291"/>
                      <a:pt x="8801" y="585656"/>
                    </a:cubicBezTo>
                    <a:cubicBezTo>
                      <a:pt x="3166" y="580021"/>
                      <a:pt x="0" y="572379"/>
                      <a:pt x="0" y="564410"/>
                    </a:cubicBezTo>
                    <a:lnTo>
                      <a:pt x="0" y="30048"/>
                    </a:lnTo>
                    <a:cubicBezTo>
                      <a:pt x="0" y="22078"/>
                      <a:pt x="3166" y="14436"/>
                      <a:pt x="8801" y="8801"/>
                    </a:cubicBezTo>
                    <a:cubicBezTo>
                      <a:pt x="14436" y="3166"/>
                      <a:pt x="22078" y="0"/>
                      <a:pt x="30048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85725"/>
                <a:ext cx="3460851" cy="6801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467034" y="117645"/>
              <a:ext cx="16314257" cy="269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6"/>
                </a:lnSpc>
              </a:pP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As a student, </a:t>
              </a:r>
              <a:r>
                <a:rPr lang="en-US" sz="3897">
                  <a:solidFill>
                    <a:srgbClr val="000000"/>
                  </a:solidFill>
                  <a:latin typeface="Abhaya Libre"/>
                </a:rPr>
                <a:t>I want to check if the laundry service is available before I go, so that I can avoid wasted trips when the laundry is closed.</a:t>
              </a:r>
            </a:p>
          </p:txBody>
        </p:sp>
      </p:grp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13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3393623" y="5824915"/>
            <a:ext cx="14028144" cy="2392930"/>
            <a:chOff x="0" y="0"/>
            <a:chExt cx="18704192" cy="319057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8704192" cy="3190573"/>
              <a:chOff x="0" y="0"/>
              <a:chExt cx="3592791" cy="612861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592791" cy="612861"/>
              </a:xfrm>
              <a:custGeom>
                <a:avLst/>
                <a:gdLst/>
                <a:ahLst/>
                <a:cxnLst/>
                <a:rect r="r" b="b" t="t" l="l"/>
                <a:pathLst>
                  <a:path h="612861" w="3592791">
                    <a:moveTo>
                      <a:pt x="28944" y="0"/>
                    </a:moveTo>
                    <a:lnTo>
                      <a:pt x="3563847" y="0"/>
                    </a:lnTo>
                    <a:cubicBezTo>
                      <a:pt x="3571523" y="0"/>
                      <a:pt x="3578885" y="3049"/>
                      <a:pt x="3584314" y="8478"/>
                    </a:cubicBezTo>
                    <a:cubicBezTo>
                      <a:pt x="3589742" y="13906"/>
                      <a:pt x="3592791" y="21268"/>
                      <a:pt x="3592791" y="28944"/>
                    </a:cubicBezTo>
                    <a:lnTo>
                      <a:pt x="3592791" y="583916"/>
                    </a:lnTo>
                    <a:cubicBezTo>
                      <a:pt x="3592791" y="591593"/>
                      <a:pt x="3589742" y="598955"/>
                      <a:pt x="3584314" y="604383"/>
                    </a:cubicBezTo>
                    <a:cubicBezTo>
                      <a:pt x="3578885" y="609811"/>
                      <a:pt x="3571523" y="612861"/>
                      <a:pt x="3563847" y="612861"/>
                    </a:cubicBezTo>
                    <a:lnTo>
                      <a:pt x="28944" y="612861"/>
                    </a:lnTo>
                    <a:cubicBezTo>
                      <a:pt x="21268" y="612861"/>
                      <a:pt x="13906" y="609811"/>
                      <a:pt x="8478" y="604383"/>
                    </a:cubicBezTo>
                    <a:cubicBezTo>
                      <a:pt x="3049" y="598955"/>
                      <a:pt x="0" y="591593"/>
                      <a:pt x="0" y="583916"/>
                    </a:cubicBezTo>
                    <a:lnTo>
                      <a:pt x="0" y="28944"/>
                    </a:lnTo>
                    <a:cubicBezTo>
                      <a:pt x="0" y="21268"/>
                      <a:pt x="3049" y="13906"/>
                      <a:pt x="8478" y="8478"/>
                    </a:cubicBezTo>
                    <a:cubicBezTo>
                      <a:pt x="13906" y="3049"/>
                      <a:pt x="21268" y="0"/>
                      <a:pt x="2894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3592791" cy="6604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67034" y="110176"/>
              <a:ext cx="16314257" cy="269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 student, I want to be informed about new services offered by the laundry, so that I can take advantage of additional services that may be beneficial.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4423" y="-164117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7362" y="0"/>
            <a:ext cx="937061" cy="10287000"/>
            <a:chOff x="0" y="0"/>
            <a:chExt cx="24679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67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14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53910" y="81981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69110" y="0"/>
            <a:ext cx="6490045" cy="10287000"/>
          </a:xfrm>
          <a:custGeom>
            <a:avLst/>
            <a:gdLst/>
            <a:ahLst/>
            <a:cxnLst/>
            <a:rect r="r" b="b" t="t" l="l"/>
            <a:pathLst>
              <a:path h="10287000" w="6490045">
                <a:moveTo>
                  <a:pt x="0" y="0"/>
                </a:moveTo>
                <a:lnTo>
                  <a:pt x="6490045" y="0"/>
                </a:lnTo>
                <a:lnTo>
                  <a:pt x="64900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67" r="-2727" b="-1267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97113" y="4524378"/>
            <a:ext cx="9649819" cy="10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bhaya Libre Bold"/>
              </a:rPr>
              <a:t>USE CASE DIAGRAM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1931633" y="5600697"/>
            <a:ext cx="6588989" cy="0"/>
          </a:xfrm>
          <a:prstGeom prst="line">
            <a:avLst/>
          </a:prstGeom>
          <a:ln cap="flat" w="7620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-6906794" y="5030280"/>
            <a:ext cx="16230600" cy="10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bhaya Libre Bold"/>
              </a:rPr>
              <a:t>DATA FLOW DIAGRAM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64167" y="582762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15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28900" y="-144908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19089" y="0"/>
            <a:ext cx="13887117" cy="10287000"/>
          </a:xfrm>
          <a:custGeom>
            <a:avLst/>
            <a:gdLst/>
            <a:ahLst/>
            <a:cxnLst/>
            <a:rect r="r" b="b" t="t" l="l"/>
            <a:pathLst>
              <a:path h="10287000" w="13887117">
                <a:moveTo>
                  <a:pt x="0" y="0"/>
                </a:moveTo>
                <a:lnTo>
                  <a:pt x="13887117" y="0"/>
                </a:lnTo>
                <a:lnTo>
                  <a:pt x="138871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17" r="0" b="-1017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708566" y="1959881"/>
            <a:ext cx="38100" cy="7179017"/>
          </a:xfrm>
          <a:prstGeom prst="line">
            <a:avLst/>
          </a:prstGeom>
          <a:ln cap="flat" w="7620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4646511" y="4410078"/>
            <a:ext cx="16230600" cy="1304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bhaya Libre Bold"/>
              </a:rPr>
              <a:t>WIREFRAME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16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31599" y="0"/>
            <a:ext cx="7227556" cy="10287000"/>
          </a:xfrm>
          <a:custGeom>
            <a:avLst/>
            <a:gdLst/>
            <a:ahLst/>
            <a:cxnLst/>
            <a:rect r="r" b="b" t="t" l="l"/>
            <a:pathLst>
              <a:path h="10287000" w="7227556">
                <a:moveTo>
                  <a:pt x="0" y="0"/>
                </a:moveTo>
                <a:lnTo>
                  <a:pt x="7227556" y="0"/>
                </a:lnTo>
                <a:lnTo>
                  <a:pt x="72275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7" t="-2518" r="-3186" b="-2518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028700" y="5714997"/>
            <a:ext cx="4912981" cy="0"/>
          </a:xfrm>
          <a:prstGeom prst="line">
            <a:avLst/>
          </a:prstGeom>
          <a:ln cap="flat" w="952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17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90925" y="0"/>
            <a:ext cx="7068231" cy="10287000"/>
          </a:xfrm>
          <a:custGeom>
            <a:avLst/>
            <a:gdLst/>
            <a:ahLst/>
            <a:cxnLst/>
            <a:rect r="r" b="b" t="t" l="l"/>
            <a:pathLst>
              <a:path h="10287000" w="7068231">
                <a:moveTo>
                  <a:pt x="0" y="0"/>
                </a:moveTo>
                <a:lnTo>
                  <a:pt x="7068230" y="0"/>
                </a:lnTo>
                <a:lnTo>
                  <a:pt x="70682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27" t="-2796" r="-2848" b="-279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4646511" y="4410078"/>
            <a:ext cx="16230600" cy="1304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bhaya Libre Bold"/>
              </a:rPr>
              <a:t>WIREFRAME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28700" y="5714997"/>
            <a:ext cx="4912981" cy="0"/>
          </a:xfrm>
          <a:prstGeom prst="line">
            <a:avLst/>
          </a:prstGeom>
          <a:ln cap="flat" w="952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18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18577" y="0"/>
            <a:ext cx="6240578" cy="10287000"/>
          </a:xfrm>
          <a:custGeom>
            <a:avLst/>
            <a:gdLst/>
            <a:ahLst/>
            <a:cxnLst/>
            <a:rect r="r" b="b" t="t" l="l"/>
            <a:pathLst>
              <a:path h="10287000" w="6240578">
                <a:moveTo>
                  <a:pt x="0" y="0"/>
                </a:moveTo>
                <a:lnTo>
                  <a:pt x="6240578" y="0"/>
                </a:lnTo>
                <a:lnTo>
                  <a:pt x="624057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53" t="-3101" r="-2788" b="-338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4646511" y="4410078"/>
            <a:ext cx="16230600" cy="1304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bhaya Libre Bold"/>
              </a:rPr>
              <a:t>WIREFRAME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28700" y="5714997"/>
            <a:ext cx="4912981" cy="0"/>
          </a:xfrm>
          <a:prstGeom prst="line">
            <a:avLst/>
          </a:prstGeom>
          <a:ln cap="flat" w="952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260313" y="718730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266386" y="1461423"/>
            <a:ext cx="13180039" cy="137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Abhaya Libre Bold"/>
              </a:rPr>
              <a:t>TEAM MEMBERS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93798" y="3014919"/>
            <a:ext cx="9266515" cy="249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8032" indent="-509016" lvl="1">
              <a:lnSpc>
                <a:spcPts val="6601"/>
              </a:lnSpc>
              <a:buFont typeface="Arial"/>
              <a:buChar char="•"/>
            </a:pPr>
            <a:r>
              <a:rPr lang="en-US" sz="4715">
                <a:solidFill>
                  <a:srgbClr val="000000"/>
                </a:solidFill>
                <a:latin typeface="Abhaya Libre"/>
              </a:rPr>
              <a:t>Nazifa Tasneem (210042114)</a:t>
            </a:r>
          </a:p>
          <a:p>
            <a:pPr algn="l" marL="1018032" indent="-509016" lvl="1">
              <a:lnSpc>
                <a:spcPts val="6601"/>
              </a:lnSpc>
              <a:buFont typeface="Arial"/>
              <a:buChar char="•"/>
            </a:pPr>
            <a:r>
              <a:rPr lang="en-US" sz="4715">
                <a:solidFill>
                  <a:srgbClr val="000000"/>
                </a:solidFill>
                <a:latin typeface="Abhaya Libre"/>
              </a:rPr>
              <a:t>Namisa Najah Raisa (210042112)</a:t>
            </a:r>
          </a:p>
          <a:p>
            <a:pPr algn="l" marL="1018032" indent="-509016" lvl="1">
              <a:lnSpc>
                <a:spcPts val="6601"/>
              </a:lnSpc>
              <a:buFont typeface="Arial"/>
              <a:buChar char="•"/>
            </a:pPr>
            <a:r>
              <a:rPr lang="en-US" sz="4715">
                <a:solidFill>
                  <a:srgbClr val="000000"/>
                </a:solidFill>
                <a:latin typeface="Abhaya Libre"/>
              </a:rPr>
              <a:t>Tasnia Anower Medha (210042124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858271" y="6046274"/>
            <a:ext cx="13180039" cy="136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sz="7900">
                <a:solidFill>
                  <a:srgbClr val="000000"/>
                </a:solidFill>
                <a:latin typeface="Abhaya Libre Bold"/>
              </a:rPr>
              <a:t>ASSIGNED SYSTEM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85129" y="6333357"/>
            <a:ext cx="5273278" cy="8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80594" indent="-540297" lvl="1">
              <a:lnSpc>
                <a:spcPts val="7007"/>
              </a:lnSpc>
              <a:buFont typeface="Arial"/>
              <a:buChar char="•"/>
            </a:pPr>
            <a:r>
              <a:rPr lang="en-US" sz="5005">
                <a:solidFill>
                  <a:srgbClr val="000000"/>
                </a:solidFill>
                <a:latin typeface="Abhaya Libre"/>
              </a:rPr>
              <a:t>Laundry System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7488" y="614217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19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24313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02891" y="0"/>
            <a:ext cx="5456524" cy="10488605"/>
          </a:xfrm>
          <a:custGeom>
            <a:avLst/>
            <a:gdLst/>
            <a:ahLst/>
            <a:cxnLst/>
            <a:rect r="r" b="b" t="t" l="l"/>
            <a:pathLst>
              <a:path h="10488605" w="5456524">
                <a:moveTo>
                  <a:pt x="0" y="0"/>
                </a:moveTo>
                <a:lnTo>
                  <a:pt x="5456524" y="0"/>
                </a:lnTo>
                <a:lnTo>
                  <a:pt x="5456524" y="10488605"/>
                </a:lnTo>
                <a:lnTo>
                  <a:pt x="0" y="10488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016" t="-9599" r="-9613" b="-843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4646511" y="4410078"/>
            <a:ext cx="16230600" cy="1304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Abhaya Libre Bold"/>
              </a:rPr>
              <a:t>WIREFRAME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28700" y="5714997"/>
            <a:ext cx="4912981" cy="0"/>
          </a:xfrm>
          <a:prstGeom prst="line">
            <a:avLst/>
          </a:prstGeom>
          <a:ln cap="flat" w="952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20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64890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82801" y="637964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82236" y="0"/>
            <a:ext cx="8576919" cy="10287000"/>
          </a:xfrm>
          <a:custGeom>
            <a:avLst/>
            <a:gdLst/>
            <a:ahLst/>
            <a:cxnLst/>
            <a:rect r="r" b="b" t="t" l="l"/>
            <a:pathLst>
              <a:path h="10287000" w="8576919">
                <a:moveTo>
                  <a:pt x="0" y="0"/>
                </a:moveTo>
                <a:lnTo>
                  <a:pt x="8576919" y="0"/>
                </a:lnTo>
                <a:lnTo>
                  <a:pt x="857691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599396" y="4721605"/>
            <a:ext cx="8301101" cy="103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Abhaya Libre Bold"/>
              </a:rPr>
              <a:t>PRODUCT BACKLOG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21521" y="5759823"/>
            <a:ext cx="6623144" cy="0"/>
          </a:xfrm>
          <a:prstGeom prst="line">
            <a:avLst/>
          </a:prstGeom>
          <a:ln cap="flat" w="952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1629" y="3729934"/>
            <a:ext cx="11627497" cy="253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bhaya Libre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20637"/>
            <a:ext cx="1318003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RETROSPECTIVE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28504" y="1459354"/>
            <a:ext cx="8873196" cy="55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bhaya Libre Bold"/>
              </a:rPr>
              <a:t>Interview Summary - Nafisa Tabassum Ava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48791" y="1931150"/>
            <a:ext cx="10372975" cy="95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2720">
                <a:solidFill>
                  <a:srgbClr val="000000"/>
                </a:solidFill>
                <a:latin typeface="Abhaya Libre"/>
              </a:rPr>
              <a:t>Final-year EEE student, IUT</a:t>
            </a:r>
          </a:p>
          <a:p>
            <a:pPr algn="l">
              <a:lnSpc>
                <a:spcPts val="3808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36463" y="3801393"/>
            <a:ext cx="6889917" cy="207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Self-sufficient and simple system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User-friendly, no extra protocols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Punctual and reasonably priced services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Efficient laundry performance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6125" y="581134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Challenges: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6463" y="6374180"/>
            <a:ext cx="7274718" cy="207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Unaware if the laundry is open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Risk of skin diseases from unlabelled clothes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Difficulty finding specific clothes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6125" y="318533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Preferences: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63225" y="321835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Suggestions: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2061" y="3801393"/>
            <a:ext cx="7197758" cy="26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Label clothes for specific users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Implement an alert system for service status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Introduce new services and adopt a more formal approach</a:t>
            </a:r>
          </a:p>
        </p:txBody>
      </p:sp>
      <p:sp>
        <p:nvSpPr>
          <p:cNvPr name="AutoShape 19" id="19"/>
          <p:cNvSpPr/>
          <p:nvPr/>
        </p:nvSpPr>
        <p:spPr>
          <a:xfrm flipH="true" flipV="true">
            <a:off x="9387026" y="2945656"/>
            <a:ext cx="57150" cy="5438060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20637"/>
            <a:ext cx="1318003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RETROSPECTIVE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28504" y="2006725"/>
            <a:ext cx="10372975" cy="47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8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Abhaya Libre"/>
              </a:rPr>
              <a:t>Staff member with 4-5 years of experience in laundry operations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6463" y="3801393"/>
            <a:ext cx="7274718" cy="207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Appreciates the manual system for its simplicity and adequacy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Finds current service offerings comprehensive and efficient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6125" y="581134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Challenges: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463" y="6374180"/>
            <a:ext cx="7274718" cy="312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Time-consuming process for ordering inventory products (detergents, brushes)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Need for improved communication between staff and management regarding inventory needs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06125" y="318533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Preferences: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3225" y="321835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Suggestions: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2061" y="3801393"/>
            <a:ext cx="7197758" cy="36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Integrate a digital system for ordering inventory to save time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Enhance communication channels between staff and management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Open to using technology to simplify tasks, particularly inventory management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9387026" y="2945656"/>
            <a:ext cx="57150" cy="5438060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4728504" y="1459354"/>
            <a:ext cx="8873196" cy="55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bhaya Libre Bold"/>
              </a:rPr>
              <a:t>Interview Summary - Shakil Ahmed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20637"/>
            <a:ext cx="1318003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RETROSPECTIVE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523276" y="2006725"/>
            <a:ext cx="10372975" cy="47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8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Abhaya Libre"/>
              </a:rPr>
              <a:t>Admin member with 37 years of experience in laundry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6463" y="3801393"/>
            <a:ext cx="7274718" cy="26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Relies on a manually created system for managing operations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Values the simplicity and control of the manual system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06125" y="581134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Challenges: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6463" y="6374180"/>
            <a:ext cx="7274718" cy="312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Drying clothes under the open sky, problematic during the rainy season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Need for improved communication between stakeholders for better service delivery and customer satisfaction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06125" y="318533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Preferences: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3225" y="3218352"/>
            <a:ext cx="10372975" cy="539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610" indent="-336805" lvl="1">
              <a:lnSpc>
                <a:spcPts val="4368"/>
              </a:lnSpc>
              <a:spcBef>
                <a:spcPct val="0"/>
              </a:spcBef>
              <a:buFont typeface="Arial"/>
              <a:buChar char="•"/>
            </a:pPr>
            <a:r>
              <a:rPr lang="en-US" sz="3120">
                <a:solidFill>
                  <a:srgbClr val="000000"/>
                </a:solidFill>
                <a:latin typeface="Abhaya Libre Bold"/>
              </a:rPr>
              <a:t>Suggestions: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2061" y="3801393"/>
            <a:ext cx="7197758" cy="4695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Integrate digital solutions to enhance efficiency and adapt to the digital landscape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Improve communication systems between stakeholders</a:t>
            </a:r>
          </a:p>
          <a:p>
            <a:pPr algn="l" marL="646223" indent="-323112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bhaya Libre"/>
              </a:rPr>
              <a:t>Develop covered or alternative drying solutions to mitigate the impact of the rainy season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9387026" y="2945656"/>
            <a:ext cx="57150" cy="5438060"/>
          </a:xfrm>
          <a:prstGeom prst="line">
            <a:avLst/>
          </a:prstGeom>
          <a:ln cap="flat" w="38100">
            <a:solidFill>
              <a:srgbClr val="9FC3D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4728504" y="1459354"/>
            <a:ext cx="8873196" cy="55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bhaya Libre Bold"/>
              </a:rPr>
              <a:t>Interview Summary - Shaidul Alam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5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2318" y="54108"/>
            <a:ext cx="11583070" cy="10178784"/>
          </a:xfrm>
          <a:custGeom>
            <a:avLst/>
            <a:gdLst/>
            <a:ahLst/>
            <a:cxnLst/>
            <a:rect r="r" b="b" t="t" l="l"/>
            <a:pathLst>
              <a:path h="10178784" w="11583070">
                <a:moveTo>
                  <a:pt x="0" y="0"/>
                </a:moveTo>
                <a:lnTo>
                  <a:pt x="11583070" y="0"/>
                </a:lnTo>
                <a:lnTo>
                  <a:pt x="11583070" y="10178784"/>
                </a:lnTo>
                <a:lnTo>
                  <a:pt x="0" y="10178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25" t="-3104" r="-1140" b="-204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833237" y="4314944"/>
            <a:ext cx="10518056" cy="1161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6783">
                <a:solidFill>
                  <a:srgbClr val="000000"/>
                </a:solidFill>
                <a:latin typeface="Abhaya Libre Bold"/>
              </a:rPr>
              <a:t>PERSONA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386649" y="5495200"/>
            <a:ext cx="4078284" cy="0"/>
          </a:xfrm>
          <a:prstGeom prst="line">
            <a:avLst/>
          </a:prstGeom>
          <a:ln cap="flat" w="571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315552" y="0"/>
            <a:ext cx="11409836" cy="10258486"/>
          </a:xfrm>
          <a:custGeom>
            <a:avLst/>
            <a:gdLst/>
            <a:ahLst/>
            <a:cxnLst/>
            <a:rect r="r" b="b" t="t" l="l"/>
            <a:pathLst>
              <a:path h="10258486" w="11409836">
                <a:moveTo>
                  <a:pt x="0" y="0"/>
                </a:moveTo>
                <a:lnTo>
                  <a:pt x="11409836" y="0"/>
                </a:lnTo>
                <a:lnTo>
                  <a:pt x="11409836" y="10258486"/>
                </a:lnTo>
                <a:lnTo>
                  <a:pt x="0" y="1025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782" t="-1655" r="-1906" b="-268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833237" y="4314944"/>
            <a:ext cx="10518056" cy="1161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6783">
                <a:solidFill>
                  <a:srgbClr val="000000"/>
                </a:solidFill>
                <a:latin typeface="Abhaya Libre Bold"/>
              </a:rPr>
              <a:t>PERSONA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386649" y="5495200"/>
            <a:ext cx="4078284" cy="0"/>
          </a:xfrm>
          <a:prstGeom prst="line">
            <a:avLst/>
          </a:prstGeom>
          <a:ln cap="flat" w="571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7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482681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297859" y="0"/>
            <a:ext cx="11427529" cy="10287000"/>
          </a:xfrm>
          <a:custGeom>
            <a:avLst/>
            <a:gdLst/>
            <a:ahLst/>
            <a:cxnLst/>
            <a:rect r="r" b="b" t="t" l="l"/>
            <a:pathLst>
              <a:path h="10287000" w="11427529">
                <a:moveTo>
                  <a:pt x="0" y="0"/>
                </a:moveTo>
                <a:lnTo>
                  <a:pt x="11427529" y="0"/>
                </a:lnTo>
                <a:lnTo>
                  <a:pt x="1142752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69" t="-1356" r="-1969" b="-272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833237" y="4314944"/>
            <a:ext cx="10518056" cy="1161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6783">
                <a:solidFill>
                  <a:srgbClr val="000000"/>
                </a:solidFill>
                <a:latin typeface="Abhaya Libre Bold"/>
              </a:rPr>
              <a:t>PERSONA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386649" y="5495200"/>
            <a:ext cx="4078284" cy="0"/>
          </a:xfrm>
          <a:prstGeom prst="line">
            <a:avLst/>
          </a:prstGeom>
          <a:ln cap="flat" w="57150">
            <a:solidFill>
              <a:srgbClr val="223743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12165" y="-155385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8390" y="212725"/>
            <a:ext cx="1045121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 Bold"/>
              </a:rPr>
              <a:t>USER STORIES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58824" y="2659190"/>
            <a:ext cx="13671698" cy="2456516"/>
            <a:chOff x="0" y="0"/>
            <a:chExt cx="18228930" cy="327535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8228930" cy="3275355"/>
              <a:chOff x="0" y="0"/>
              <a:chExt cx="3054574" cy="54884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054574" cy="548843"/>
              </a:xfrm>
              <a:custGeom>
                <a:avLst/>
                <a:gdLst/>
                <a:ahLst/>
                <a:cxnLst/>
                <a:rect r="r" b="b" t="t" l="l"/>
                <a:pathLst>
                  <a:path h="548843" w="3054574">
                    <a:moveTo>
                      <a:pt x="34044" y="0"/>
                    </a:moveTo>
                    <a:lnTo>
                      <a:pt x="3020530" y="0"/>
                    </a:lnTo>
                    <a:cubicBezTo>
                      <a:pt x="3039332" y="0"/>
                      <a:pt x="3054574" y="15242"/>
                      <a:pt x="3054574" y="34044"/>
                    </a:cubicBezTo>
                    <a:lnTo>
                      <a:pt x="3054574" y="514798"/>
                    </a:lnTo>
                    <a:cubicBezTo>
                      <a:pt x="3054574" y="533601"/>
                      <a:pt x="3039332" y="548843"/>
                      <a:pt x="3020530" y="548843"/>
                    </a:cubicBezTo>
                    <a:lnTo>
                      <a:pt x="34044" y="548843"/>
                    </a:lnTo>
                    <a:cubicBezTo>
                      <a:pt x="25015" y="548843"/>
                      <a:pt x="16356" y="545256"/>
                      <a:pt x="9971" y="538871"/>
                    </a:cubicBezTo>
                    <a:cubicBezTo>
                      <a:pt x="3587" y="532487"/>
                      <a:pt x="0" y="523828"/>
                      <a:pt x="0" y="514798"/>
                    </a:cubicBezTo>
                    <a:lnTo>
                      <a:pt x="0" y="34044"/>
                    </a:lnTo>
                    <a:cubicBezTo>
                      <a:pt x="0" y="15242"/>
                      <a:pt x="15242" y="0"/>
                      <a:pt x="3404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054574" cy="5869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1429758" y="138839"/>
              <a:ext cx="15899722" cy="2696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an admin, I want to manage laundry operations through a digital system, so that I can enhance efficiency and have better control over the processes.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H="true" flipV="true">
            <a:off x="1090490" y="-104525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 flipV="true">
            <a:off x="1085850" y="7289441"/>
            <a:ext cx="5403" cy="299745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6725388" y="0"/>
            <a:ext cx="1562612" cy="1673225"/>
            <a:chOff x="0" y="0"/>
            <a:chExt cx="2083482" cy="223096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>
                  <a:solidFill>
                    <a:srgbClr val="000000"/>
                  </a:solidFill>
                  <a:latin typeface="Open Sans Bold"/>
                </a:rPr>
                <a:t>8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92058" y="90481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750069" y="5524500"/>
            <a:ext cx="13671698" cy="3142316"/>
            <a:chOff x="0" y="0"/>
            <a:chExt cx="18228930" cy="418975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8228930" cy="4189755"/>
              <a:chOff x="0" y="0"/>
              <a:chExt cx="3054574" cy="70206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054574" cy="702066"/>
              </a:xfrm>
              <a:custGeom>
                <a:avLst/>
                <a:gdLst/>
                <a:ahLst/>
                <a:cxnLst/>
                <a:rect r="r" b="b" t="t" l="l"/>
                <a:pathLst>
                  <a:path h="702066" w="3054574">
                    <a:moveTo>
                      <a:pt x="34044" y="0"/>
                    </a:moveTo>
                    <a:lnTo>
                      <a:pt x="3020530" y="0"/>
                    </a:lnTo>
                    <a:cubicBezTo>
                      <a:pt x="3039332" y="0"/>
                      <a:pt x="3054574" y="15242"/>
                      <a:pt x="3054574" y="34044"/>
                    </a:cubicBezTo>
                    <a:lnTo>
                      <a:pt x="3054574" y="668022"/>
                    </a:lnTo>
                    <a:cubicBezTo>
                      <a:pt x="3054574" y="677051"/>
                      <a:pt x="3050987" y="685710"/>
                      <a:pt x="3044602" y="692095"/>
                    </a:cubicBezTo>
                    <a:cubicBezTo>
                      <a:pt x="3038218" y="698479"/>
                      <a:pt x="3029558" y="702066"/>
                      <a:pt x="3020530" y="702066"/>
                    </a:cubicBezTo>
                    <a:lnTo>
                      <a:pt x="34044" y="702066"/>
                    </a:lnTo>
                    <a:cubicBezTo>
                      <a:pt x="15242" y="702066"/>
                      <a:pt x="0" y="686824"/>
                      <a:pt x="0" y="668022"/>
                    </a:cubicBezTo>
                    <a:lnTo>
                      <a:pt x="0" y="34044"/>
                    </a:lnTo>
                    <a:cubicBezTo>
                      <a:pt x="0" y="15242"/>
                      <a:pt x="15242" y="0"/>
                      <a:pt x="34044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3054574" cy="7401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429758" y="138839"/>
              <a:ext cx="15899722" cy="36112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59"/>
                </a:lnSpc>
              </a:pPr>
              <a:r>
                <a:rPr lang="en-US" sz="3900">
                  <a:solidFill>
                    <a:srgbClr val="000000"/>
                  </a:solidFill>
                  <a:latin typeface="Abhaya Libre"/>
                </a:rPr>
                <a:t>As an admin, I want an alternative drying solution to dry clothes efficiently even during the rainy season, so that I can avoid operational delays and inefficiencies caused by weather conditions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-3674746" y="1587500"/>
            <a:ext cx="13671698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bhaya Libre"/>
              </a:rPr>
              <a:t>For admins,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DAGHcDPvD9c</dc:identifier>
  <dcterms:modified xsi:type="dcterms:W3CDTF">2011-08-01T06:04:30Z</dcterms:modified>
  <cp:revision>1</cp:revision>
  <dc:title>Beige Pastel Minimalist Thesis Defense Presentation</dc:title>
</cp:coreProperties>
</file>