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4" r:id="rId5"/>
    <p:sldId id="270" r:id="rId6"/>
    <p:sldId id="271" r:id="rId7"/>
    <p:sldId id="272" r:id="rId8"/>
    <p:sldId id="260" r:id="rId9"/>
    <p:sldId id="258" r:id="rId10"/>
    <p:sldId id="261" r:id="rId11"/>
    <p:sldId id="263" r:id="rId12"/>
    <p:sldId id="262" r:id="rId13"/>
    <p:sldId id="265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513C-004D-402B-B80A-EF649CE817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9188A-B21E-4FE2-A1E6-A507168C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9188A-B21E-4FE2-A1E6-A507168C8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3BFB-7522-9983-39B9-E152AC2E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50D7-C878-481D-1857-E8044AC5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BB9EC-B508-4C0B-4372-B95B4536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6312-9D67-B52B-CB16-74D7438D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F093-A227-069A-4807-B3A04423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E3C4-478F-3CAB-A147-2C789EFA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7AC4-CDA1-DB6D-0A52-44B9155C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8715-EC0E-BD47-7156-8578F62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4361-3CBC-A411-892D-985B82EA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330B-67A2-698F-1490-5FE7628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94DF4-434F-017D-2D24-4BF686F2C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AB94-4A16-8B42-2775-ED30465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161B-E7D1-D508-1AA3-06F12C6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8D96-8A46-049E-2045-BF65701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8B8D-044B-D2BD-E75F-7E55850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F002-79CC-1E8E-314E-C89F7772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BA5A-642A-9AD1-53B0-647B8B26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9D0C-304D-D087-B4F7-9990945A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19F1-AC83-B036-5716-CFC305C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02E0-303E-4FF7-01DF-34191C8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FD0-55B9-B6AE-EC2F-C503EDFD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9350D-6948-4CB1-B0B1-CA550682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7D4D-86D3-6350-7ABE-EE887240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EB59-821E-9F40-FEF8-A815C4E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3E06-313F-D2DF-6E4C-45B7A89B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57A2-4FC6-DFCF-93C2-A367D57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33AF-67B2-2E15-25F5-BB5DD3069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61BD-4072-A35C-E52D-CB9C6CA8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9728-000A-F533-089B-122DDE44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C7E-EAB9-3573-2F89-FA4F360B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E185-C03F-44FD-3B66-6ECF5AA3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34D7-739D-4115-A365-FF5BFCD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E153-E5CB-96C0-4B14-69BC4209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9B2D-F391-5897-28E5-88A9F492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CD41B-2E31-980A-2C35-A12F6BFF6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16095-2965-830C-E0D0-627D07921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B8063-2469-9CEC-23D1-82D77F50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8EF44-AECD-3EF7-DD60-6B1D2878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2648-60F2-43BE-10C3-4F5C1784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695C-5CAA-E571-38E7-E4A61245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DDF81-6E55-FAA9-C314-AFD33BC6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07A10-BC66-D692-4D48-C0433F0D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389-D93A-727F-C03E-49C5364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F354C-64FB-1755-75C3-BF7E273A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44597-8D95-9692-BD44-AEE31998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23C5-142E-4BC1-2473-017F2FAF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626-10D7-9391-B3AA-A4C1A6D5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326E-20D4-BA8A-8680-41766639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34435-A259-8D39-C9A0-4210F39D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5E75-E0C9-08F2-67FC-67014A4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DE89-3B4D-8942-67C9-BFFC939B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13976-579C-30D4-992A-034FF32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39B-B551-42E2-FAAD-30854442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2ECF1-626A-DE50-0FE0-CF60249CD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7AFB9-EF9B-B0E9-7E4F-44A7C57C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0666-FC24-0079-BA56-EBE634D8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9E4A5-A32D-7128-6B93-3697E5AA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5C66-D010-FBDF-24BC-FD66C8BD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A3E7-F597-D170-0F08-746FC061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C0548-2FC6-7107-91DF-E07F0C44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6281-6564-CDC1-03F5-6D5FEC8DD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D821-84B0-484A-B3B6-E25605F137C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ADDC-AC46-8A7A-2A3D-F4FB457B3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310B-6EF0-C676-281A-EC7CA8CA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5B93-854C-4BE6-B9AF-40323366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int.cs.yale.edu/cs422/readings/pcasm-book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E4F3-8E79-DD13-8B06-B7D6B7B17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Boot loading and Kernel Initialization in </a:t>
            </a:r>
            <a:r>
              <a:rPr lang="en-US" u="sng" dirty="0" err="1">
                <a:solidFill>
                  <a:srgbClr val="FF0000"/>
                </a:solidFill>
              </a:rPr>
              <a:t>mcertikos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25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43D0-A144-F1F2-B091-74C0500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code using </a:t>
            </a:r>
            <a:r>
              <a:rPr lang="en-US" dirty="0" err="1"/>
              <a:t>gdb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907CC-F1E4-08B0-4F27-F15F6E2EA644}"/>
              </a:ext>
            </a:extLst>
          </p:cNvPr>
          <p:cNvSpPr/>
          <p:nvPr/>
        </p:nvSpPr>
        <p:spPr>
          <a:xfrm>
            <a:off x="845817" y="2936227"/>
            <a:ext cx="11346183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common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gdb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 break point to a memory location or to a function –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&lt;function name/ *address&gt;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upto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next break point –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any variable’s value –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&lt;variable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see all the functions of 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‘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functions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see the value of all registers – ‘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registers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4B9500-6CD1-3289-720E-E69AB65D3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817" y="1690688"/>
            <a:ext cx="8848725" cy="885825"/>
          </a:xfrm>
        </p:spPr>
      </p:pic>
    </p:spTree>
    <p:extLst>
      <p:ext uri="{BB962C8B-B14F-4D97-AF65-F5344CB8AC3E}">
        <p14:creationId xmlns:p14="http://schemas.microsoft.com/office/powerpoint/2010/main" val="75164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8D8-2CFA-9349-56B9-D8A7F18F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mcertikOs</a:t>
            </a:r>
            <a:r>
              <a:rPr lang="en-US" dirty="0"/>
              <a:t> using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C41AC-C882-4CD7-57E8-90F3F342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72" y="1595510"/>
            <a:ext cx="8543925" cy="89535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7F36E3-02FA-AB67-03F8-772C81C738F3}"/>
              </a:ext>
            </a:extLst>
          </p:cNvPr>
          <p:cNvSpPr/>
          <p:nvPr/>
        </p:nvSpPr>
        <p:spPr>
          <a:xfrm>
            <a:off x="838200" y="1690688"/>
            <a:ext cx="517236" cy="517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0BDE4-3653-1674-C076-B840C2EBE498}"/>
              </a:ext>
            </a:extLst>
          </p:cNvPr>
          <p:cNvSpPr/>
          <p:nvPr/>
        </p:nvSpPr>
        <p:spPr>
          <a:xfrm>
            <a:off x="838200" y="2690240"/>
            <a:ext cx="32735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another terminal, run: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EAD575-6EF8-A0CB-B012-11F65626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72" y="3151905"/>
            <a:ext cx="7572375" cy="7905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8975E7-1179-A7B9-54D2-8576FFBB9301}"/>
              </a:ext>
            </a:extLst>
          </p:cNvPr>
          <p:cNvSpPr/>
          <p:nvPr/>
        </p:nvSpPr>
        <p:spPr>
          <a:xfrm>
            <a:off x="838200" y="3274869"/>
            <a:ext cx="517236" cy="517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91B0CF-86B5-E525-8BD8-52BA1BF8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t="40863" r="-330"/>
          <a:stretch/>
        </p:blipFill>
        <p:spPr>
          <a:xfrm>
            <a:off x="1355436" y="4667397"/>
            <a:ext cx="10273146" cy="11265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F2CF63A-2B2C-7DCB-063A-99B39D389305}"/>
              </a:ext>
            </a:extLst>
          </p:cNvPr>
          <p:cNvSpPr/>
          <p:nvPr/>
        </p:nvSpPr>
        <p:spPr>
          <a:xfrm>
            <a:off x="838200" y="4908181"/>
            <a:ext cx="517236" cy="517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E480F-341A-B0F2-D9CD-B820A597A6BE}"/>
              </a:ext>
            </a:extLst>
          </p:cNvPr>
          <p:cNvSpPr/>
          <p:nvPr/>
        </p:nvSpPr>
        <p:spPr>
          <a:xfrm>
            <a:off x="838200" y="4074106"/>
            <a:ext cx="47658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out  the port listening to </a:t>
            </a:r>
            <a:r>
              <a:rPr lang="en-US" sz="2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627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3B2F-7254-F78C-C937-61C7CC5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mcertikOs</a:t>
            </a:r>
            <a:r>
              <a:rPr lang="en-US" dirty="0"/>
              <a:t> using </a:t>
            </a:r>
            <a:r>
              <a:rPr lang="en-US" dirty="0" err="1"/>
              <a:t>gdb</a:t>
            </a:r>
            <a:r>
              <a:rPr lang="en-US" dirty="0"/>
              <a:t>?(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8063D-4C94-A610-C5E3-812F0F0D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80346"/>
            <a:ext cx="8534400" cy="1533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7A0953-3BD6-7DD0-39D7-CA9122C7AFB2}"/>
              </a:ext>
            </a:extLst>
          </p:cNvPr>
          <p:cNvSpPr/>
          <p:nvPr/>
        </p:nvSpPr>
        <p:spPr>
          <a:xfrm>
            <a:off x="1064491" y="2397270"/>
            <a:ext cx="517236" cy="517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678A-A3EF-2D30-691B-2B74B66EF8A7}"/>
              </a:ext>
            </a:extLst>
          </p:cNvPr>
          <p:cNvSpPr/>
          <p:nvPr/>
        </p:nvSpPr>
        <p:spPr>
          <a:xfrm>
            <a:off x="1828800" y="3731491"/>
            <a:ext cx="8321964" cy="600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B7E38-680B-7861-75F6-152F1C91F42F}"/>
              </a:ext>
            </a:extLst>
          </p:cNvPr>
          <p:cNvSpPr/>
          <p:nvPr/>
        </p:nvSpPr>
        <p:spPr>
          <a:xfrm>
            <a:off x="1920799" y="3772696"/>
            <a:ext cx="4999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Q-1: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does this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0x0000fff0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mean?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8DD76-6B9E-E986-DE1D-46B0E8B3BD4B}"/>
              </a:ext>
            </a:extLst>
          </p:cNvPr>
          <p:cNvSpPr/>
          <p:nvPr/>
        </p:nvSpPr>
        <p:spPr>
          <a:xfrm>
            <a:off x="1828800" y="3011055"/>
            <a:ext cx="1228436" cy="29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D21152-F7DC-2CC6-7348-75E4F4AC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63835"/>
            <a:ext cx="5067300" cy="8096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6F7CC8-394C-64DF-C94A-75F7ECC3F447}"/>
              </a:ext>
            </a:extLst>
          </p:cNvPr>
          <p:cNvSpPr/>
          <p:nvPr/>
        </p:nvSpPr>
        <p:spPr>
          <a:xfrm>
            <a:off x="1064491" y="5210029"/>
            <a:ext cx="517236" cy="517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C96B2-8F11-B5C7-E20F-7FF907B4CF76}"/>
              </a:ext>
            </a:extLst>
          </p:cNvPr>
          <p:cNvSpPr/>
          <p:nvPr/>
        </p:nvSpPr>
        <p:spPr>
          <a:xfrm>
            <a:off x="1035380" y="1577475"/>
            <a:ext cx="20334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the target :</a:t>
            </a:r>
            <a:endParaRPr lang="en-US" sz="2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9B196-D53F-85F9-E459-B0B63E74A24F}"/>
              </a:ext>
            </a:extLst>
          </p:cNvPr>
          <p:cNvSpPr/>
          <p:nvPr/>
        </p:nvSpPr>
        <p:spPr>
          <a:xfrm>
            <a:off x="1064491" y="4602170"/>
            <a:ext cx="40176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the executable </a:t>
            </a:r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symbol-file</a:t>
            </a:r>
            <a:r>
              <a:rPr lang="en-US" sz="2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F7DD-5724-17AF-829B-8F71FF39DA6B}"/>
              </a:ext>
            </a:extLst>
          </p:cNvPr>
          <p:cNvSpPr/>
          <p:nvPr/>
        </p:nvSpPr>
        <p:spPr>
          <a:xfrm>
            <a:off x="1828800" y="5988918"/>
            <a:ext cx="8321964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8BB6A-5480-5AA8-8067-675DB09A68A1}"/>
              </a:ext>
            </a:extLst>
          </p:cNvPr>
          <p:cNvSpPr/>
          <p:nvPr/>
        </p:nvSpPr>
        <p:spPr>
          <a:xfrm>
            <a:off x="1825584" y="6010846"/>
            <a:ext cx="77577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Q-2: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obj/boot/boot1.elf, symbol-files obj/kern/kernel.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any file other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.elf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123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976-1BE9-43DA-0664-E0101090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is loaded into memory?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29511-9A09-9655-DC61-12EBCC743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30" y="1789478"/>
            <a:ext cx="7486650" cy="21050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BFF42-C7C9-1817-B5BA-44B308E1F3A8}"/>
              </a:ext>
            </a:extLst>
          </p:cNvPr>
          <p:cNvSpPr/>
          <p:nvPr/>
        </p:nvSpPr>
        <p:spPr>
          <a:xfrm>
            <a:off x="838200" y="1328878"/>
            <a:ext cx="36356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break-point at *0x7e00:</a:t>
            </a:r>
            <a:endParaRPr lang="en-US" sz="2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8579B-F93B-B767-EBB1-990F8C00DAA5}"/>
              </a:ext>
            </a:extLst>
          </p:cNvPr>
          <p:cNvSpPr/>
          <p:nvPr/>
        </p:nvSpPr>
        <p:spPr>
          <a:xfrm>
            <a:off x="1130935" y="3891233"/>
            <a:ext cx="84978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the rest of the part follow the Assignment-1 page of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mcertikos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https://flint.cs.yale.edu/cs422/assignments/as1.html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62A297-0231-D7D9-EBC2-CA43C52F02D1}"/>
              </a:ext>
            </a:extLst>
          </p:cNvPr>
          <p:cNvSpPr/>
          <p:nvPr/>
        </p:nvSpPr>
        <p:spPr>
          <a:xfrm>
            <a:off x="1636529" y="4791325"/>
            <a:ext cx="8283325" cy="962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701A6-1F8B-D8B7-EA31-196A86CED8AB}"/>
              </a:ext>
            </a:extLst>
          </p:cNvPr>
          <p:cNvSpPr/>
          <p:nvPr/>
        </p:nvSpPr>
        <p:spPr>
          <a:xfrm>
            <a:off x="1636529" y="4891180"/>
            <a:ext cx="8446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Q-3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is 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instruction of the boot loader executed,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what is 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instruction of the kernel it just loaded?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E2862-1638-03D1-39C9-03B193B3502C}"/>
              </a:ext>
            </a:extLst>
          </p:cNvPr>
          <p:cNvSpPr/>
          <p:nvPr/>
        </p:nvSpPr>
        <p:spPr>
          <a:xfrm>
            <a:off x="1636529" y="5911544"/>
            <a:ext cx="7781298" cy="6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62760-6942-B442-3967-20BD7169C8C0}"/>
              </a:ext>
            </a:extLst>
          </p:cNvPr>
          <p:cNvSpPr/>
          <p:nvPr/>
        </p:nvSpPr>
        <p:spPr>
          <a:xfrm>
            <a:off x="1732507" y="5984065"/>
            <a:ext cx="778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Q-4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is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memory address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 it just loaded? </a:t>
            </a:r>
          </a:p>
        </p:txBody>
      </p:sp>
    </p:spTree>
    <p:extLst>
      <p:ext uri="{BB962C8B-B14F-4D97-AF65-F5344CB8AC3E}">
        <p14:creationId xmlns:p14="http://schemas.microsoft.com/office/powerpoint/2010/main" val="276942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BA4EAA-3A4C-489D-E83B-F2D77FFC029A}"/>
              </a:ext>
            </a:extLst>
          </p:cNvPr>
          <p:cNvSpPr/>
          <p:nvPr/>
        </p:nvSpPr>
        <p:spPr>
          <a:xfrm>
            <a:off x="2273839" y="3013501"/>
            <a:ext cx="8321964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F279-C00B-F6A6-CF06-58369169556C}"/>
              </a:ext>
            </a:extLst>
          </p:cNvPr>
          <p:cNvSpPr txBox="1"/>
          <p:nvPr/>
        </p:nvSpPr>
        <p:spPr>
          <a:xfrm>
            <a:off x="2746399" y="3198168"/>
            <a:ext cx="654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towards the journey with </a:t>
            </a:r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mcertikOS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744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F243-715A-3C42-EF89-969776B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4778-028C-799F-833A-3A00D3EE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https://www.cs.princeton.edu/courses/archive/spr97/cs126/help/gdbtut.html</a:t>
            </a:r>
          </a:p>
        </p:txBody>
      </p:sp>
    </p:spTree>
    <p:extLst>
      <p:ext uri="{BB962C8B-B14F-4D97-AF65-F5344CB8AC3E}">
        <p14:creationId xmlns:p14="http://schemas.microsoft.com/office/powerpoint/2010/main" val="307077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376-ED78-DE00-831D-9B0FFC0C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first thing our computer does when we Switch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8114-E1A9-67CD-3FFA-3C526659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the </a:t>
            </a:r>
            <a:r>
              <a:rPr lang="en-US" dirty="0">
                <a:solidFill>
                  <a:srgbClr val="FF0000"/>
                </a:solidFill>
              </a:rPr>
              <a:t>BIOS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/>
              <a:t>basic input/output system)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 BIOS is responsible for performing basic system initialization such as activating the video card and checking the amount of memory installed.</a:t>
            </a:r>
          </a:p>
          <a:p>
            <a:r>
              <a:rPr lang="en-US" dirty="0"/>
              <a:t>Then it searches for a bootable device such as a floppy, hard drive, or CD-ROM</a:t>
            </a:r>
          </a:p>
          <a:p>
            <a:r>
              <a:rPr lang="en-US" dirty="0"/>
              <a:t>Eventually, when it finds a bootable disk, the BIOS reads the </a:t>
            </a:r>
            <a:r>
              <a:rPr lang="en-US" i="1" dirty="0">
                <a:solidFill>
                  <a:srgbClr val="FF0000"/>
                </a:solidFill>
              </a:rPr>
              <a:t>boot loader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disk and transfers control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862-70BA-8442-78C8-D547E209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F7FF-B56C-46D3-0552-5A44B456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mcertikOs</a:t>
            </a:r>
            <a:r>
              <a:rPr lang="en-US" dirty="0"/>
              <a:t> we have 2 </a:t>
            </a:r>
            <a:r>
              <a:rPr lang="en-US" dirty="0" err="1"/>
              <a:t>BootLoaders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BOOT0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BOOT1</a:t>
            </a:r>
          </a:p>
          <a:p>
            <a:r>
              <a:rPr lang="en-US" dirty="0"/>
              <a:t>Boot0 does one job -&gt; loads BOOT1</a:t>
            </a:r>
          </a:p>
          <a:p>
            <a:r>
              <a:rPr lang="en-US" dirty="0"/>
              <a:t>Boot1 does 3 main jobs:</a:t>
            </a:r>
          </a:p>
          <a:p>
            <a:pPr lvl="1"/>
            <a:r>
              <a:rPr lang="en-US" dirty="0"/>
              <a:t>First, the boot loader </a:t>
            </a:r>
            <a:r>
              <a:rPr lang="en-US" dirty="0">
                <a:solidFill>
                  <a:srgbClr val="FF0000"/>
                </a:solidFill>
              </a:rPr>
              <a:t>switches the processor from real mode to </a:t>
            </a:r>
            <a:r>
              <a:rPr lang="en-US" i="1" dirty="0">
                <a:solidFill>
                  <a:srgbClr val="FF0000"/>
                </a:solidFill>
              </a:rPr>
              <a:t>32-bit protected mode</a:t>
            </a:r>
            <a:r>
              <a:rPr lang="en-US" dirty="0"/>
              <a:t>, because it is only in this mode that software can access all the memory above 1MB in the processor's physical address space. </a:t>
            </a:r>
          </a:p>
          <a:p>
            <a:pPr lvl="1"/>
            <a:r>
              <a:rPr lang="en-US" dirty="0"/>
              <a:t>Second, the boot loader </a:t>
            </a:r>
            <a:r>
              <a:rPr lang="en-US" dirty="0">
                <a:solidFill>
                  <a:srgbClr val="FF0000"/>
                </a:solidFill>
              </a:rPr>
              <a:t>finds and reads the kernel</a:t>
            </a:r>
            <a:r>
              <a:rPr lang="en-US" dirty="0"/>
              <a:t> from the hard disk via the x86's special I/O instructions. </a:t>
            </a:r>
          </a:p>
          <a:p>
            <a:pPr lvl="1"/>
            <a:r>
              <a:rPr lang="en-US" dirty="0"/>
              <a:t>Third, the boot loader detects the </a:t>
            </a:r>
            <a:r>
              <a:rPr lang="en-US" dirty="0">
                <a:solidFill>
                  <a:srgbClr val="FF0000"/>
                </a:solidFill>
              </a:rPr>
              <a:t>physical memory mapping </a:t>
            </a:r>
            <a:r>
              <a:rPr lang="en-US" dirty="0"/>
              <a:t>information and passes it to kernel.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9C5B-F7A3-2503-70ED-44C395C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D3A7-F438-6BA5-43B1-4B2BFA04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sz="2200" dirty="0"/>
              <a:t>In real mode, memory is limited to only one megabyte (220 bytes). Valid address range from (in hex) 00000 to FFFFF. </a:t>
            </a:r>
          </a:p>
          <a:p>
            <a:r>
              <a:rPr lang="en-US" sz="2200" dirty="0"/>
              <a:t>These addresses require a 20-bit number. Obviously, a 20-bit number will not fit into any of the 8086’s 16-bit registers. Intel solved this problem, by using two 16-bit values determine an address. The first 16-bit value is called the selector. Selector values must be stored in </a:t>
            </a:r>
            <a:r>
              <a:rPr lang="en-US" sz="2200" dirty="0">
                <a:solidFill>
                  <a:srgbClr val="FF0000"/>
                </a:solidFill>
              </a:rPr>
              <a:t>segment registers(CS) </a:t>
            </a:r>
            <a:r>
              <a:rPr lang="en-US" sz="2200" dirty="0"/>
              <a:t>. The second 16-bit value is called the </a:t>
            </a:r>
            <a:r>
              <a:rPr lang="en-US" sz="2200" dirty="0">
                <a:solidFill>
                  <a:srgbClr val="FF0000"/>
                </a:solidFill>
              </a:rPr>
              <a:t>offset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(Stored in </a:t>
            </a:r>
            <a:r>
              <a:rPr lang="en-US" sz="2200" dirty="0">
                <a:solidFill>
                  <a:srgbClr val="FF0000"/>
                </a:solidFill>
              </a:rPr>
              <a:t>IP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register)</a:t>
            </a:r>
            <a:r>
              <a:rPr lang="en-US" sz="2200" dirty="0"/>
              <a:t>. The physical address referenced by a 32-bit </a:t>
            </a:r>
            <a:r>
              <a:rPr lang="en-US" sz="2200" dirty="0" err="1"/>
              <a:t>selector:offset</a:t>
            </a:r>
            <a:r>
              <a:rPr lang="en-US" sz="2200" dirty="0"/>
              <a:t> pair is computed by the formula: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0EE4E-E7C5-66E1-97D9-3F60DF3B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27" y="4035207"/>
            <a:ext cx="7346199" cy="23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75F9-030C-DED5-F687-DCED8EB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Mode(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6EB0-AA3F-ED28-F5B1-1333D5B3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byte in memory does not have a unique segmented address. The physical address 04808 can be referenced by 047C:0048, 047D:0038, 047E:0028 or 047B:0058. This can complicate the comparison of seg-</a:t>
            </a:r>
            <a:r>
              <a:rPr lang="en-US" dirty="0" err="1"/>
              <a:t>mented</a:t>
            </a:r>
            <a:r>
              <a:rPr lang="en-US" dirty="0"/>
              <a:t> addresses.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Please go through Section 1.2.6 and 1.2.8 about </a:t>
            </a:r>
            <a:r>
              <a:rPr lang="en-US" dirty="0">
                <a:solidFill>
                  <a:srgbClr val="FF0000"/>
                </a:solidFill>
              </a:rPr>
              <a:t>Real mode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Protected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mode</a:t>
            </a:r>
            <a:r>
              <a:rPr lang="en-US" dirty="0"/>
              <a:t> of </a:t>
            </a:r>
            <a:r>
              <a:rPr lang="en-US" dirty="0">
                <a:hlinkClick r:id="rId2"/>
              </a:rPr>
              <a:t>PC Assembly Language </a:t>
            </a:r>
            <a:r>
              <a:rPr lang="en-US" dirty="0"/>
              <a:t>Book.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A2D6-27B0-592E-8BB4-F04169B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7C56-199A-D0DF-85CA-98E2B497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Protected mode uses a technique called </a:t>
            </a:r>
            <a:r>
              <a:rPr lang="en-US" i="1" dirty="0">
                <a:solidFill>
                  <a:srgbClr val="FF0000"/>
                </a:solidFill>
              </a:rPr>
              <a:t>virtual memory</a:t>
            </a:r>
            <a:r>
              <a:rPr lang="en-US" dirty="0"/>
              <a:t>.</a:t>
            </a:r>
          </a:p>
          <a:p>
            <a:r>
              <a:rPr lang="en-US" dirty="0"/>
              <a:t>Segments can be divided into smaller 4K-sized units called pages. The virtual memory system works with pages now instead of segments. This means that only parts of segment may be in memory at any one time.</a:t>
            </a:r>
          </a:p>
          <a:p>
            <a:r>
              <a:rPr lang="en-US" dirty="0"/>
              <a:t> In 286 16-bit mode, either the entire segment is in memory or none of it is. This is not practical with the larger segments that 32-bit mode allows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the boot loader switches the processor from real mode to </a:t>
            </a:r>
            <a:r>
              <a:rPr lang="en-US" i="1" dirty="0"/>
              <a:t>32-bit protected mode</a:t>
            </a:r>
            <a:r>
              <a:rPr lang="en-US" dirty="0"/>
              <a:t>, because it is only in this mode that software can access all the memory above 1MB in the processor's physical address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7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AC09-780B-041F-1D56-5A5749A5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First instruction </a:t>
            </a:r>
            <a:r>
              <a:rPr lang="en-US" dirty="0"/>
              <a:t>CPU executes when we Switch On PC?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F70F8-2A5C-E553-F37A-F610782CB05E}"/>
              </a:ext>
            </a:extLst>
          </p:cNvPr>
          <p:cNvSpPr/>
          <p:nvPr/>
        </p:nvSpPr>
        <p:spPr>
          <a:xfrm>
            <a:off x="1676400" y="2766218"/>
            <a:ext cx="9497291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7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D3C128-AEA5-AA25-E1A3-7BC3D7B83BC0}"/>
              </a:ext>
            </a:extLst>
          </p:cNvPr>
          <p:cNvSpPr txBox="1">
            <a:spLocks/>
          </p:cNvSpPr>
          <p:nvPr/>
        </p:nvSpPr>
        <p:spPr>
          <a:xfrm>
            <a:off x="3584864" y="2835853"/>
            <a:ext cx="502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</a:rPr>
              <a:t>Working with</a:t>
            </a:r>
          </a:p>
          <a:p>
            <a:r>
              <a:rPr lang="en-US" u="sng" dirty="0">
                <a:solidFill>
                  <a:srgbClr val="FF0000"/>
                </a:solidFill>
              </a:rPr>
              <a:t>GDB - </a:t>
            </a:r>
            <a:r>
              <a:rPr lang="en-US" b="1" u="sng" dirty="0">
                <a:solidFill>
                  <a:srgbClr val="FF0000"/>
                </a:solidFill>
              </a:rPr>
              <a:t>Gnu Debugger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5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09C-2016-6A32-436F-3D1FF891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C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F948E2-A71C-7191-FC1D-36E4412A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0673"/>
            <a:ext cx="10633363" cy="196835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-g</a:t>
            </a:r>
            <a:r>
              <a:rPr lang="en-US" dirty="0"/>
              <a:t> flag to debug using </a:t>
            </a:r>
            <a:r>
              <a:rPr lang="en-US" dirty="0" err="1"/>
              <a:t>gdb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–O1 </a:t>
            </a:r>
            <a:r>
              <a:rPr lang="en-US" dirty="0"/>
              <a:t>flag?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The command-line option –Og</a:t>
            </a:r>
            <a:r>
              <a:rPr lang="en-US" sz="24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instructs the compiler to apply a level of optimization that yields machine code that follows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 (Body)"/>
              </a:rPr>
              <a:t>overall structure of the original C 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.</a:t>
            </a:r>
            <a:r>
              <a:rPr lang="en-US" sz="2400" dirty="0">
                <a:latin typeface="Calibri (Body)"/>
              </a:rPr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In practice, higher levels of optimization (e.g., specified with the option -O1 or -O2) are considered a better choice in terms of the resulting program performance.</a:t>
            </a:r>
            <a:r>
              <a:rPr lang="en-US" sz="2400" dirty="0">
                <a:latin typeface="Calibri (Body)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457B8-57FF-AFFF-9D20-F82D15DF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672"/>
            <a:ext cx="8763000" cy="9334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7B2C1-D77E-AC8E-E2A7-CC8E3F46A7EA}"/>
              </a:ext>
            </a:extLst>
          </p:cNvPr>
          <p:cNvGrpSpPr/>
          <p:nvPr/>
        </p:nvGrpSpPr>
        <p:grpSpPr>
          <a:xfrm>
            <a:off x="4099129" y="1460645"/>
            <a:ext cx="1159095" cy="1063605"/>
            <a:chOff x="4996873" y="909217"/>
            <a:chExt cx="1159095" cy="10636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3D3817-5D13-523D-2A95-91FA0E7D357D}"/>
                </a:ext>
              </a:extLst>
            </p:cNvPr>
            <p:cNvSpPr/>
            <p:nvPr/>
          </p:nvSpPr>
          <p:spPr>
            <a:xfrm>
              <a:off x="4996873" y="1511157"/>
              <a:ext cx="42793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3CE540-5251-F4BC-F099-ED04EE7A2BD7}"/>
                </a:ext>
              </a:extLst>
            </p:cNvPr>
            <p:cNvSpPr/>
            <p:nvPr/>
          </p:nvSpPr>
          <p:spPr>
            <a:xfrm>
              <a:off x="5076892" y="909217"/>
              <a:ext cx="107907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D1984D-DB61-2F08-A785-0937A97B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727" y="1265939"/>
              <a:ext cx="203200" cy="2126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45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877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Office Theme</vt:lpstr>
      <vt:lpstr>Boot loading and Kernel Initialization in mcertikos </vt:lpstr>
      <vt:lpstr>What is the first thing our computer does when we Switch On?</vt:lpstr>
      <vt:lpstr>Bootloader</vt:lpstr>
      <vt:lpstr>Real Mode</vt:lpstr>
      <vt:lpstr>Real Mode(Contd…)</vt:lpstr>
      <vt:lpstr>Protected Mode</vt:lpstr>
      <vt:lpstr>What is the First instruction CPU executes when we Switch On PC?</vt:lpstr>
      <vt:lpstr>PowerPoint Presentation</vt:lpstr>
      <vt:lpstr>Compiling C code</vt:lpstr>
      <vt:lpstr>How to run a code using gdb?</vt:lpstr>
      <vt:lpstr>Running mcertikOs using gdb:</vt:lpstr>
      <vt:lpstr>How to run mcertikOs using gdb?(Contd…)</vt:lpstr>
      <vt:lpstr>How to Kernel is loaded into memory?</vt:lpstr>
      <vt:lpstr>PowerPoint Presentation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Monowarul Amin</dc:creator>
  <cp:lastModifiedBy>Md. Monowarul Amin</cp:lastModifiedBy>
  <cp:revision>32</cp:revision>
  <dcterms:created xsi:type="dcterms:W3CDTF">2024-09-05T16:42:23Z</dcterms:created>
  <dcterms:modified xsi:type="dcterms:W3CDTF">2024-09-06T02:05:51Z</dcterms:modified>
</cp:coreProperties>
</file>