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>
            <a:lvl1pPr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4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5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SzPct val="75000"/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685800" indent="-342900">
              <a:spcBef>
                <a:spcPts val="3200"/>
              </a:spcBef>
              <a:buSzPct val="75000"/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028700" indent="-342900">
              <a:spcBef>
                <a:spcPts val="3200"/>
              </a:spcBef>
              <a:buSzPct val="75000"/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371600" indent="-342900">
              <a:spcBef>
                <a:spcPts val="3200"/>
              </a:spcBef>
              <a:buSzPct val="75000"/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1714500" indent="-342900">
              <a:spcBef>
                <a:spcPts val="3200"/>
              </a:spcBef>
              <a:buSzPct val="75000"/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ROJECT TITLE"/>
          <p:cNvSpPr txBox="1"/>
          <p:nvPr>
            <p:ph type="title"/>
          </p:nvPr>
        </p:nvSpPr>
        <p:spPr>
          <a:xfrm>
            <a:off x="1270000" y="530924"/>
            <a:ext cx="10464800" cy="3302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PROJECT TITLE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1739" y="6810660"/>
            <a:ext cx="7041322" cy="2649913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Team [team name]"/>
          <p:cNvSpPr txBox="1"/>
          <p:nvPr/>
        </p:nvSpPr>
        <p:spPr>
          <a:xfrm>
            <a:off x="3163366" y="4356100"/>
            <a:ext cx="667806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Team [team name]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what is the context of you research?…"/>
          <p:cNvSpPr txBox="1"/>
          <p:nvPr>
            <p:ph type="body" idx="1"/>
          </p:nvPr>
        </p:nvSpPr>
        <p:spPr>
          <a:xfrm>
            <a:off x="805663" y="3144851"/>
            <a:ext cx="11393474" cy="5641536"/>
          </a:xfrm>
          <a:prstGeom prst="rect">
            <a:avLst/>
          </a:prstGeom>
        </p:spPr>
        <p:txBody>
          <a:bodyPr/>
          <a:lstStyle/>
          <a:p>
            <a:pPr lvl="1" indent="0" algn="l">
              <a:defRPr sz="36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>
                <a:solidFill>
                  <a:srgbClr val="0365C0"/>
                </a:solidFill>
              </a:rPr>
              <a:t>what is the context of you research? </a:t>
            </a:r>
            <a:endParaRPr>
              <a:solidFill>
                <a:srgbClr val="0365C0"/>
              </a:solidFill>
            </a:endParaRPr>
          </a:p>
          <a:p>
            <a:pPr lvl="1" indent="0" algn="l">
              <a:defRPr sz="3600">
                <a:latin typeface="Calibri Light"/>
                <a:ea typeface="Calibri Light"/>
                <a:cs typeface="Calibri Light"/>
                <a:sym typeface="Calibri Light"/>
              </a:defRPr>
            </a:pPr>
            <a:endParaRPr>
              <a:solidFill>
                <a:srgbClr val="0365C0"/>
              </a:solidFill>
            </a:endParaRPr>
          </a:p>
          <a:p>
            <a:pPr lvl="1" indent="0" algn="l">
              <a:defRPr sz="36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>
                <a:solidFill>
                  <a:srgbClr val="0365C0"/>
                </a:solidFill>
              </a:rPr>
              <a:t>what is the merit of investigating this?</a:t>
            </a:r>
            <a:endParaRPr>
              <a:solidFill>
                <a:srgbClr val="0365C0"/>
              </a:solidFill>
            </a:endParaRPr>
          </a:p>
          <a:p>
            <a:pPr lvl="1" indent="0" algn="l">
              <a:defRPr sz="3600">
                <a:latin typeface="Calibri Light"/>
                <a:ea typeface="Calibri Light"/>
                <a:cs typeface="Calibri Light"/>
                <a:sym typeface="Calibri Light"/>
              </a:defRPr>
            </a:pPr>
            <a:endParaRPr>
              <a:solidFill>
                <a:srgbClr val="0365C0"/>
              </a:solidFill>
            </a:endParaRPr>
          </a:p>
          <a:p>
            <a:pPr lvl="1" indent="0" algn="l">
              <a:defRPr sz="36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>
                <a:solidFill>
                  <a:srgbClr val="0365C0"/>
                </a:solidFill>
              </a:rPr>
              <a:t>what is the state of the art?</a:t>
            </a:r>
            <a:endParaRPr>
              <a:solidFill>
                <a:srgbClr val="0365C0"/>
              </a:solidFill>
            </a:endParaRPr>
          </a:p>
          <a:p>
            <a:pPr lvl="1" indent="0" algn="l">
              <a:defRPr sz="3600">
                <a:latin typeface="Calibri Light"/>
                <a:ea typeface="Calibri Light"/>
                <a:cs typeface="Calibri Light"/>
                <a:sym typeface="Calibri Light"/>
              </a:defRPr>
            </a:pPr>
            <a:endParaRPr>
              <a:solidFill>
                <a:srgbClr val="0365C0"/>
              </a:solidFill>
            </a:endParaRPr>
          </a:p>
          <a:p>
            <a:pPr lvl="1" indent="0" algn="l">
              <a:defRPr sz="36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>
                <a:solidFill>
                  <a:srgbClr val="0365C0"/>
                </a:solidFill>
              </a:rPr>
              <a:t>[feel free to include illustrations here and whatever else is needed to best present the problem]</a:t>
            </a:r>
          </a:p>
        </p:txBody>
      </p:sp>
      <p:sp>
        <p:nvSpPr>
          <p:cNvPr id="160" name="Motivation and Context"/>
          <p:cNvSpPr txBox="1"/>
          <p:nvPr/>
        </p:nvSpPr>
        <p:spPr>
          <a:xfrm>
            <a:off x="1270000" y="655637"/>
            <a:ext cx="10464800" cy="1258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>
              <a:defRPr b="0"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Motivation and Context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 single sentence stating the main outcome you’re hoping to achieve"/>
          <p:cNvSpPr txBox="1"/>
          <p:nvPr>
            <p:ph type="body" idx="1"/>
          </p:nvPr>
        </p:nvSpPr>
        <p:spPr>
          <a:xfrm>
            <a:off x="805663" y="3144851"/>
            <a:ext cx="11393474" cy="5641537"/>
          </a:xfrm>
          <a:prstGeom prst="rect">
            <a:avLst/>
          </a:prstGeom>
        </p:spPr>
        <p:txBody>
          <a:bodyPr/>
          <a:lstStyle/>
          <a:p>
            <a:pPr lvl="1" indent="0" algn="l">
              <a:defRPr sz="36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>
                <a:solidFill>
                  <a:srgbClr val="0365C0"/>
                </a:solidFill>
              </a:rPr>
              <a:t>a single sentence stating the main outcome you’re hoping to achieve </a:t>
            </a:r>
          </a:p>
        </p:txBody>
      </p:sp>
      <p:sp>
        <p:nvSpPr>
          <p:cNvPr id="163" name="Research objective"/>
          <p:cNvSpPr txBox="1"/>
          <p:nvPr/>
        </p:nvSpPr>
        <p:spPr>
          <a:xfrm>
            <a:off x="1270000" y="655637"/>
            <a:ext cx="10464800" cy="1258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>
              <a:defRPr b="0"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Research objective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what type of neural net have you chosen to apply?…"/>
          <p:cNvSpPr txBox="1"/>
          <p:nvPr>
            <p:ph type="body" idx="1"/>
          </p:nvPr>
        </p:nvSpPr>
        <p:spPr>
          <a:xfrm>
            <a:off x="805663" y="3144851"/>
            <a:ext cx="11393474" cy="5641536"/>
          </a:xfrm>
          <a:prstGeom prst="rect">
            <a:avLst/>
          </a:prstGeom>
        </p:spPr>
        <p:txBody>
          <a:bodyPr/>
          <a:lstStyle/>
          <a:p>
            <a:pPr lvl="1" indent="0" algn="l">
              <a:defRPr sz="36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>
                <a:solidFill>
                  <a:srgbClr val="0365C0"/>
                </a:solidFill>
              </a:rPr>
              <a:t>what type of neural net have you chosen to apply?</a:t>
            </a:r>
            <a:endParaRPr>
              <a:solidFill>
                <a:srgbClr val="0365C0"/>
              </a:solidFill>
            </a:endParaRPr>
          </a:p>
          <a:p>
            <a:pPr lvl="1" indent="0" algn="l">
              <a:defRPr sz="3600">
                <a:latin typeface="Calibri Light"/>
                <a:ea typeface="Calibri Light"/>
                <a:cs typeface="Calibri Light"/>
                <a:sym typeface="Calibri Light"/>
              </a:defRPr>
            </a:pPr>
            <a:endParaRPr>
              <a:solidFill>
                <a:srgbClr val="0365C0"/>
              </a:solidFill>
            </a:endParaRPr>
          </a:p>
          <a:p>
            <a:pPr lvl="1" indent="0" algn="l">
              <a:defRPr sz="36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>
                <a:solidFill>
                  <a:srgbClr val="0365C0"/>
                </a:solidFill>
              </a:rPr>
              <a:t>why ?</a:t>
            </a:r>
            <a:endParaRPr>
              <a:solidFill>
                <a:srgbClr val="0365C0"/>
              </a:solidFill>
            </a:endParaRPr>
          </a:p>
          <a:p>
            <a:pPr lvl="1" indent="0" algn="l">
              <a:defRPr sz="3600">
                <a:latin typeface="Calibri Light"/>
                <a:ea typeface="Calibri Light"/>
                <a:cs typeface="Calibri Light"/>
                <a:sym typeface="Calibri Light"/>
              </a:defRPr>
            </a:pPr>
            <a:endParaRPr>
              <a:solidFill>
                <a:srgbClr val="0365C0"/>
              </a:solidFill>
            </a:endParaRPr>
          </a:p>
          <a:p>
            <a:pPr lvl="1" indent="0" algn="l">
              <a:defRPr sz="36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>
                <a:solidFill>
                  <a:srgbClr val="0365C0"/>
                </a:solidFill>
              </a:rPr>
              <a:t>what parameters are you using?</a:t>
            </a:r>
            <a:endParaRPr>
              <a:solidFill>
                <a:srgbClr val="0365C0"/>
              </a:solidFill>
            </a:endParaRPr>
          </a:p>
          <a:p>
            <a:pPr lvl="1" indent="0" algn="l">
              <a:defRPr sz="3600">
                <a:latin typeface="Calibri Light"/>
                <a:ea typeface="Calibri Light"/>
                <a:cs typeface="Calibri Light"/>
                <a:sym typeface="Calibri Light"/>
              </a:defRPr>
            </a:pPr>
            <a:endParaRPr>
              <a:solidFill>
                <a:srgbClr val="0365C0"/>
              </a:solidFill>
            </a:endParaRPr>
          </a:p>
          <a:p>
            <a:pPr lvl="1" indent="0" algn="l">
              <a:defRPr sz="36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>
                <a:solidFill>
                  <a:srgbClr val="0365C0"/>
                </a:solidFill>
              </a:rPr>
              <a:t>[perhaps include an illustration of your neural net to </a:t>
            </a:r>
            <a:endParaRPr>
              <a:solidFill>
                <a:srgbClr val="0365C0"/>
              </a:solidFill>
            </a:endParaRPr>
          </a:p>
          <a:p>
            <a:pPr lvl="1" indent="0" algn="l">
              <a:defRPr sz="36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>
                <a:solidFill>
                  <a:srgbClr val="0365C0"/>
                </a:solidFill>
              </a:rPr>
              <a:t>help you explain it better?]</a:t>
            </a:r>
          </a:p>
        </p:txBody>
      </p:sp>
      <p:sp>
        <p:nvSpPr>
          <p:cNvPr id="166" name="Solution and Approach"/>
          <p:cNvSpPr txBox="1"/>
          <p:nvPr/>
        </p:nvSpPr>
        <p:spPr>
          <a:xfrm>
            <a:off x="1270000" y="655637"/>
            <a:ext cx="10464800" cy="1258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>
              <a:defRPr b="0"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Solution and Approach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what experiments did you run and what setup?…"/>
          <p:cNvSpPr txBox="1"/>
          <p:nvPr>
            <p:ph type="body" idx="1"/>
          </p:nvPr>
        </p:nvSpPr>
        <p:spPr>
          <a:xfrm>
            <a:off x="805663" y="3144851"/>
            <a:ext cx="11393474" cy="5641536"/>
          </a:xfrm>
          <a:prstGeom prst="rect">
            <a:avLst/>
          </a:prstGeom>
        </p:spPr>
        <p:txBody>
          <a:bodyPr/>
          <a:lstStyle/>
          <a:p>
            <a:pPr lvl="1" indent="0" algn="l">
              <a:defRPr sz="36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>
                <a:solidFill>
                  <a:srgbClr val="0365C0"/>
                </a:solidFill>
              </a:rPr>
              <a:t>what experiments did you run and what setup?</a:t>
            </a:r>
            <a:endParaRPr>
              <a:solidFill>
                <a:srgbClr val="0365C0"/>
              </a:solidFill>
            </a:endParaRPr>
          </a:p>
          <a:p>
            <a:pPr lvl="1" indent="0" algn="l">
              <a:defRPr sz="3600">
                <a:latin typeface="Calibri Light"/>
                <a:ea typeface="Calibri Light"/>
                <a:cs typeface="Calibri Light"/>
                <a:sym typeface="Calibri Light"/>
              </a:defRPr>
            </a:pPr>
            <a:endParaRPr>
              <a:solidFill>
                <a:srgbClr val="0365C0"/>
              </a:solidFill>
            </a:endParaRPr>
          </a:p>
          <a:p>
            <a:pPr lvl="1" indent="0" algn="l">
              <a:defRPr sz="36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>
                <a:solidFill>
                  <a:srgbClr val="0365C0"/>
                </a:solidFill>
              </a:rPr>
              <a:t>what optimisation criterion? accuracy? root mean squared error?</a:t>
            </a:r>
            <a:endParaRPr>
              <a:solidFill>
                <a:srgbClr val="0365C0"/>
              </a:solidFill>
            </a:endParaRPr>
          </a:p>
          <a:p>
            <a:pPr lvl="1" indent="0" algn="l">
              <a:defRPr sz="3600">
                <a:latin typeface="Calibri Light"/>
                <a:ea typeface="Calibri Light"/>
                <a:cs typeface="Calibri Light"/>
                <a:sym typeface="Calibri Light"/>
              </a:defRPr>
            </a:pPr>
            <a:endParaRPr>
              <a:solidFill>
                <a:srgbClr val="0365C0"/>
              </a:solidFill>
            </a:endParaRPr>
          </a:p>
          <a:p>
            <a:pPr lvl="1" indent="0" algn="l">
              <a:defRPr sz="36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>
                <a:solidFill>
                  <a:srgbClr val="0365C0"/>
                </a:solidFill>
              </a:rPr>
              <a:t>how are the results? [include table e.g. or learning curve?]</a:t>
            </a:r>
            <a:endParaRPr>
              <a:solidFill>
                <a:srgbClr val="0365C0"/>
              </a:solidFill>
            </a:endParaRPr>
          </a:p>
          <a:p>
            <a:pPr lvl="1" indent="0" algn="l">
              <a:defRPr sz="3600">
                <a:latin typeface="Calibri Light"/>
                <a:ea typeface="Calibri Light"/>
                <a:cs typeface="Calibri Light"/>
                <a:sym typeface="Calibri Light"/>
              </a:defRPr>
            </a:pPr>
            <a:endParaRPr>
              <a:solidFill>
                <a:srgbClr val="0365C0"/>
              </a:solidFill>
            </a:endParaRPr>
          </a:p>
          <a:p>
            <a:pPr lvl="1" indent="0" algn="l">
              <a:defRPr sz="36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>
                <a:solidFill>
                  <a:srgbClr val="0365C0"/>
                </a:solidFill>
              </a:rPr>
              <a:t>how do these results compare with related work?</a:t>
            </a:r>
          </a:p>
        </p:txBody>
      </p:sp>
      <p:sp>
        <p:nvSpPr>
          <p:cNvPr id="169" name="Experiments and Results"/>
          <p:cNvSpPr txBox="1"/>
          <p:nvPr/>
        </p:nvSpPr>
        <p:spPr>
          <a:xfrm>
            <a:off x="1270000" y="655637"/>
            <a:ext cx="10464800" cy="1258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>
              <a:defRPr b="0"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Experiments and 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what do you conclude from your project? what went well, what didn’t?…"/>
          <p:cNvSpPr txBox="1"/>
          <p:nvPr>
            <p:ph type="body" idx="1"/>
          </p:nvPr>
        </p:nvSpPr>
        <p:spPr>
          <a:xfrm>
            <a:off x="805663" y="3144851"/>
            <a:ext cx="11393474" cy="5641536"/>
          </a:xfrm>
          <a:prstGeom prst="rect">
            <a:avLst/>
          </a:prstGeom>
        </p:spPr>
        <p:txBody>
          <a:bodyPr/>
          <a:lstStyle/>
          <a:p>
            <a:pPr lvl="1" indent="0" algn="l">
              <a:defRPr sz="36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>
                <a:solidFill>
                  <a:srgbClr val="0365C0"/>
                </a:solidFill>
              </a:rPr>
              <a:t>what do you conclude from your project? what went well, what didn’t?</a:t>
            </a:r>
            <a:endParaRPr>
              <a:solidFill>
                <a:srgbClr val="0365C0"/>
              </a:solidFill>
            </a:endParaRPr>
          </a:p>
          <a:p>
            <a:pPr lvl="1" indent="0" algn="l">
              <a:defRPr sz="3600">
                <a:latin typeface="Calibri Light"/>
                <a:ea typeface="Calibri Light"/>
                <a:cs typeface="Calibri Light"/>
                <a:sym typeface="Calibri Light"/>
              </a:defRPr>
            </a:pPr>
            <a:endParaRPr>
              <a:solidFill>
                <a:srgbClr val="0365C0"/>
              </a:solidFill>
            </a:endParaRPr>
          </a:p>
          <a:p>
            <a:pPr lvl="1" indent="0" algn="l">
              <a:defRPr sz="36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>
                <a:solidFill>
                  <a:srgbClr val="0365C0"/>
                </a:solidFill>
              </a:rPr>
              <a:t>did your neural net make any principled errors?</a:t>
            </a:r>
            <a:endParaRPr>
              <a:solidFill>
                <a:srgbClr val="0365C0"/>
              </a:solidFill>
            </a:endParaRPr>
          </a:p>
          <a:p>
            <a:pPr lvl="1" indent="0" algn="l">
              <a:defRPr sz="3600">
                <a:latin typeface="Calibri Light"/>
                <a:ea typeface="Calibri Light"/>
                <a:cs typeface="Calibri Light"/>
                <a:sym typeface="Calibri Light"/>
              </a:defRPr>
            </a:pPr>
            <a:endParaRPr>
              <a:solidFill>
                <a:srgbClr val="0365C0"/>
              </a:solidFill>
            </a:endParaRPr>
          </a:p>
          <a:p>
            <a:pPr lvl="1" indent="0" algn="l">
              <a:defRPr sz="36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>
                <a:solidFill>
                  <a:srgbClr val="0365C0"/>
                </a:solidFill>
              </a:rPr>
              <a:t>anything you would change if you started again?</a:t>
            </a:r>
          </a:p>
        </p:txBody>
      </p:sp>
      <p:sp>
        <p:nvSpPr>
          <p:cNvPr id="172" name="Analysis and Conclusion"/>
          <p:cNvSpPr txBox="1"/>
          <p:nvPr/>
        </p:nvSpPr>
        <p:spPr>
          <a:xfrm>
            <a:off x="1270000" y="655637"/>
            <a:ext cx="10464800" cy="1258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>
              <a:defRPr b="0"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Analysis and 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