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sant\OneDrive\&#193;rea%20de%20Trabalho\Novo(a)%20Planilha%20do%20Microsoft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sant\OneDrive\&#193;rea%20de%20Trabalho\Novo(a)%20Planilha%20do%20Microsoft%20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N° de Integrantes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Sheet1!$A$2:$A$7</c:f>
              <c:numCache>
                <c:formatCode>"R$"#,##0.00_);[Red]\("R$"#,##0.00\)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0D0C-48F3-BE81-ACB14DD5BA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Gasto Total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val>
            <c:numRef>
              <c:f>Sheet1!$C$2:$C$7</c:f>
              <c:numCache>
                <c:formatCode>"R$"\ #,##0.00</c:formatCode>
                <c:ptCount val="6"/>
                <c:pt idx="0">
                  <c:v>820000</c:v>
                </c:pt>
                <c:pt idx="1">
                  <c:v>400000</c:v>
                </c:pt>
                <c:pt idx="2">
                  <c:v>150000</c:v>
                </c:pt>
                <c:pt idx="3">
                  <c:v>75000</c:v>
                </c:pt>
                <c:pt idx="4">
                  <c:v>14000</c:v>
                </c:pt>
                <c:pt idx="5">
                  <c:v>3000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0D0C-48F3-BE81-ACB14DD5BA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9969008"/>
        <c:axId val="279968048"/>
      </c:barChart>
      <c:catAx>
        <c:axId val="279969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79968048"/>
        <c:crosses val="autoZero"/>
        <c:auto val="1"/>
        <c:lblAlgn val="ctr"/>
        <c:lblOffset val="100"/>
        <c:noMultiLvlLbl val="0"/>
      </c:catAx>
      <c:valAx>
        <c:axId val="279968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R$&quot;#,##0.00_);[Red]\(&quot;R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79969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N° de Integrantes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Sheet1!$A$2:$A$7</c:f>
              <c:numCache>
                <c:formatCode>"R$"#,##0.00_);[Red]\("R$"#,##0.00\)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8CAD-4928-90B5-E02D0184B2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Gasto 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Sheet1!$C$2:$C$7</c:f>
              <c:numCache>
                <c:formatCode>"R$"\ #,##0.00</c:formatCode>
                <c:ptCount val="6"/>
                <c:pt idx="0">
                  <c:v>820000</c:v>
                </c:pt>
                <c:pt idx="1">
                  <c:v>400000</c:v>
                </c:pt>
                <c:pt idx="2">
                  <c:v>150000</c:v>
                </c:pt>
                <c:pt idx="3">
                  <c:v>75000</c:v>
                </c:pt>
                <c:pt idx="4">
                  <c:v>14000</c:v>
                </c:pt>
                <c:pt idx="5">
                  <c:v>3000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8CAD-4928-90B5-E02D0184B2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3415216"/>
        <c:axId val="613414256"/>
      </c:barChart>
      <c:catAx>
        <c:axId val="61341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13414256"/>
        <c:crosses val="autoZero"/>
        <c:auto val="1"/>
        <c:lblAlgn val="ctr"/>
        <c:lblOffset val="100"/>
        <c:noMultiLvlLbl val="0"/>
      </c:catAx>
      <c:valAx>
        <c:axId val="61341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R$&quot;#,##0.00_);[Red]\(&quot;R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13415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Gasto 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Político 1</c:v>
                </c:pt>
                <c:pt idx="1">
                  <c:v>Político 2</c:v>
                </c:pt>
                <c:pt idx="2">
                  <c:v>Político 3</c:v>
                </c:pt>
                <c:pt idx="3">
                  <c:v>Político 4</c:v>
                </c:pt>
                <c:pt idx="4">
                  <c:v>Político 5</c:v>
                </c:pt>
                <c:pt idx="5">
                  <c:v>Político 6</c:v>
                </c:pt>
              </c:strCache>
            </c:strRef>
          </c:cat>
          <c:val>
            <c:numRef>
              <c:f>Planilha1!$B$2:$B$7</c:f>
              <c:numCache>
                <c:formatCode>"R$"\ #,##0.00</c:formatCode>
                <c:ptCount val="6"/>
                <c:pt idx="0">
                  <c:v>41000</c:v>
                </c:pt>
                <c:pt idx="1">
                  <c:v>38000</c:v>
                </c:pt>
                <c:pt idx="2">
                  <c:v>31000</c:v>
                </c:pt>
                <c:pt idx="3">
                  <c:v>26000</c:v>
                </c:pt>
                <c:pt idx="4">
                  <c:v>7000</c:v>
                </c:pt>
                <c:pt idx="5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7F-41DC-B2D4-F6FD0AD1D2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7473848"/>
        <c:axId val="568157808"/>
      </c:barChart>
      <c:catAx>
        <c:axId val="617473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68157808"/>
        <c:crosses val="autoZero"/>
        <c:auto val="1"/>
        <c:lblAlgn val="ctr"/>
        <c:lblOffset val="100"/>
        <c:noMultiLvlLbl val="0"/>
      </c:catAx>
      <c:valAx>
        <c:axId val="568157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R$&quot;\ 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17473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Gasto 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  <c:pt idx="5">
                  <c:v>P6</c:v>
                </c:pt>
              </c:strCache>
            </c:strRef>
          </c:cat>
          <c:val>
            <c:numRef>
              <c:f>Planilha1!$B$2:$B$7</c:f>
              <c:numCache>
                <c:formatCode>"R$"\ #,##0.00</c:formatCode>
                <c:ptCount val="6"/>
                <c:pt idx="0">
                  <c:v>820000</c:v>
                </c:pt>
                <c:pt idx="1">
                  <c:v>400000</c:v>
                </c:pt>
                <c:pt idx="2">
                  <c:v>150000</c:v>
                </c:pt>
                <c:pt idx="3">
                  <c:v>75000</c:v>
                </c:pt>
                <c:pt idx="4">
                  <c:v>14000</c:v>
                </c:pt>
                <c:pt idx="5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53-4200-90FC-A7D8DBD058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3987824"/>
        <c:axId val="563988144"/>
      </c:barChart>
      <c:catAx>
        <c:axId val="56398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63988144"/>
        <c:crosses val="autoZero"/>
        <c:auto val="1"/>
        <c:lblAlgn val="ctr"/>
        <c:lblOffset val="100"/>
        <c:noMultiLvlLbl val="0"/>
      </c:catAx>
      <c:valAx>
        <c:axId val="563988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R$&quot;\ 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63987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Gasto Médio por Parlamentar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  <c:pt idx="5">
                  <c:v>P6</c:v>
                </c:pt>
              </c:strCache>
            </c:strRef>
          </c:cat>
          <c:val>
            <c:numRef>
              <c:f>Planilha1!$B$2:$B$7</c:f>
              <c:numCache>
                <c:formatCode>"R$"\ #,##0.00</c:formatCode>
                <c:ptCount val="6"/>
                <c:pt idx="0">
                  <c:v>41000</c:v>
                </c:pt>
                <c:pt idx="1">
                  <c:v>40000</c:v>
                </c:pt>
                <c:pt idx="2">
                  <c:v>30000</c:v>
                </c:pt>
                <c:pt idx="3">
                  <c:v>25000</c:v>
                </c:pt>
                <c:pt idx="4">
                  <c:v>7000</c:v>
                </c:pt>
                <c:pt idx="5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C2-46EA-B4FA-1BB9EF6E88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8370424"/>
        <c:axId val="618378744"/>
      </c:barChart>
      <c:catAx>
        <c:axId val="618370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18378744"/>
        <c:crosses val="autoZero"/>
        <c:auto val="1"/>
        <c:lblAlgn val="ctr"/>
        <c:lblOffset val="100"/>
        <c:noMultiLvlLbl val="0"/>
      </c:catAx>
      <c:valAx>
        <c:axId val="618378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R$&quot;\ 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18370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N° de Integrantes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  <c:pt idx="5">
                  <c:v>P6</c:v>
                </c:pt>
              </c:strCache>
            </c:strRef>
          </c:cat>
          <c:val>
            <c:numRef>
              <c:f>Planilha1!$B$2:$B$7</c:f>
              <c:numCache>
                <c:formatCode>General</c:formatCode>
                <c:ptCount val="6"/>
                <c:pt idx="0">
                  <c:v>20</c:v>
                </c:pt>
                <c:pt idx="1">
                  <c:v>10</c:v>
                </c:pt>
                <c:pt idx="2">
                  <c:v>5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74-4ABF-9A88-1ABC15EE09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8156208"/>
        <c:axId val="568162608"/>
      </c:barChart>
      <c:catAx>
        <c:axId val="568156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68162608"/>
        <c:crosses val="autoZero"/>
        <c:auto val="1"/>
        <c:lblAlgn val="ctr"/>
        <c:lblOffset val="100"/>
        <c:noMultiLvlLbl val="0"/>
      </c:catAx>
      <c:valAx>
        <c:axId val="568162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68156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N° de Integrantes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RJ</c:v>
                </c:pt>
                <c:pt idx="1">
                  <c:v>BA</c:v>
                </c:pt>
                <c:pt idx="2">
                  <c:v>RS</c:v>
                </c:pt>
                <c:pt idx="3">
                  <c:v>MS</c:v>
                </c:pt>
                <c:pt idx="4">
                  <c:v>PA</c:v>
                </c:pt>
                <c:pt idx="5">
                  <c:v>DF</c:v>
                </c:pt>
              </c:strCache>
            </c:strRef>
          </c:cat>
          <c:val>
            <c:numRef>
              <c:f>Planilha1!$B$2:$B$7</c:f>
              <c:numCache>
                <c:formatCode>General</c:formatCode>
                <c:ptCount val="6"/>
                <c:pt idx="0">
                  <c:v>20</c:v>
                </c:pt>
                <c:pt idx="1">
                  <c:v>10</c:v>
                </c:pt>
                <c:pt idx="2">
                  <c:v>5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2C-4CC9-B673-A1A80C9458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8156208"/>
        <c:axId val="568162608"/>
      </c:barChart>
      <c:catAx>
        <c:axId val="568156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68162608"/>
        <c:crosses val="autoZero"/>
        <c:auto val="1"/>
        <c:lblAlgn val="ctr"/>
        <c:lblOffset val="100"/>
        <c:noMultiLvlLbl val="0"/>
      </c:catAx>
      <c:valAx>
        <c:axId val="568162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68156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Gasto 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RJ</c:v>
                </c:pt>
                <c:pt idx="1">
                  <c:v>BA</c:v>
                </c:pt>
                <c:pt idx="2">
                  <c:v>RS</c:v>
                </c:pt>
                <c:pt idx="3">
                  <c:v>MS</c:v>
                </c:pt>
                <c:pt idx="4">
                  <c:v>PA</c:v>
                </c:pt>
                <c:pt idx="5">
                  <c:v>DF</c:v>
                </c:pt>
              </c:strCache>
            </c:strRef>
          </c:cat>
          <c:val>
            <c:numRef>
              <c:f>Planilha1!$B$2:$B$7</c:f>
              <c:numCache>
                <c:formatCode>"R$"\ #,##0.00</c:formatCode>
                <c:ptCount val="6"/>
                <c:pt idx="0">
                  <c:v>820000</c:v>
                </c:pt>
                <c:pt idx="1">
                  <c:v>400000</c:v>
                </c:pt>
                <c:pt idx="2">
                  <c:v>150000</c:v>
                </c:pt>
                <c:pt idx="3">
                  <c:v>75000</c:v>
                </c:pt>
                <c:pt idx="4">
                  <c:v>14000</c:v>
                </c:pt>
                <c:pt idx="5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7B-4070-B6D7-CC7F086CF7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3987824"/>
        <c:axId val="563988144"/>
      </c:barChart>
      <c:catAx>
        <c:axId val="56398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63988144"/>
        <c:crosses val="autoZero"/>
        <c:auto val="1"/>
        <c:lblAlgn val="ctr"/>
        <c:lblOffset val="100"/>
        <c:noMultiLvlLbl val="0"/>
      </c:catAx>
      <c:valAx>
        <c:axId val="563988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R$&quot;\ 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63987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Gasto Médio por Parlamentar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RJ</c:v>
                </c:pt>
                <c:pt idx="1">
                  <c:v>BA</c:v>
                </c:pt>
                <c:pt idx="2">
                  <c:v>RS</c:v>
                </c:pt>
                <c:pt idx="3">
                  <c:v>MS</c:v>
                </c:pt>
                <c:pt idx="4">
                  <c:v>PA</c:v>
                </c:pt>
                <c:pt idx="5">
                  <c:v>DF</c:v>
                </c:pt>
              </c:strCache>
            </c:strRef>
          </c:cat>
          <c:val>
            <c:numRef>
              <c:f>Planilha1!$B$2:$B$7</c:f>
              <c:numCache>
                <c:formatCode>"R$"\ #,##0.00</c:formatCode>
                <c:ptCount val="6"/>
                <c:pt idx="0">
                  <c:v>41000</c:v>
                </c:pt>
                <c:pt idx="1">
                  <c:v>40000</c:v>
                </c:pt>
                <c:pt idx="2">
                  <c:v>30000</c:v>
                </c:pt>
                <c:pt idx="3">
                  <c:v>25000</c:v>
                </c:pt>
                <c:pt idx="4">
                  <c:v>7000</c:v>
                </c:pt>
                <c:pt idx="5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6A-4AAE-BF4E-792DD94C86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8370424"/>
        <c:axId val="618378744"/>
      </c:barChart>
      <c:catAx>
        <c:axId val="618370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18378744"/>
        <c:crosses val="autoZero"/>
        <c:auto val="1"/>
        <c:lblAlgn val="ctr"/>
        <c:lblOffset val="100"/>
        <c:noMultiLvlLbl val="0"/>
      </c:catAx>
      <c:valAx>
        <c:axId val="618378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R$&quot;\ 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18370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4A38-7EA7-4688-910C-94A27DB1FE6C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98330-6A92-4D2E-A6A5-BDD8AC69ACD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34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4A38-7EA7-4688-910C-94A27DB1FE6C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98330-6A92-4D2E-A6A5-BDD8AC69AC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39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4A38-7EA7-4688-910C-94A27DB1FE6C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98330-6A92-4D2E-A6A5-BDD8AC69AC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262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4A38-7EA7-4688-910C-94A27DB1FE6C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98330-6A92-4D2E-A6A5-BDD8AC69AC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4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4A38-7EA7-4688-910C-94A27DB1FE6C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98330-6A92-4D2E-A6A5-BDD8AC69ACD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79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4A38-7EA7-4688-910C-94A27DB1FE6C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98330-6A92-4D2E-A6A5-BDD8AC69AC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92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4A38-7EA7-4688-910C-94A27DB1FE6C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98330-6A92-4D2E-A6A5-BDD8AC69AC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70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4A38-7EA7-4688-910C-94A27DB1FE6C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98330-6A92-4D2E-A6A5-BDD8AC69AC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19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4A38-7EA7-4688-910C-94A27DB1FE6C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98330-6A92-4D2E-A6A5-BDD8AC69AC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54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664A38-7EA7-4688-910C-94A27DB1FE6C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D98330-6A92-4D2E-A6A5-BDD8AC69AC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26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4A38-7EA7-4688-910C-94A27DB1FE6C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98330-6A92-4D2E-A6A5-BDD8AC69AC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84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664A38-7EA7-4688-910C-94A27DB1FE6C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D98330-6A92-4D2E-A6A5-BDD8AC69ACD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34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slide" Target="slide10.xml"/><Relationship Id="rId5" Type="http://schemas.openxmlformats.org/officeDocument/2006/relationships/chart" Target="../charts/chart1.x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slide" Target="slide10.xml"/><Relationship Id="rId5" Type="http://schemas.openxmlformats.org/officeDocument/2006/relationships/chart" Target="../charts/chart2.x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slide" Target="slide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slide" Target="slide13.xml"/><Relationship Id="rId5" Type="http://schemas.openxmlformats.org/officeDocument/2006/relationships/chart" Target="../charts/chart3.xml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package" Target="../embeddings/Microsoft_Excel_Worksheet6.xlsx"/><Relationship Id="rId7" Type="http://schemas.openxmlformats.org/officeDocument/2006/relationships/chart" Target="../charts/chart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package" Target="../embeddings/Microsoft_Excel_Worksheet10.xlsx"/><Relationship Id="rId7" Type="http://schemas.openxmlformats.org/officeDocument/2006/relationships/chart" Target="../charts/chart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6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6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slide" Target="slide3.x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slide" Target="slide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A3391-A8F3-4CC1-A63E-1098FC6C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Operação Lava </a:t>
            </a:r>
            <a:r>
              <a:rPr lang="pt-BR" dirty="0" err="1"/>
              <a:t>Bot</a:t>
            </a:r>
            <a:endParaRPr lang="pt-BR" dirty="0"/>
          </a:p>
        </p:txBody>
      </p:sp>
      <p:sp>
        <p:nvSpPr>
          <p:cNvPr id="5" name="Botão de Ação: Avançar ou Próximo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935CD7F-81DB-4C4B-ADC1-FCC6C96202EB}"/>
              </a:ext>
            </a:extLst>
          </p:cNvPr>
          <p:cNvSpPr/>
          <p:nvPr/>
        </p:nvSpPr>
        <p:spPr>
          <a:xfrm>
            <a:off x="3404381" y="2816104"/>
            <a:ext cx="6006905" cy="75709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Emendas Parlamentares</a:t>
            </a:r>
          </a:p>
        </p:txBody>
      </p:sp>
      <p:sp>
        <p:nvSpPr>
          <p:cNvPr id="8" name="Botão de Ação: Avançar ou Próximo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31FA1FD-7A85-418C-983E-5D8271D7DF4D}"/>
              </a:ext>
            </a:extLst>
          </p:cNvPr>
          <p:cNvSpPr/>
          <p:nvPr/>
        </p:nvSpPr>
        <p:spPr>
          <a:xfrm>
            <a:off x="3404380" y="4175871"/>
            <a:ext cx="6006905" cy="75709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Cota para o Exercício da Atividade Parlamentar</a:t>
            </a:r>
          </a:p>
        </p:txBody>
      </p:sp>
    </p:spTree>
    <p:extLst>
      <p:ext uri="{BB962C8B-B14F-4D97-AF65-F5344CB8AC3E}">
        <p14:creationId xmlns:p14="http://schemas.microsoft.com/office/powerpoint/2010/main" val="1218452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80F99-69C2-4272-9A6C-5F5C803DD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Consulta Específica</a:t>
            </a:r>
          </a:p>
        </p:txBody>
      </p:sp>
      <p:sp>
        <p:nvSpPr>
          <p:cNvPr id="4" name="Botão de Ação: Avançar ou Próximo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259CF55-06D8-4FB1-8EE4-11A804DEA0F9}"/>
              </a:ext>
            </a:extLst>
          </p:cNvPr>
          <p:cNvSpPr/>
          <p:nvPr/>
        </p:nvSpPr>
        <p:spPr>
          <a:xfrm>
            <a:off x="3460652" y="2264898"/>
            <a:ext cx="4783016" cy="80185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Área de Aplicação</a:t>
            </a:r>
          </a:p>
        </p:txBody>
      </p:sp>
      <p:sp>
        <p:nvSpPr>
          <p:cNvPr id="5" name="Botão de Ação: Avançar ou Próximo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10FD50E-5992-4606-9D91-7EA8B02C6A5E}"/>
              </a:ext>
            </a:extLst>
          </p:cNvPr>
          <p:cNvSpPr/>
          <p:nvPr/>
        </p:nvSpPr>
        <p:spPr>
          <a:xfrm>
            <a:off x="3460652" y="3743800"/>
            <a:ext cx="4783016" cy="80185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Região de Aplicação</a:t>
            </a:r>
          </a:p>
        </p:txBody>
      </p:sp>
      <p:sp>
        <p:nvSpPr>
          <p:cNvPr id="6" name="Botão de Ação: Ir para a Página Inicial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1C255FC4-2FCE-4516-B134-918EB0B3C1C3}"/>
              </a:ext>
            </a:extLst>
          </p:cNvPr>
          <p:cNvSpPr/>
          <p:nvPr/>
        </p:nvSpPr>
        <p:spPr>
          <a:xfrm>
            <a:off x="253218" y="286603"/>
            <a:ext cx="661182" cy="62779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Botão de ação: Retornar 6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B571F873-9018-4EF2-B906-6B36D9A0CC76}"/>
              </a:ext>
            </a:extLst>
          </p:cNvPr>
          <p:cNvSpPr/>
          <p:nvPr/>
        </p:nvSpPr>
        <p:spPr>
          <a:xfrm>
            <a:off x="1043354" y="286603"/>
            <a:ext cx="562708" cy="62779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339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F7FDC-8969-4263-BCCA-4AB621FB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Área de Aplicação</a:t>
            </a: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E1921AE4-554E-4B55-B2C5-ECBED7C1F7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58354"/>
              </p:ext>
            </p:extLst>
          </p:nvPr>
        </p:nvGraphicFramePr>
        <p:xfrm>
          <a:off x="3089126" y="1780863"/>
          <a:ext cx="6013741" cy="1105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Worksheet" r:id="rId3" imgW="5286536" imgH="971715" progId="Excel.Sheet.12">
                  <p:embed/>
                </p:oleObj>
              </mc:Choice>
              <mc:Fallback>
                <p:oleObj name="Worksheet" r:id="rId3" imgW="5286536" imgH="97171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89126" y="1780863"/>
                        <a:ext cx="6013741" cy="1105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13436E09-9BC7-41BF-BAD5-A5EE619F75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6862851"/>
              </p:ext>
            </p:extLst>
          </p:nvPr>
        </p:nvGraphicFramePr>
        <p:xfrm>
          <a:off x="2541670" y="2929594"/>
          <a:ext cx="7108655" cy="3400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Botão de Ação: Ir para a Página Inicial 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C0256E11-6B7D-498D-835D-FA6D8FA33F2D}"/>
              </a:ext>
            </a:extLst>
          </p:cNvPr>
          <p:cNvSpPr/>
          <p:nvPr/>
        </p:nvSpPr>
        <p:spPr>
          <a:xfrm>
            <a:off x="253218" y="286603"/>
            <a:ext cx="661182" cy="62779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Botão de ação: Retornar 7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15245ECD-C894-4329-A9C1-40044824A336}"/>
              </a:ext>
            </a:extLst>
          </p:cNvPr>
          <p:cNvSpPr/>
          <p:nvPr/>
        </p:nvSpPr>
        <p:spPr>
          <a:xfrm>
            <a:off x="1043354" y="286603"/>
            <a:ext cx="562708" cy="62779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711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36DD9-FEC3-4BF1-B0F9-E50A5791C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Região de Aplicação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71AE9AF3-164A-46A9-857E-60A89F2691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795699"/>
              </p:ext>
            </p:extLst>
          </p:nvPr>
        </p:nvGraphicFramePr>
        <p:xfrm>
          <a:off x="3062751" y="1809747"/>
          <a:ext cx="6066495" cy="1619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Worksheet" r:id="rId3" imgW="5067162" imgH="1352558" progId="Excel.Sheet.12">
                  <p:embed/>
                </p:oleObj>
              </mc:Choice>
              <mc:Fallback>
                <p:oleObj name="Worksheet" r:id="rId3" imgW="5067162" imgH="13525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62751" y="1809747"/>
                        <a:ext cx="6066495" cy="16192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92AAC9E0-115C-40E4-9FE3-AA35599B12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2027550"/>
              </p:ext>
            </p:extLst>
          </p:nvPr>
        </p:nvGraphicFramePr>
        <p:xfrm>
          <a:off x="3562349" y="3429000"/>
          <a:ext cx="5067300" cy="2922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Botão de Ação: Ir para a Página Inicial 10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0B8179B7-B5AD-4F3B-9A58-D91C3B6A7F76}"/>
              </a:ext>
            </a:extLst>
          </p:cNvPr>
          <p:cNvSpPr/>
          <p:nvPr/>
        </p:nvSpPr>
        <p:spPr>
          <a:xfrm>
            <a:off x="253218" y="286603"/>
            <a:ext cx="661182" cy="62779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Botão de ação: Retornar 11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DB635F82-7244-4256-883E-8A5426CE7F99}"/>
              </a:ext>
            </a:extLst>
          </p:cNvPr>
          <p:cNvSpPr/>
          <p:nvPr/>
        </p:nvSpPr>
        <p:spPr>
          <a:xfrm>
            <a:off x="1043354" y="286603"/>
            <a:ext cx="562708" cy="62779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231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77933-9384-49FE-AEFC-D83FB796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Consulta Específica</a:t>
            </a:r>
          </a:p>
        </p:txBody>
      </p:sp>
      <p:sp>
        <p:nvSpPr>
          <p:cNvPr id="4" name="Botão de Ação: Avançar ou Próximo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F3BEDD3-1CAC-416D-8DBC-83E8A6E1F8D8}"/>
              </a:ext>
            </a:extLst>
          </p:cNvPr>
          <p:cNvSpPr/>
          <p:nvPr/>
        </p:nvSpPr>
        <p:spPr>
          <a:xfrm>
            <a:off x="3165231" y="1871003"/>
            <a:ext cx="5542671" cy="66118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Gasto por Parlamentar</a:t>
            </a:r>
          </a:p>
        </p:txBody>
      </p:sp>
      <p:sp>
        <p:nvSpPr>
          <p:cNvPr id="5" name="Botão de Ação: Avançar ou Próximo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4C1279C-D2CD-4496-9CF6-1C99B0635805}"/>
              </a:ext>
            </a:extLst>
          </p:cNvPr>
          <p:cNvSpPr/>
          <p:nvPr/>
        </p:nvSpPr>
        <p:spPr>
          <a:xfrm>
            <a:off x="3165230" y="3433689"/>
            <a:ext cx="5542671" cy="66118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Gasto por Partido</a:t>
            </a:r>
          </a:p>
        </p:txBody>
      </p:sp>
      <p:sp>
        <p:nvSpPr>
          <p:cNvPr id="6" name="Botão de Ação: Avançar ou Próximo 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1CA602AD-837D-450E-9D76-372801BE76DD}"/>
              </a:ext>
            </a:extLst>
          </p:cNvPr>
          <p:cNvSpPr/>
          <p:nvPr/>
        </p:nvSpPr>
        <p:spPr>
          <a:xfrm>
            <a:off x="3165230" y="4996375"/>
            <a:ext cx="5542671" cy="66118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Gasto por Unidade Federativa (Estado)</a:t>
            </a:r>
          </a:p>
        </p:txBody>
      </p:sp>
      <p:sp>
        <p:nvSpPr>
          <p:cNvPr id="7" name="Botão de Ação: Ir para a Página Inicial 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ECC81A37-E708-4C78-9642-F3033C15231D}"/>
              </a:ext>
            </a:extLst>
          </p:cNvPr>
          <p:cNvSpPr/>
          <p:nvPr/>
        </p:nvSpPr>
        <p:spPr>
          <a:xfrm>
            <a:off x="253218" y="286603"/>
            <a:ext cx="661182" cy="62779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Botão de ação: Retornar 7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FD088893-E456-470D-BFC6-55338A873D38}"/>
              </a:ext>
            </a:extLst>
          </p:cNvPr>
          <p:cNvSpPr/>
          <p:nvPr/>
        </p:nvSpPr>
        <p:spPr>
          <a:xfrm>
            <a:off x="1043354" y="286603"/>
            <a:ext cx="562708" cy="62779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955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1D4A3-9768-480F-AF48-161BB887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Gasto por Parlamentar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426E454B-B272-40C3-A7AB-D511F01A5B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414902"/>
              </p:ext>
            </p:extLst>
          </p:nvPr>
        </p:nvGraphicFramePr>
        <p:xfrm>
          <a:off x="4027536" y="1768226"/>
          <a:ext cx="3709695" cy="1323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Worksheet" r:id="rId3" imgW="3791010" imgH="1352558" progId="Excel.Sheet.12">
                  <p:embed/>
                </p:oleObj>
              </mc:Choice>
              <mc:Fallback>
                <p:oleObj name="Worksheet" r:id="rId3" imgW="3791010" imgH="13525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27536" y="1768226"/>
                        <a:ext cx="3709695" cy="1323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410CB650-134A-4656-A38E-CAD8EC468B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7901538"/>
              </p:ext>
            </p:extLst>
          </p:nvPr>
        </p:nvGraphicFramePr>
        <p:xfrm>
          <a:off x="3173045" y="3166975"/>
          <a:ext cx="5845908" cy="3255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Botão de Ação: Ir para a Página Inicial 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2AD42C2B-7CAF-45EA-92D5-973C4A7E8B27}"/>
              </a:ext>
            </a:extLst>
          </p:cNvPr>
          <p:cNvSpPr/>
          <p:nvPr/>
        </p:nvSpPr>
        <p:spPr>
          <a:xfrm>
            <a:off x="253218" y="286603"/>
            <a:ext cx="661182" cy="62779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Botão de ação: Retornar 9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F12721C2-EFB5-4D82-B758-4905571FFCC5}"/>
              </a:ext>
            </a:extLst>
          </p:cNvPr>
          <p:cNvSpPr/>
          <p:nvPr/>
        </p:nvSpPr>
        <p:spPr>
          <a:xfrm>
            <a:off x="1043354" y="286603"/>
            <a:ext cx="562708" cy="62779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233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57BB3-3D74-43A9-971D-CBFDE614B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Gasto por Partido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4E9CD26B-2F4E-4705-8D99-14D52DC105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883282"/>
              </p:ext>
            </p:extLst>
          </p:nvPr>
        </p:nvGraphicFramePr>
        <p:xfrm>
          <a:off x="3328987" y="1803230"/>
          <a:ext cx="5534025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Worksheet" r:id="rId3" imgW="5533899" imgH="1352558" progId="Excel.Sheet.12">
                  <p:embed/>
                </p:oleObj>
              </mc:Choice>
              <mc:Fallback>
                <p:oleObj name="Worksheet" r:id="rId3" imgW="5533899" imgH="13525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28987" y="1803230"/>
                        <a:ext cx="5534025" cy="135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BE2B2CAB-7018-4491-82BC-38DD6F4CA9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8122230"/>
              </p:ext>
            </p:extLst>
          </p:nvPr>
        </p:nvGraphicFramePr>
        <p:xfrm>
          <a:off x="3783821" y="3510995"/>
          <a:ext cx="4622018" cy="2709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02A180BA-6300-42EA-A674-AD66224BE6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6415863"/>
              </p:ext>
            </p:extLst>
          </p:nvPr>
        </p:nvGraphicFramePr>
        <p:xfrm>
          <a:off x="8405839" y="3510995"/>
          <a:ext cx="3741611" cy="2422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A100AFFE-39DD-4DE4-B0DC-781ADD3C56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8877695"/>
              </p:ext>
            </p:extLst>
          </p:nvPr>
        </p:nvGraphicFramePr>
        <p:xfrm>
          <a:off x="627184" y="3510995"/>
          <a:ext cx="2947963" cy="2943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4" name="Botão de Ação: Ir para a Página Inicial 1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41457B01-D395-4347-9C85-09EB91C6AF35}"/>
              </a:ext>
            </a:extLst>
          </p:cNvPr>
          <p:cNvSpPr/>
          <p:nvPr/>
        </p:nvSpPr>
        <p:spPr>
          <a:xfrm>
            <a:off x="253218" y="286603"/>
            <a:ext cx="661182" cy="62779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Botão de ação: Retornar 14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9684D047-485E-4067-8880-C9D6886515CA}"/>
              </a:ext>
            </a:extLst>
          </p:cNvPr>
          <p:cNvSpPr/>
          <p:nvPr/>
        </p:nvSpPr>
        <p:spPr>
          <a:xfrm>
            <a:off x="1043354" y="286603"/>
            <a:ext cx="562708" cy="62779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096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ACDB1-4CFC-42D8-87F9-2F9D957F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Gasto por Unidade Federativa</a:t>
            </a: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A166EAD3-A526-4004-90ED-A6318DDB01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126278"/>
              </p:ext>
            </p:extLst>
          </p:nvPr>
        </p:nvGraphicFramePr>
        <p:xfrm>
          <a:off x="3504030" y="1777661"/>
          <a:ext cx="518160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Worksheet" r:id="rId3" imgW="5181766" imgH="1352558" progId="Excel.Sheet.12">
                  <p:embed/>
                </p:oleObj>
              </mc:Choice>
              <mc:Fallback>
                <p:oleObj name="Worksheet" r:id="rId3" imgW="5181766" imgH="13525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4030" y="1777661"/>
                        <a:ext cx="5181600" cy="135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B2E3C49E-58D4-43CA-819B-1C79791BA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3437361"/>
              </p:ext>
            </p:extLst>
          </p:nvPr>
        </p:nvGraphicFramePr>
        <p:xfrm>
          <a:off x="838200" y="3397348"/>
          <a:ext cx="2947963" cy="2943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D56AEDF8-4EAF-4DA6-86BB-B309AFE6D6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729370"/>
              </p:ext>
            </p:extLst>
          </p:nvPr>
        </p:nvGraphicFramePr>
        <p:xfrm>
          <a:off x="3783821" y="3433623"/>
          <a:ext cx="4622018" cy="2709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35AAC3D6-D259-44F9-94E6-06227D7857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4916656"/>
              </p:ext>
            </p:extLst>
          </p:nvPr>
        </p:nvGraphicFramePr>
        <p:xfrm>
          <a:off x="8405839" y="3433623"/>
          <a:ext cx="3741611" cy="2422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6" name="Botão de Ação: Ir para a Página Inicial 1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A073B4FD-0B44-4077-A1F3-D0F97B85DBBF}"/>
              </a:ext>
            </a:extLst>
          </p:cNvPr>
          <p:cNvSpPr/>
          <p:nvPr/>
        </p:nvSpPr>
        <p:spPr>
          <a:xfrm>
            <a:off x="253218" y="286603"/>
            <a:ext cx="661182" cy="62779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Botão de ação: Retornar 16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4F7F73A4-B5D6-49CA-979C-3B79385CA8CA}"/>
              </a:ext>
            </a:extLst>
          </p:cNvPr>
          <p:cNvSpPr/>
          <p:nvPr/>
        </p:nvSpPr>
        <p:spPr>
          <a:xfrm>
            <a:off x="1043354" y="286603"/>
            <a:ext cx="562708" cy="62779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92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18759-D273-42EB-803B-B1239003A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Emendas Parlamentares</a:t>
            </a:r>
          </a:p>
        </p:txBody>
      </p:sp>
      <p:sp>
        <p:nvSpPr>
          <p:cNvPr id="3" name="Botão de Ação: Avançar ou Próximo 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CF71D65-02C1-4913-AE2B-795DDFD6D6FB}"/>
              </a:ext>
            </a:extLst>
          </p:cNvPr>
          <p:cNvSpPr/>
          <p:nvPr/>
        </p:nvSpPr>
        <p:spPr>
          <a:xfrm>
            <a:off x="3066757" y="1775096"/>
            <a:ext cx="6006905" cy="75709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Lista de Emendas</a:t>
            </a:r>
          </a:p>
        </p:txBody>
      </p:sp>
      <p:sp>
        <p:nvSpPr>
          <p:cNvPr id="4" name="Botão de Ação: Avançar ou Próximo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CF567F2-D70D-4A94-B022-61487282066B}"/>
              </a:ext>
            </a:extLst>
          </p:cNvPr>
          <p:cNvSpPr/>
          <p:nvPr/>
        </p:nvSpPr>
        <p:spPr>
          <a:xfrm>
            <a:off x="3066756" y="3016251"/>
            <a:ext cx="6006905" cy="75709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Consulta Específica</a:t>
            </a:r>
          </a:p>
        </p:txBody>
      </p:sp>
      <p:sp>
        <p:nvSpPr>
          <p:cNvPr id="5" name="Botão de Ação: Obter Informações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CA3DC7BB-7525-4A9C-A2AF-C5D51138A3A0}"/>
              </a:ext>
            </a:extLst>
          </p:cNvPr>
          <p:cNvSpPr/>
          <p:nvPr/>
        </p:nvSpPr>
        <p:spPr>
          <a:xfrm>
            <a:off x="3066755" y="4243341"/>
            <a:ext cx="6006905" cy="757090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que são?</a:t>
            </a:r>
          </a:p>
        </p:txBody>
      </p:sp>
      <p:sp>
        <p:nvSpPr>
          <p:cNvPr id="6" name="Botão de Ação: Ir para a Página Inicial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4838A76B-734A-4A2A-A613-1B2399EFDA79}"/>
              </a:ext>
            </a:extLst>
          </p:cNvPr>
          <p:cNvSpPr/>
          <p:nvPr/>
        </p:nvSpPr>
        <p:spPr>
          <a:xfrm>
            <a:off x="253218" y="286603"/>
            <a:ext cx="661182" cy="62779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15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E4AEA-3634-48EA-8D7C-98FD2F87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Cota para o Exercício da </a:t>
            </a:r>
            <a:br>
              <a:rPr lang="pt-BR" dirty="0"/>
            </a:br>
            <a:r>
              <a:rPr lang="pt-BR" dirty="0"/>
              <a:t>Atividade Parlamentar</a:t>
            </a:r>
          </a:p>
        </p:txBody>
      </p:sp>
      <p:sp>
        <p:nvSpPr>
          <p:cNvPr id="3" name="Botão de Ação: Avançar ou Próximo 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5D0C12B-1CE2-4C1C-9E0B-00ED9EADD785}"/>
              </a:ext>
            </a:extLst>
          </p:cNvPr>
          <p:cNvSpPr/>
          <p:nvPr/>
        </p:nvSpPr>
        <p:spPr>
          <a:xfrm>
            <a:off x="3235568" y="2492545"/>
            <a:ext cx="6006905" cy="75709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Lista de Parlamentares</a:t>
            </a:r>
          </a:p>
        </p:txBody>
      </p:sp>
      <p:sp>
        <p:nvSpPr>
          <p:cNvPr id="4" name="Botão de Ação: Avançar ou Próximo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14DE203C-F3C0-4243-AD19-ABAA9678F882}"/>
              </a:ext>
            </a:extLst>
          </p:cNvPr>
          <p:cNvSpPr/>
          <p:nvPr/>
        </p:nvSpPr>
        <p:spPr>
          <a:xfrm>
            <a:off x="3235567" y="3818108"/>
            <a:ext cx="6006905" cy="75709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Consulta Específica</a:t>
            </a:r>
          </a:p>
        </p:txBody>
      </p:sp>
      <p:sp>
        <p:nvSpPr>
          <p:cNvPr id="5" name="Botão de Ação: Obter Informações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5E3DB2D4-FAD7-4688-8F1A-20E0650004DE}"/>
              </a:ext>
            </a:extLst>
          </p:cNvPr>
          <p:cNvSpPr/>
          <p:nvPr/>
        </p:nvSpPr>
        <p:spPr>
          <a:xfrm>
            <a:off x="3235566" y="5045198"/>
            <a:ext cx="6006905" cy="757090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que é?</a:t>
            </a:r>
          </a:p>
        </p:txBody>
      </p:sp>
      <p:sp>
        <p:nvSpPr>
          <p:cNvPr id="6" name="Botão de Ação: Ir para a Página Inicial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A9106B3F-A518-4952-B2C0-5C2B32744983}"/>
              </a:ext>
            </a:extLst>
          </p:cNvPr>
          <p:cNvSpPr/>
          <p:nvPr/>
        </p:nvSpPr>
        <p:spPr>
          <a:xfrm>
            <a:off x="253218" y="286603"/>
            <a:ext cx="661182" cy="62779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75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25B85-699F-4EEB-97AB-59A3BE68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pPr algn="ctr"/>
            <a:r>
              <a:rPr lang="pt-BR" dirty="0"/>
              <a:t>O que são emendas parlamentares?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47D393-7DED-402A-AFD2-4D33E7D48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061"/>
            <a:ext cx="10515600" cy="5032376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É o instrumento que o Congresso Nacional possui para participar da elaboração do orçamento anual. É a oportunidade que os </a:t>
            </a:r>
            <a:r>
              <a:rPr lang="pt-BR" b="1" dirty="0"/>
              <a:t>Deputados </a:t>
            </a:r>
            <a:r>
              <a:rPr lang="pt-BR" dirty="0"/>
              <a:t>têm de acrescentarem novas programações orçamentárias com o objetivo de atender as demandas das </a:t>
            </a:r>
            <a:r>
              <a:rPr lang="pt-BR" b="1" dirty="0"/>
              <a:t>comunidades que representam</a:t>
            </a:r>
            <a:r>
              <a:rPr lang="pt-BR" dirty="0"/>
              <a:t>. Por meio das emendas, os Deputados Federais podem influenciar no que o dinheiro público será gasto. No Brasil, quem elabora o orçamento (ou seja, o documento que define quanto dinheiro o governo pretende arrecadar e gastar durante o ano) é o poder Executivo (Presidente, Governadores e Prefeitos). Por isso, a participação direta dos parlamentares nessas decisões é feita por meio das emendas.</a:t>
            </a:r>
          </a:p>
          <a:p>
            <a:r>
              <a:rPr lang="pt-BR" b="1" dirty="0"/>
              <a:t>O que são as emendas individuais?</a:t>
            </a:r>
            <a:br>
              <a:rPr lang="pt-BR" b="1" dirty="0"/>
            </a:br>
            <a:r>
              <a:rPr lang="pt-BR" dirty="0"/>
              <a:t>São propostas feitas por cada Deputado Federal ou Senador para o orçamento do governo federal. Assim, cada parlamentar pode </a:t>
            </a:r>
            <a:r>
              <a:rPr lang="pt-BR" b="1" dirty="0"/>
              <a:t>financiar uma obra ou projeto público</a:t>
            </a:r>
            <a:r>
              <a:rPr lang="pt-BR" dirty="0"/>
              <a:t> no seu estado. O mais comum é que as emendas beneficiem as </a:t>
            </a:r>
            <a:r>
              <a:rPr lang="pt-BR" b="1" dirty="0"/>
              <a:t>bases eleitorais </a:t>
            </a:r>
            <a:r>
              <a:rPr lang="pt-BR" dirty="0"/>
              <a:t>dos parlamentares, ou seja, a </a:t>
            </a:r>
            <a:r>
              <a:rPr lang="pt-BR" b="1" dirty="0"/>
              <a:t>localidade onde vivem os eleitores que eles representam</a:t>
            </a:r>
            <a:r>
              <a:rPr lang="pt-BR" dirty="0"/>
              <a:t>.</a:t>
            </a:r>
          </a:p>
          <a:p>
            <a:r>
              <a:rPr lang="pt-BR" b="1" dirty="0"/>
              <a:t>Quanto dinheiro pode ser destinado em emendas?</a:t>
            </a:r>
            <a:br>
              <a:rPr lang="pt-BR" b="1" dirty="0"/>
            </a:br>
            <a:r>
              <a:rPr lang="pt-BR" dirty="0"/>
              <a:t>Para o orçamento de 2016, cada parlamentar teve o direito de propor </a:t>
            </a:r>
            <a:r>
              <a:rPr lang="pt-BR" b="1" dirty="0"/>
              <a:t>até</a:t>
            </a:r>
            <a:r>
              <a:rPr lang="pt-BR" dirty="0"/>
              <a:t> </a:t>
            </a:r>
            <a:r>
              <a:rPr lang="pt-BR" b="1" dirty="0"/>
              <a:t>R$ 15,3 milhões</a:t>
            </a:r>
            <a:r>
              <a:rPr lang="pt-BR" dirty="0"/>
              <a:t> em</a:t>
            </a:r>
            <a:r>
              <a:rPr lang="pt-BR" b="1" dirty="0"/>
              <a:t> emendas individuais</a:t>
            </a:r>
            <a:r>
              <a:rPr lang="pt-BR" dirty="0"/>
              <a:t>. Fora essa limitação de valor, outra exigência é que </a:t>
            </a:r>
            <a:r>
              <a:rPr lang="pt-BR" b="1" dirty="0"/>
              <a:t>metade do valor</a:t>
            </a:r>
            <a:r>
              <a:rPr lang="pt-BR" dirty="0"/>
              <a:t> </a:t>
            </a:r>
            <a:r>
              <a:rPr lang="pt-BR" b="1" dirty="0"/>
              <a:t>total</a:t>
            </a:r>
            <a:r>
              <a:rPr lang="pt-BR" dirty="0"/>
              <a:t> das emendas seja destinado ao </a:t>
            </a:r>
            <a:r>
              <a:rPr lang="pt-BR" b="1" dirty="0"/>
              <a:t>financiamento da saúde pública</a:t>
            </a:r>
            <a:r>
              <a:rPr lang="pt-BR" dirty="0"/>
              <a:t>. Desde 2013, a sua execução é </a:t>
            </a:r>
            <a:r>
              <a:rPr lang="pt-BR" b="1" dirty="0"/>
              <a:t>impositiva</a:t>
            </a:r>
            <a:r>
              <a:rPr lang="pt-BR" dirty="0"/>
              <a:t>. Ou seja, o poder Executivo é </a:t>
            </a:r>
            <a:r>
              <a:rPr lang="pt-BR" b="1" dirty="0"/>
              <a:t>obrigado por lei </a:t>
            </a:r>
            <a:r>
              <a:rPr lang="pt-BR" dirty="0"/>
              <a:t>a repassar os recursos que os parlamentares destinam nas suas emendas individuais.</a:t>
            </a:r>
          </a:p>
          <a:p>
            <a:r>
              <a:rPr lang="pt-BR" b="1" dirty="0"/>
              <a:t>Quem fiscaliza para onde vão os recursos?</a:t>
            </a:r>
            <a:br>
              <a:rPr lang="pt-BR" b="1" dirty="0"/>
            </a:br>
            <a:r>
              <a:rPr lang="pt-BR" dirty="0"/>
              <a:t>Os órgãos principais de fiscalização são os </a:t>
            </a:r>
            <a:r>
              <a:rPr lang="pt-BR" b="1" dirty="0"/>
              <a:t>Tribunais de Conta</a:t>
            </a:r>
            <a:r>
              <a:rPr lang="pt-BR" dirty="0"/>
              <a:t>, tanto os </a:t>
            </a:r>
            <a:r>
              <a:rPr lang="pt-BR" b="1" dirty="0"/>
              <a:t>estaduais</a:t>
            </a:r>
            <a:r>
              <a:rPr lang="pt-BR" dirty="0"/>
              <a:t> e </a:t>
            </a:r>
            <a:r>
              <a:rPr lang="pt-BR" b="1" dirty="0"/>
              <a:t>municipais</a:t>
            </a:r>
            <a:r>
              <a:rPr lang="pt-BR" dirty="0"/>
              <a:t>, quanto o da </a:t>
            </a:r>
            <a:r>
              <a:rPr lang="pt-BR" b="1" dirty="0"/>
              <a:t>União. </a:t>
            </a:r>
            <a:r>
              <a:rPr lang="pt-BR" dirty="0"/>
              <a:t>Também é possível enviar denúncias para outros órgãos de controle, como o Ministério Público e a </a:t>
            </a:r>
            <a:r>
              <a:rPr lang="pt-BR" b="1" dirty="0"/>
              <a:t>Polícia Federal</a:t>
            </a:r>
            <a:r>
              <a:rPr lang="pt-BR" dirty="0"/>
              <a:t>.</a:t>
            </a:r>
          </a:p>
          <a:p>
            <a:r>
              <a:rPr lang="pt-BR" dirty="0"/>
              <a:t>Fonte: Portal dos Convênios – SICONV (https://siconv.com.br/o-que-</a:t>
            </a:r>
            <a:r>
              <a:rPr lang="pt-BR" dirty="0" err="1"/>
              <a:t>sao</a:t>
            </a:r>
            <a:r>
              <a:rPr lang="pt-BR" dirty="0"/>
              <a:t>-emendas-parlamentares/)</a:t>
            </a:r>
          </a:p>
        </p:txBody>
      </p:sp>
      <p:sp>
        <p:nvSpPr>
          <p:cNvPr id="4" name="Botão de Ação: Ir para a Página Inicial 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C5009A87-4B58-40BA-AEF8-A6ECFE2BF04A}"/>
              </a:ext>
            </a:extLst>
          </p:cNvPr>
          <p:cNvSpPr/>
          <p:nvPr/>
        </p:nvSpPr>
        <p:spPr>
          <a:xfrm>
            <a:off x="253218" y="286603"/>
            <a:ext cx="661182" cy="62779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Botão de ação: Retornar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7B94537-EF38-4E4B-B87F-47F4D26EE734}"/>
              </a:ext>
            </a:extLst>
          </p:cNvPr>
          <p:cNvSpPr/>
          <p:nvPr/>
        </p:nvSpPr>
        <p:spPr>
          <a:xfrm>
            <a:off x="1043354" y="286603"/>
            <a:ext cx="562708" cy="62779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315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E9792-6E4F-42D3-B8CC-6EA4EAB5B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 que é a cota para o exercício </a:t>
            </a:r>
            <a:br>
              <a:rPr lang="pt-BR" dirty="0"/>
            </a:br>
            <a:r>
              <a:rPr lang="pt-BR" dirty="0"/>
              <a:t>da atividade parlamentar?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CEEBDA-EA74-4994-AA60-C0DCD265A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Cota para o Exercício da Atividade Parlamentar – CEAP é uma cota única mensal destinada a custear os gastos dos deputados exclusivamente vinculados ao exercício da atividade parlamentar.</a:t>
            </a:r>
          </a:p>
          <a:p>
            <a:r>
              <a:rPr lang="pt-BR" dirty="0"/>
              <a:t>Fonte: Site da Câmara dos Deputados (https://www2.camara.leg.br/</a:t>
            </a:r>
            <a:r>
              <a:rPr lang="pt-BR" dirty="0" err="1"/>
              <a:t>transparencia</a:t>
            </a:r>
            <a:r>
              <a:rPr lang="pt-BR" dirty="0"/>
              <a:t>/acesso-a-</a:t>
            </a:r>
            <a:r>
              <a:rPr lang="pt-BR" dirty="0" err="1"/>
              <a:t>informacao</a:t>
            </a:r>
            <a:r>
              <a:rPr lang="pt-BR" dirty="0"/>
              <a:t>/</a:t>
            </a:r>
            <a:r>
              <a:rPr lang="pt-BR" dirty="0" err="1"/>
              <a:t>copy_of_perguntas</a:t>
            </a:r>
            <a:r>
              <a:rPr lang="pt-BR" dirty="0"/>
              <a:t>-frequentes/cota-para-o-</a:t>
            </a:r>
            <a:r>
              <a:rPr lang="pt-BR" dirty="0" err="1"/>
              <a:t>exercicio</a:t>
            </a:r>
            <a:r>
              <a:rPr lang="pt-BR" dirty="0"/>
              <a:t>-da-atividade-parlamentar)</a:t>
            </a:r>
          </a:p>
          <a:p>
            <a:endParaRPr lang="pt-BR" dirty="0"/>
          </a:p>
        </p:txBody>
      </p:sp>
      <p:sp>
        <p:nvSpPr>
          <p:cNvPr id="5" name="Botão de Ação: Obter Informações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63EEE77-34CB-432E-8C0F-197B1A9C8FF4}"/>
              </a:ext>
            </a:extLst>
          </p:cNvPr>
          <p:cNvSpPr/>
          <p:nvPr/>
        </p:nvSpPr>
        <p:spPr>
          <a:xfrm>
            <a:off x="2771336" y="3729111"/>
            <a:ext cx="6330461" cy="801858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Lista de custos que podem ser indenizados</a:t>
            </a:r>
          </a:p>
        </p:txBody>
      </p:sp>
      <p:sp>
        <p:nvSpPr>
          <p:cNvPr id="4" name="Botão de Ação: Obter Informações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AF45DC7D-2D55-40B6-8251-1285C3CEE3DF}"/>
              </a:ext>
            </a:extLst>
          </p:cNvPr>
          <p:cNvSpPr/>
          <p:nvPr/>
        </p:nvSpPr>
        <p:spPr>
          <a:xfrm>
            <a:off x="2771336" y="5067236"/>
            <a:ext cx="6330461" cy="801858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Como funciona a indenização?</a:t>
            </a:r>
          </a:p>
        </p:txBody>
      </p:sp>
      <p:sp>
        <p:nvSpPr>
          <p:cNvPr id="6" name="Botão de Ação: Ir para a Página Inicial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3EC1978-BF4F-401C-BA4B-8E134AB29DC5}"/>
              </a:ext>
            </a:extLst>
          </p:cNvPr>
          <p:cNvSpPr/>
          <p:nvPr/>
        </p:nvSpPr>
        <p:spPr>
          <a:xfrm>
            <a:off x="253218" y="286603"/>
            <a:ext cx="661182" cy="62779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Botão de ação: Retornar 6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93653844-E17B-4528-8A42-413EF5209925}"/>
              </a:ext>
            </a:extLst>
          </p:cNvPr>
          <p:cNvSpPr/>
          <p:nvPr/>
        </p:nvSpPr>
        <p:spPr>
          <a:xfrm>
            <a:off x="1043354" y="286603"/>
            <a:ext cx="562708" cy="62779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54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654D5-5283-416F-B539-FF90D8A1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Custos que Podem Ser Indenizados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EA1339-568B-49A2-B634-B91DB27D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dirty="0"/>
              <a:t>Passagens aéreas </a:t>
            </a:r>
          </a:p>
          <a:p>
            <a:r>
              <a:rPr lang="pt-BR" dirty="0"/>
              <a:t>Telefonia</a:t>
            </a:r>
          </a:p>
          <a:p>
            <a:r>
              <a:rPr lang="pt-BR" dirty="0"/>
              <a:t>Serviços postais</a:t>
            </a:r>
          </a:p>
          <a:p>
            <a:r>
              <a:rPr lang="pt-BR" dirty="0"/>
              <a:t>Manutenção de escritórios de apoio à atividade parlamentar</a:t>
            </a:r>
          </a:p>
          <a:p>
            <a:r>
              <a:rPr lang="pt-BR" dirty="0"/>
              <a:t>Assinatura de publicações</a:t>
            </a:r>
          </a:p>
          <a:p>
            <a:r>
              <a:rPr lang="pt-BR" dirty="0"/>
              <a:t>Alimentação</a:t>
            </a:r>
          </a:p>
          <a:p>
            <a:r>
              <a:rPr lang="pt-BR" dirty="0"/>
              <a:t>Hospedagem</a:t>
            </a:r>
          </a:p>
          <a:p>
            <a:r>
              <a:rPr lang="pt-BR" dirty="0"/>
              <a:t>Despesas de locomoção</a:t>
            </a:r>
          </a:p>
          <a:p>
            <a:r>
              <a:rPr lang="pt-BR" dirty="0"/>
              <a:t>Combustível</a:t>
            </a:r>
          </a:p>
          <a:p>
            <a:r>
              <a:rPr lang="pt-BR" dirty="0"/>
              <a:t>Serviços de segurança</a:t>
            </a:r>
          </a:p>
          <a:p>
            <a:r>
              <a:rPr lang="pt-BR" dirty="0"/>
              <a:t>Contratação de consultorias e trabalhos técnicos</a:t>
            </a:r>
          </a:p>
          <a:p>
            <a:r>
              <a:rPr lang="pt-BR" dirty="0"/>
              <a:t>Divulgação de Atividade Parlamentar (exceto a partir do período de 120 dias antes das eleições)</a:t>
            </a:r>
          </a:p>
          <a:p>
            <a:r>
              <a:rPr lang="pt-BR" dirty="0"/>
              <a:t>Participação em cursos, palestras, seminários</a:t>
            </a:r>
          </a:p>
          <a:p>
            <a:r>
              <a:rPr lang="pt-BR" dirty="0"/>
              <a:t>Complementação do auxílio moradia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Botão de Ação: Ir para a Página Inicial 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BE9C34F-466B-4EF4-9083-37FA9CF3524A}"/>
              </a:ext>
            </a:extLst>
          </p:cNvPr>
          <p:cNvSpPr/>
          <p:nvPr/>
        </p:nvSpPr>
        <p:spPr>
          <a:xfrm>
            <a:off x="253218" y="286603"/>
            <a:ext cx="661182" cy="62779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Botão de ação: Retornar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7E8B1E0-DBB3-43C6-844D-7C6436C8F98A}"/>
              </a:ext>
            </a:extLst>
          </p:cNvPr>
          <p:cNvSpPr/>
          <p:nvPr/>
        </p:nvSpPr>
        <p:spPr>
          <a:xfrm>
            <a:off x="1043354" y="286603"/>
            <a:ext cx="562708" cy="62779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55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C3BB8-AE45-4E99-8C00-33BCBFF9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Como é Feita a Indenização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F79DA7-D897-458D-8AA9-DD28DD764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parlamentar usa seu dinheiro, envia as notas fiscais para o órgão legislativo e recebe o reembolso pelo gasto.</a:t>
            </a:r>
          </a:p>
          <a:p>
            <a:r>
              <a:rPr lang="pt-BR" dirty="0"/>
              <a:t>O valor máximo mensal da cota depende da unidade da federação que o deputado representa. Essa variação ocorre por causa das passagens aéreas e está relacionada ao valor do trecho entre Brasília e o Estado que o deputado representa.</a:t>
            </a:r>
          </a:p>
          <a:p>
            <a:r>
              <a:rPr lang="pt-BR" dirty="0"/>
              <a:t>Fonte: Operação Serenata de Amor (https://serenata.ai)</a:t>
            </a:r>
          </a:p>
        </p:txBody>
      </p:sp>
      <p:sp>
        <p:nvSpPr>
          <p:cNvPr id="4" name="Botão de Ação: Ir para a Página Inicial 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32484780-39A9-43BA-A1D4-A46AB4AC557B}"/>
              </a:ext>
            </a:extLst>
          </p:cNvPr>
          <p:cNvSpPr/>
          <p:nvPr/>
        </p:nvSpPr>
        <p:spPr>
          <a:xfrm>
            <a:off x="253218" y="286603"/>
            <a:ext cx="661182" cy="62779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Botão de ação: Retornar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BB3090E-C556-40C4-82B5-66821368ED0E}"/>
              </a:ext>
            </a:extLst>
          </p:cNvPr>
          <p:cNvSpPr/>
          <p:nvPr/>
        </p:nvSpPr>
        <p:spPr>
          <a:xfrm>
            <a:off x="1043354" y="286603"/>
            <a:ext cx="562708" cy="62779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163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9EBBD-FABB-4842-979A-F3D6011E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Lista de Parlamentares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227A1C1B-5ED0-4A6D-A801-F422E05D417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576117"/>
              </p:ext>
            </p:extLst>
          </p:nvPr>
        </p:nvGraphicFramePr>
        <p:xfrm>
          <a:off x="1600909" y="2299921"/>
          <a:ext cx="9051141" cy="2258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Worksheet" r:id="rId3" imgW="4657538" imgH="1162136" progId="Excel.Sheet.12">
                  <p:embed/>
                </p:oleObj>
              </mc:Choice>
              <mc:Fallback>
                <p:oleObj name="Worksheet" r:id="rId3" imgW="4657538" imgH="116213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909" y="2299921"/>
                        <a:ext cx="9051141" cy="22581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Botão de Ação: Ir para a Página Inicial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AFF70912-379B-4A0A-A6AD-C84E15FD5919}"/>
              </a:ext>
            </a:extLst>
          </p:cNvPr>
          <p:cNvSpPr/>
          <p:nvPr/>
        </p:nvSpPr>
        <p:spPr>
          <a:xfrm>
            <a:off x="253218" y="286603"/>
            <a:ext cx="661182" cy="62779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Botão de ação: Retornar 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E508E0D2-F833-4FBA-A41E-1C293198AC03}"/>
              </a:ext>
            </a:extLst>
          </p:cNvPr>
          <p:cNvSpPr/>
          <p:nvPr/>
        </p:nvSpPr>
        <p:spPr>
          <a:xfrm>
            <a:off x="1043354" y="286603"/>
            <a:ext cx="562708" cy="62779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020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50826-423A-4158-AA18-D2164B69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Lista de Emendas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CA1A2B24-F418-4181-B3F9-B4EB56BB4F3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9525732"/>
              </p:ext>
            </p:extLst>
          </p:nvPr>
        </p:nvGraphicFramePr>
        <p:xfrm>
          <a:off x="838200" y="2071688"/>
          <a:ext cx="10515600" cy="186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Worksheet" r:id="rId3" imgW="6562688" imgH="1162136" progId="Excel.Sheet.12">
                  <p:embed/>
                </p:oleObj>
              </mc:Choice>
              <mc:Fallback>
                <p:oleObj name="Worksheet" r:id="rId3" imgW="6562688" imgH="116213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071688"/>
                        <a:ext cx="10515600" cy="1862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otão de Ação: Ir para a Página Inicial 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F08ED1A1-AD4D-4AC4-9B91-A2400C7108AF}"/>
              </a:ext>
            </a:extLst>
          </p:cNvPr>
          <p:cNvSpPr/>
          <p:nvPr/>
        </p:nvSpPr>
        <p:spPr>
          <a:xfrm>
            <a:off x="253218" y="286603"/>
            <a:ext cx="661182" cy="62779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Botão de ação: Retornar 7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441A5F67-A931-408E-8083-08779C735725}"/>
              </a:ext>
            </a:extLst>
          </p:cNvPr>
          <p:cNvSpPr/>
          <p:nvPr/>
        </p:nvSpPr>
        <p:spPr>
          <a:xfrm>
            <a:off x="1043354" y="286603"/>
            <a:ext cx="562708" cy="62779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46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208</TotalTime>
  <Words>353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Retrospectiva</vt:lpstr>
      <vt:lpstr>Microsoft Excel Worksheet</vt:lpstr>
      <vt:lpstr>Operação Lava Bot</vt:lpstr>
      <vt:lpstr>Emendas Parlamentares</vt:lpstr>
      <vt:lpstr>Cota para o Exercício da  Atividade Parlamentar</vt:lpstr>
      <vt:lpstr>O que são emendas parlamentares?</vt:lpstr>
      <vt:lpstr>O que é a cota para o exercício  da atividade parlamentar?</vt:lpstr>
      <vt:lpstr>Custos que Podem Ser Indenizados</vt:lpstr>
      <vt:lpstr>Como é Feita a Indenização</vt:lpstr>
      <vt:lpstr>Lista de Parlamentares</vt:lpstr>
      <vt:lpstr>Lista de Emendas</vt:lpstr>
      <vt:lpstr>Consulta Específica</vt:lpstr>
      <vt:lpstr>Área de Aplicação</vt:lpstr>
      <vt:lpstr>Região de Aplicação</vt:lpstr>
      <vt:lpstr>Consulta Específica</vt:lpstr>
      <vt:lpstr>Gasto por Parlamentar</vt:lpstr>
      <vt:lpstr>Gasto por Partido</vt:lpstr>
      <vt:lpstr>Gasto por Unidade Federativa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Santos</dc:creator>
  <cp:lastModifiedBy>Felipe Santos</cp:lastModifiedBy>
  <cp:revision>22</cp:revision>
  <dcterms:created xsi:type="dcterms:W3CDTF">2019-09-20T04:05:27Z</dcterms:created>
  <dcterms:modified xsi:type="dcterms:W3CDTF">2019-09-20T07:33:53Z</dcterms:modified>
</cp:coreProperties>
</file>