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73146" autoAdjust="0"/>
  </p:normalViewPr>
  <p:slideViewPr>
    <p:cSldViewPr>
      <p:cViewPr varScale="1">
        <p:scale>
          <a:sx n="35" d="100"/>
          <a:sy n="35" d="100"/>
        </p:scale>
        <p:origin x="144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fessional\Desktop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fessional\Desktop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[Reactions.xlsx]Аркуш1!Зведена таблиця1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Top</a:t>
            </a:r>
            <a:r>
              <a:rPr lang="en-US" sz="3600" baseline="0"/>
              <a:t> 5 categories</a:t>
            </a:r>
            <a:endParaRPr lang="uk-UA" sz="3600"/>
          </a:p>
        </c:rich>
      </c:tx>
      <c:layout>
        <c:manualLayout>
          <c:xMode val="edge"/>
          <c:yMode val="edge"/>
          <c:x val="0.38201351029879477"/>
          <c:y val="2.4208429952608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Аркуш1!$B$3</c:f>
              <c:strCache>
                <c:ptCount val="1"/>
                <c:pt idx="0">
                  <c:v>Підсумок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Аркуш1!$A$4:$A$9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Аркуш1!$B$4:$B$9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0-4180-B3AE-25140C9274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3380656"/>
        <c:axId val="583381376"/>
      </c:barChart>
      <c:catAx>
        <c:axId val="58338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83381376"/>
        <c:crosses val="autoZero"/>
        <c:auto val="1"/>
        <c:lblAlgn val="ctr"/>
        <c:lblOffset val="100"/>
        <c:noMultiLvlLbl val="0"/>
      </c:catAx>
      <c:valAx>
        <c:axId val="58338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8338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[Reactions.xlsx]Аркуш3!Зведена таблиця2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Dependence scores on the month</a:t>
            </a:r>
            <a:endParaRPr lang="uk-UA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Аркуш3!$B$3</c:f>
              <c:strCache>
                <c:ptCount val="1"/>
                <c:pt idx="0">
                  <c:v>Підсумок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Аркуш3!$A$4:$A$16</c:f>
              <c:strCache>
                <c:ptCount val="12"/>
                <c:pt idx="0">
                  <c:v>Січ</c:v>
                </c:pt>
                <c:pt idx="1">
                  <c:v>Лют</c:v>
                </c:pt>
                <c:pt idx="2">
                  <c:v>Бер</c:v>
                </c:pt>
                <c:pt idx="3">
                  <c:v>Кві</c:v>
                </c:pt>
                <c:pt idx="4">
                  <c:v>Тра</c:v>
                </c:pt>
                <c:pt idx="5">
                  <c:v>Чер</c:v>
                </c:pt>
                <c:pt idx="6">
                  <c:v>Лип</c:v>
                </c:pt>
                <c:pt idx="7">
                  <c:v>Сер</c:v>
                </c:pt>
                <c:pt idx="8">
                  <c:v>Вер</c:v>
                </c:pt>
                <c:pt idx="9">
                  <c:v>Жов</c:v>
                </c:pt>
                <c:pt idx="10">
                  <c:v>Лис</c:v>
                </c:pt>
                <c:pt idx="11">
                  <c:v>Гру</c:v>
                </c:pt>
              </c:strCache>
            </c:strRef>
          </c:cat>
          <c:val>
            <c:numRef>
              <c:f>Аркуш3!$B$4:$B$16</c:f>
              <c:numCache>
                <c:formatCode>General</c:formatCode>
                <c:ptCount val="12"/>
                <c:pt idx="0">
                  <c:v>82938</c:v>
                </c:pt>
                <c:pt idx="1">
                  <c:v>75509</c:v>
                </c:pt>
                <c:pt idx="2">
                  <c:v>78915</c:v>
                </c:pt>
                <c:pt idx="3">
                  <c:v>78598</c:v>
                </c:pt>
                <c:pt idx="4">
                  <c:v>86293</c:v>
                </c:pt>
                <c:pt idx="5">
                  <c:v>80369</c:v>
                </c:pt>
                <c:pt idx="6">
                  <c:v>82464</c:v>
                </c:pt>
                <c:pt idx="7">
                  <c:v>82176</c:v>
                </c:pt>
                <c:pt idx="8">
                  <c:v>80077</c:v>
                </c:pt>
                <c:pt idx="9">
                  <c:v>82810</c:v>
                </c:pt>
                <c:pt idx="10">
                  <c:v>82333</c:v>
                </c:pt>
                <c:pt idx="11">
                  <c:v>81163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29-44B5-A362-E4B79E5CE0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4907024"/>
        <c:axId val="414901984"/>
      </c:lineChart>
      <c:catAx>
        <c:axId val="414907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414901984"/>
        <c:crosses val="autoZero"/>
        <c:auto val="1"/>
        <c:lblAlgn val="ctr"/>
        <c:lblOffset val="100"/>
        <c:noMultiLvlLbl val="0"/>
      </c:catAx>
      <c:valAx>
        <c:axId val="4149019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41490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‹№›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614582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D42B2E1-6FE2-5491-2BD6-E0623C735FE9}"/>
              </a:ext>
            </a:extLst>
          </p:cNvPr>
          <p:cNvSpPr txBox="1"/>
          <p:nvPr/>
        </p:nvSpPr>
        <p:spPr>
          <a:xfrm>
            <a:off x="11581833" y="2838364"/>
            <a:ext cx="62489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Animals and science are two most popular categories of content, showing that people enjoy ‘real-life’ and ‘factual’ content the most.</a:t>
            </a:r>
          </a:p>
          <a:p>
            <a:endParaRPr lang="en-US" sz="2400" dirty="0"/>
          </a:p>
          <a:p>
            <a:r>
              <a:rPr lang="en-US" sz="2400" dirty="0"/>
              <a:t>Food is a common theme with the top 5 categories with healthy eating ranking the highest. You could use this insight to create a campaign and work with healthy eating brands to boost user engagement.</a:t>
            </a:r>
          </a:p>
          <a:p>
            <a:endParaRPr lang="en-US" sz="2400" dirty="0"/>
          </a:p>
          <a:p>
            <a:r>
              <a:rPr lang="en-US" sz="2400" dirty="0"/>
              <a:t>This ad-hoc analysis is insightful, but it is time to take this analyses into large scale production for real-time understanding of </a:t>
            </a:r>
            <a:r>
              <a:rPr lang="en-US" sz="2400"/>
              <a:t>your business.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862F60-9C82-92FC-B670-62637559BA3B}"/>
              </a:ext>
            </a:extLst>
          </p:cNvPr>
          <p:cNvSpPr txBox="1"/>
          <p:nvPr/>
        </p:nvSpPr>
        <p:spPr>
          <a:xfrm>
            <a:off x="9052922" y="3096973"/>
            <a:ext cx="61749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Buzz is the company that emphasizes content tracking user reactions.</a:t>
            </a:r>
          </a:p>
          <a:p>
            <a:r>
              <a:rPr lang="en-US" sz="2400" dirty="0"/>
              <a:t>The company scaled quickly and need the help of an advisory firm to oversee their scaling process effectively. </a:t>
            </a:r>
          </a:p>
          <a:p>
            <a:endParaRPr lang="en-US" sz="2400" dirty="0"/>
          </a:p>
          <a:p>
            <a:r>
              <a:rPr lang="en-US" sz="2400" dirty="0"/>
              <a:t>Accenture has begun a 3 month POC focusing on these tasks: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audit of Social Buzz’s big data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3179C5-D74A-0468-68E0-FBEF5E77EAEB}"/>
              </a:ext>
            </a:extLst>
          </p:cNvPr>
          <p:cNvSpPr txBox="1"/>
          <p:nvPr/>
        </p:nvSpPr>
        <p:spPr>
          <a:xfrm>
            <a:off x="2253800" y="4761658"/>
            <a:ext cx="7195000" cy="3785652"/>
          </a:xfrm>
          <a:prstGeom prst="rect">
            <a:avLst/>
          </a:prstGeom>
          <a:noFill/>
          <a:ln>
            <a:solidFill>
              <a:srgbClr val="A1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</a:t>
            </a:r>
            <a:r>
              <a:rPr lang="en-US" sz="3200" u="sng" dirty="0">
                <a:solidFill>
                  <a:schemeClr val="bg1"/>
                </a:solidFill>
              </a:rPr>
              <a:t> 100000 </a:t>
            </a:r>
            <a:r>
              <a:rPr lang="en-US" sz="3200" dirty="0">
                <a:solidFill>
                  <a:schemeClr val="bg1"/>
                </a:solidFill>
              </a:rPr>
              <a:t>posts per day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u="sng" dirty="0">
                <a:solidFill>
                  <a:schemeClr val="bg1"/>
                </a:solidFill>
              </a:rPr>
              <a:t>36 500 000 </a:t>
            </a:r>
            <a:r>
              <a:rPr lang="en-US" sz="3200" dirty="0">
                <a:solidFill>
                  <a:schemeClr val="bg1"/>
                </a:solidFill>
              </a:rPr>
              <a:t>pieces of content per year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8161" y="108880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42581" y="6995864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52514-907D-79AF-B73E-383DFB55A0CA}"/>
              </a:ext>
            </a:extLst>
          </p:cNvPr>
          <p:cNvSpPr txBox="1"/>
          <p:nvPr/>
        </p:nvSpPr>
        <p:spPr>
          <a:xfrm>
            <a:off x="14382972" y="1574635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Andrew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M Sans" panose="020F0502020204030204" pitchFamily="2" charset="0"/>
              </a:rPr>
              <a:t>Fleming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M Sans" panose="020F0502020204030204" pitchFamily="2" charset="0"/>
              </a:rPr>
              <a:t>Chief Technical Architect</a:t>
            </a:r>
            <a:endParaRPr lang="uk-UA" sz="2400" dirty="0"/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M Sans" panose="020F05020202040302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86DD8E-A87C-CAB0-C964-04F294D19FE4}"/>
              </a:ext>
            </a:extLst>
          </p:cNvPr>
          <p:cNvSpPr txBox="1"/>
          <p:nvPr/>
        </p:nvSpPr>
        <p:spPr>
          <a:xfrm>
            <a:off x="14439900" y="466425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Marcus </a:t>
            </a:r>
            <a:r>
              <a:rPr lang="en-US" sz="24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Rompton</a:t>
            </a:r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 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Senior Principle</a:t>
            </a:r>
            <a:endParaRPr lang="uk-UA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42F64-A226-A459-A070-3F3C19A61A25}"/>
              </a:ext>
            </a:extLst>
          </p:cNvPr>
          <p:cNvSpPr txBox="1"/>
          <p:nvPr/>
        </p:nvSpPr>
        <p:spPr>
          <a:xfrm>
            <a:off x="14439900" y="7601833"/>
            <a:ext cx="2886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Anastasiia Sirenko</a:t>
            </a:r>
          </a:p>
          <a:p>
            <a:r>
              <a:rPr lang="en-US" sz="2400" dirty="0"/>
              <a:t>Data Analyst</a:t>
            </a:r>
            <a:endParaRPr lang="uk-UA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F4DA8-BD97-5A5B-1B70-DADBF9168877}"/>
              </a:ext>
            </a:extLst>
          </p:cNvPr>
          <p:cNvSpPr txBox="1"/>
          <p:nvPr/>
        </p:nvSpPr>
        <p:spPr>
          <a:xfrm>
            <a:off x="4534646" y="1638300"/>
            <a:ext cx="478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Understanding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AC15E3-04FA-AE3E-F907-B16A8419D69A}"/>
              </a:ext>
            </a:extLst>
          </p:cNvPr>
          <p:cNvSpPr txBox="1"/>
          <p:nvPr/>
        </p:nvSpPr>
        <p:spPr>
          <a:xfrm>
            <a:off x="6531812" y="3120352"/>
            <a:ext cx="478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9DF802-26FA-563B-ADE6-ECF9AB2F9C89}"/>
              </a:ext>
            </a:extLst>
          </p:cNvPr>
          <p:cNvSpPr txBox="1"/>
          <p:nvPr/>
        </p:nvSpPr>
        <p:spPr>
          <a:xfrm>
            <a:off x="8045120" y="4582547"/>
            <a:ext cx="478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Modelling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8AD914-4340-9D6A-C0B6-568A54760EEC}"/>
              </a:ext>
            </a:extLst>
          </p:cNvPr>
          <p:cNvSpPr txBox="1"/>
          <p:nvPr/>
        </p:nvSpPr>
        <p:spPr>
          <a:xfrm>
            <a:off x="9904905" y="6270973"/>
            <a:ext cx="478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Analysis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DD7F8-5602-0245-C418-67FD7CC664AF}"/>
              </a:ext>
            </a:extLst>
          </p:cNvPr>
          <p:cNvSpPr txBox="1"/>
          <p:nvPr/>
        </p:nvSpPr>
        <p:spPr>
          <a:xfrm>
            <a:off x="11756593" y="8068110"/>
            <a:ext cx="478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DE08C2-9536-6C2E-8E5B-79A64A8658B8}"/>
              </a:ext>
            </a:extLst>
          </p:cNvPr>
          <p:cNvSpPr txBox="1"/>
          <p:nvPr/>
        </p:nvSpPr>
        <p:spPr>
          <a:xfrm>
            <a:off x="4343400" y="2092021"/>
            <a:ext cx="1036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analyzing the data, we can identify the 5 most popular categories</a:t>
            </a:r>
            <a:r>
              <a:rPr lang="uk-UA" sz="2400" dirty="0"/>
              <a:t> </a:t>
            </a:r>
            <a:r>
              <a:rPr lang="en-US" sz="2400" dirty="0"/>
              <a:t>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animals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healthy 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food</a:t>
            </a:r>
          </a:p>
          <a:p>
            <a:endParaRPr lang="en-US" sz="2400" dirty="0"/>
          </a:p>
          <a:p>
            <a:endParaRPr lang="uk-U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1980F-124F-3993-1535-36D6CDF04E9D}"/>
              </a:ext>
            </a:extLst>
          </p:cNvPr>
          <p:cNvSpPr txBox="1"/>
          <p:nvPr/>
        </p:nvSpPr>
        <p:spPr>
          <a:xfrm>
            <a:off x="2362200" y="5139009"/>
            <a:ext cx="2737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100FF"/>
                </a:solidFill>
              </a:rPr>
              <a:t>16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Unique </a:t>
            </a:r>
          </a:p>
          <a:p>
            <a:pPr algn="ctr"/>
            <a:r>
              <a:rPr lang="en-US" sz="2800" dirty="0"/>
              <a:t>Categories</a:t>
            </a:r>
            <a:endParaRPr lang="uk-U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42EA0-600C-35AC-E821-12CE4EE47F10}"/>
              </a:ext>
            </a:extLst>
          </p:cNvPr>
          <p:cNvSpPr txBox="1"/>
          <p:nvPr/>
        </p:nvSpPr>
        <p:spPr>
          <a:xfrm>
            <a:off x="7272183" y="5138184"/>
            <a:ext cx="2737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rgbClr val="A100FF"/>
                </a:solidFill>
              </a:rPr>
              <a:t>973645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Total sum of scores</a:t>
            </a:r>
            <a:endParaRPr lang="uk-UA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F7F90-AF6D-479C-F0D4-A92109B14BBC}"/>
              </a:ext>
            </a:extLst>
          </p:cNvPr>
          <p:cNvSpPr txBox="1"/>
          <p:nvPr/>
        </p:nvSpPr>
        <p:spPr>
          <a:xfrm>
            <a:off x="12742597" y="5086384"/>
            <a:ext cx="2737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100FF"/>
                </a:solidFill>
              </a:rPr>
              <a:t>May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Month with most</a:t>
            </a:r>
          </a:p>
          <a:p>
            <a:pPr algn="ctr"/>
            <a:r>
              <a:rPr lang="en-US" sz="2800" dirty="0"/>
              <a:t>scores</a:t>
            </a:r>
            <a:endParaRPr lang="uk-UA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Діаграма 27">
            <a:extLst>
              <a:ext uri="{FF2B5EF4-FFF2-40B4-BE49-F238E27FC236}">
                <a16:creationId xmlns:a16="http://schemas.microsoft.com/office/drawing/2014/main" id="{E1787BB0-A048-A6EA-C790-B6CC09F38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7797"/>
              </p:ext>
            </p:extLst>
          </p:nvPr>
        </p:nvGraphicFramePr>
        <p:xfrm>
          <a:off x="3454543" y="1506768"/>
          <a:ext cx="13060703" cy="7344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64EDCAF-B2E5-31FF-F00F-90D0DEA3186F}"/>
              </a:ext>
            </a:extLst>
          </p:cNvPr>
          <p:cNvSpPr txBox="1"/>
          <p:nvPr/>
        </p:nvSpPr>
        <p:spPr>
          <a:xfrm>
            <a:off x="3505200" y="1685151"/>
            <a:ext cx="962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Unique categories – 16 </a:t>
            </a:r>
          </a:p>
          <a:p>
            <a:r>
              <a:rPr lang="en-US" sz="2400" dirty="0"/>
              <a:t>Sum of reactions - </a:t>
            </a:r>
            <a:r>
              <a:rPr lang="uk-UA" sz="2400" dirty="0"/>
              <a:t>973645 </a:t>
            </a:r>
            <a:endParaRPr lang="en-US" sz="2400" dirty="0"/>
          </a:p>
          <a:p>
            <a:r>
              <a:rPr lang="en-US" sz="2400" dirty="0"/>
              <a:t>Percentage of the 5 most popular categories in the total number</a:t>
            </a:r>
            <a:r>
              <a:rPr lang="uk-UA" sz="2400" dirty="0"/>
              <a:t> –</a:t>
            </a:r>
            <a:r>
              <a:rPr lang="en-US" sz="2400" dirty="0"/>
              <a:t> 36%</a:t>
            </a:r>
            <a:r>
              <a:rPr lang="uk-UA" sz="24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3FBF8-44C2-6756-1667-2D8700510A16}"/>
              </a:ext>
            </a:extLst>
          </p:cNvPr>
          <p:cNvSpPr txBox="1"/>
          <p:nvPr/>
        </p:nvSpPr>
        <p:spPr>
          <a:xfrm>
            <a:off x="14097068" y="1231466"/>
            <a:ext cx="308603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Category</a:t>
            </a:r>
          </a:p>
          <a:p>
            <a:r>
              <a:rPr lang="en-US" sz="2400" b="1" dirty="0"/>
              <a:t>animals</a:t>
            </a:r>
          </a:p>
          <a:p>
            <a:r>
              <a:rPr lang="en-US" sz="2400" b="1" dirty="0"/>
              <a:t>science</a:t>
            </a:r>
          </a:p>
          <a:p>
            <a:r>
              <a:rPr lang="en-US" sz="2400" b="1" dirty="0"/>
              <a:t>healthy eating</a:t>
            </a:r>
          </a:p>
          <a:p>
            <a:r>
              <a:rPr lang="en-US" sz="2400" b="1" dirty="0"/>
              <a:t>technology</a:t>
            </a:r>
          </a:p>
          <a:p>
            <a:r>
              <a:rPr lang="en-US" sz="2400" b="1" dirty="0"/>
              <a:t>food</a:t>
            </a:r>
          </a:p>
          <a:p>
            <a:r>
              <a:rPr lang="en-US" sz="2400" dirty="0"/>
              <a:t>culture</a:t>
            </a:r>
          </a:p>
          <a:p>
            <a:r>
              <a:rPr lang="en-US" sz="2400" dirty="0"/>
              <a:t>travel</a:t>
            </a:r>
          </a:p>
          <a:p>
            <a:r>
              <a:rPr lang="en-US" sz="2400" dirty="0"/>
              <a:t>cooking</a:t>
            </a:r>
          </a:p>
          <a:p>
            <a:r>
              <a:rPr lang="en-US" sz="2400" dirty="0"/>
              <a:t>soccer</a:t>
            </a:r>
          </a:p>
          <a:p>
            <a:r>
              <a:rPr lang="en-US" sz="2400" dirty="0"/>
              <a:t>education</a:t>
            </a:r>
          </a:p>
          <a:p>
            <a:r>
              <a:rPr lang="en-US" sz="2400" dirty="0"/>
              <a:t>fitness</a:t>
            </a:r>
          </a:p>
          <a:p>
            <a:r>
              <a:rPr lang="en-US" sz="2400" dirty="0"/>
              <a:t>Studying</a:t>
            </a:r>
          </a:p>
          <a:p>
            <a:r>
              <a:rPr lang="en-US" sz="2400" dirty="0"/>
              <a:t>dogs</a:t>
            </a:r>
          </a:p>
          <a:p>
            <a:r>
              <a:rPr lang="en-US" sz="2400" dirty="0"/>
              <a:t>tennis</a:t>
            </a:r>
          </a:p>
          <a:p>
            <a:r>
              <a:rPr lang="en-US" sz="2400" dirty="0"/>
              <a:t>veganism</a:t>
            </a:r>
          </a:p>
          <a:p>
            <a:r>
              <a:rPr lang="en-US" sz="2400" dirty="0"/>
              <a:t>public speaking</a:t>
            </a:r>
          </a:p>
        </p:txBody>
      </p:sp>
      <p:graphicFrame>
        <p:nvGraphicFramePr>
          <p:cNvPr id="31" name="Діаграма 30">
            <a:extLst>
              <a:ext uri="{FF2B5EF4-FFF2-40B4-BE49-F238E27FC236}">
                <a16:creationId xmlns:a16="http://schemas.microsoft.com/office/drawing/2014/main" id="{8AA4563C-50DC-19F7-24E3-85B01D08E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706555"/>
              </p:ext>
            </p:extLst>
          </p:nvPr>
        </p:nvGraphicFramePr>
        <p:xfrm>
          <a:off x="3771446" y="3117484"/>
          <a:ext cx="7924800" cy="498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355</Words>
  <Application>Microsoft Office PowerPoint</Application>
  <PresentationFormat>Довільний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Arial</vt:lpstr>
      <vt:lpstr>Clear Sans Regular Bold</vt:lpstr>
      <vt:lpstr>Graphik Regular</vt:lpstr>
      <vt:lpstr>DM Sans</vt:lpstr>
      <vt:lpstr>Calibri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Anastasiia Sirenko</cp:lastModifiedBy>
  <cp:revision>12</cp:revision>
  <dcterms:created xsi:type="dcterms:W3CDTF">2006-08-16T00:00:00Z</dcterms:created>
  <dcterms:modified xsi:type="dcterms:W3CDTF">2024-05-13T15:46:32Z</dcterms:modified>
  <dc:identifier>DAEhDyfaYKE</dc:identifier>
</cp:coreProperties>
</file>