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78" r:id="rId9"/>
    <p:sldId id="263" r:id="rId10"/>
    <p:sldId id="279" r:id="rId11"/>
    <p:sldId id="264" r:id="rId12"/>
    <p:sldId id="282" r:id="rId13"/>
    <p:sldId id="265" r:id="rId14"/>
    <p:sldId id="266" r:id="rId15"/>
    <p:sldId id="283" r:id="rId16"/>
    <p:sldId id="270" r:id="rId17"/>
    <p:sldId id="25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0" r:id="rId27"/>
    <p:sldId id="260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CD6E0"/>
    <a:srgbClr val="003366"/>
    <a:srgbClr val="FFCC00"/>
    <a:srgbClr val="8C0000"/>
    <a:srgbClr val="626000"/>
    <a:srgbClr val="FF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 showGuides="1">
      <p:cViewPr>
        <p:scale>
          <a:sx n="150" d="100"/>
          <a:sy n="150" d="100"/>
        </p:scale>
        <p:origin x="-216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476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Hinnerk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van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Bruinehsen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Julian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Dobmann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Jens Fischer, Tobias Höppner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smtClean="0"/>
              <a:t>&amp; CYCLON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Vorlesung: Verteilte Systeme 2013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Grundlage für viele andere </a:t>
            </a:r>
            <a:r>
              <a:rPr lang="de-DE" sz="2400" dirty="0" err="1" smtClean="0"/>
              <a:t>Gossipingsysteme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Anzahl übernommener Nachrichten ausschlaggebend für </a:t>
            </a:r>
            <a:r>
              <a:rPr lang="de-DE" sz="2400" dirty="0" err="1" smtClean="0"/>
              <a:t>Diversität</a:t>
            </a:r>
            <a:r>
              <a:rPr lang="de-DE" sz="2400" dirty="0" smtClean="0"/>
              <a:t> des lokalen Cache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 dynamischen Netzwerken Mechanismus zur Löschung veralteter(inaktiver) Knoten notwendig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Annahme eines homogen strukturierten zugrundeliegenden Netzes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Manchmal striktere Kontrolle über </a:t>
            </a:r>
            <a:r>
              <a:rPr lang="de-DE" sz="2400" dirty="0" err="1" smtClean="0"/>
              <a:t>Overlay</a:t>
            </a:r>
            <a:r>
              <a:rPr lang="de-DE" sz="2400" dirty="0" smtClean="0"/>
              <a:t>-Netzkonstruktion notwendig</a:t>
            </a:r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Listen von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Einfügen der empfangenen Liste in den lokalen Cache 	und Bewertung der neuen Peers (evtl. Löschung von 	Peers)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Jeder Peer hat nur partielle Sicht auf das Gesamtsystem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Einführung einer Bewertungsfunktion für Nachbarn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 Bewertungsfunktionen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Anbindungsgeschwindigkeit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Verfügbarkeit</a:t>
            </a:r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ID-abhängige Kriterien (z.B. Ringkonstruktion)</a:t>
            </a:r>
          </a:p>
          <a:p>
            <a:pPr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Ressourcenverwaltung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Statusinformationen über benachbarte Peers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Updaten des lokalen Cache mit neuen 	Statusinformationen</a:t>
            </a:r>
          </a:p>
          <a:p>
            <a:pPr lvl="1">
              <a:buNone/>
            </a:pPr>
            <a:r>
              <a:rPr lang="de-DE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Fehlererkennung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 Verwerfen von Statusinformationen fehlerhafter Peers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Berechnungen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Aggregationen wie Durchschnittsfindung, Extremwertbestimmung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Einsatz z.B. in Sensornetzen</a:t>
            </a:r>
          </a:p>
          <a:p>
            <a:endParaRPr lang="de-DE" sz="2400" dirty="0" smtClean="0"/>
          </a:p>
          <a:p>
            <a:r>
              <a:rPr lang="de-DE" sz="2400" b="1" dirty="0" smtClean="0"/>
              <a:t>Peerauswahl</a:t>
            </a:r>
          </a:p>
          <a:p>
            <a:r>
              <a:rPr lang="de-DE" sz="2400" dirty="0" smtClean="0"/>
              <a:t>	Zufällige Auswahl aus dem lokalen Cache</a:t>
            </a:r>
          </a:p>
          <a:p>
            <a:r>
              <a:rPr lang="de-DE" sz="2400" b="1" dirty="0" smtClean="0"/>
              <a:t>Datenaustausch</a:t>
            </a:r>
          </a:p>
          <a:p>
            <a:r>
              <a:rPr lang="de-DE" sz="2400" dirty="0" smtClean="0"/>
              <a:t>	Anwendungsabhängiges Datum wird kopiert</a:t>
            </a:r>
          </a:p>
          <a:p>
            <a:r>
              <a:rPr lang="de-DE" sz="2400" b="1" dirty="0" smtClean="0"/>
              <a:t>Datenverarbeitung</a:t>
            </a:r>
          </a:p>
          <a:p>
            <a:r>
              <a:rPr lang="de-DE" sz="2400" dirty="0" smtClean="0"/>
              <a:t>	Neues Datum wird aus dem empfangenen und dem 	lokalen Datum berechnet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dirty="0" err="1" smtClean="0"/>
              <a:t>Gossip</a:t>
            </a: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Ressourcenverwaltung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Berechnung</a:t>
            </a:r>
          </a:p>
          <a:p>
            <a:pPr marL="698500" lvl="1" indent="-342900">
              <a:buNone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Allgemein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Eigenschaften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Konnektivität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Konvergenz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err="1" smtClean="0"/>
              <a:t>Ingradverteilung</a:t>
            </a:r>
            <a:endParaRPr lang="de-DE" sz="2000" b="1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Robustheit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b="1" dirty="0" smtClean="0"/>
              <a:t>Selbstheilung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b="1" dirty="0" smtClean="0"/>
              <a:t>Fazit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Algorithmus zur Peerauswahl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Zufällig mit gleicher Wahrscheinlichkeit aus gesamten Netzwerk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Nur lokale Sicht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Oft als Service für höhere Schichten verwendet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287" lvl="1" indent="-342900">
              <a:buNone/>
            </a:pPr>
            <a:r>
              <a:rPr lang="de-DE" sz="2400" dirty="0" smtClean="0"/>
              <a:t>Für </a:t>
            </a:r>
            <a:r>
              <a:rPr lang="de-DE" sz="2400" dirty="0" smtClean="0"/>
              <a:t>Knoten</a:t>
            </a:r>
            <a:endParaRPr lang="de-DE" sz="2400" dirty="0" smtClean="0"/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Erhöhe Alter um eins für alle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Wähle ältesten </a:t>
            </a:r>
            <a:r>
              <a:rPr lang="de-DE" sz="2400" dirty="0" smtClean="0"/>
              <a:t>Nachbar     und        zufällige </a:t>
            </a:r>
            <a:r>
              <a:rPr lang="de-DE" sz="2400" dirty="0" smtClean="0"/>
              <a:t>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Ersetze	     Eintrag </a:t>
            </a:r>
            <a:r>
              <a:rPr lang="de-DE" sz="2400" dirty="0" smtClean="0"/>
              <a:t>mit dem Alter 0 und Adresse </a:t>
            </a:r>
            <a:r>
              <a:rPr lang="de-DE" sz="2400" dirty="0" smtClean="0"/>
              <a:t>von</a:t>
            </a:r>
            <a:endParaRPr lang="de-DE" sz="2400" dirty="0" smtClean="0"/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Sende aktualisierte Teilmenge </a:t>
            </a:r>
            <a:r>
              <a:rPr lang="de-DE" sz="2400" dirty="0" smtClean="0"/>
              <a:t>zu</a:t>
            </a:r>
            <a:endParaRPr lang="de-DE" sz="2400" dirty="0" smtClean="0"/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Empfange eine Teilmenge </a:t>
            </a:r>
            <a:r>
              <a:rPr lang="de-DE" sz="2400" dirty="0" smtClean="0"/>
              <a:t>von     mit </a:t>
            </a:r>
            <a:r>
              <a:rPr lang="de-DE" sz="2400" dirty="0" smtClean="0"/>
              <a:t>i eignen Einträgen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</a:t>
            </a:r>
            <a:r>
              <a:rPr lang="de-DE" sz="2400" dirty="0" smtClean="0"/>
              <a:t>   zeigen </a:t>
            </a:r>
            <a:r>
              <a:rPr lang="de-DE" sz="2400" dirty="0" smtClean="0"/>
              <a:t>und in </a:t>
            </a:r>
            <a:r>
              <a:rPr lang="de-DE" sz="2400" dirty="0" smtClean="0"/>
              <a:t>      Cache </a:t>
            </a:r>
            <a:r>
              <a:rPr lang="de-DE" sz="2400" dirty="0" smtClean="0"/>
              <a:t>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	Cache </a:t>
            </a:r>
            <a:r>
              <a:rPr lang="de-DE" sz="2400" dirty="0" smtClean="0"/>
              <a:t>und füge alle verbleibenden Einträge hinzu. (erst die leeren Cacheeinträge nutzen, dann ersetze die Einträge, die man </a:t>
            </a:r>
            <a:r>
              <a:rPr lang="de-DE" sz="2400" dirty="0" smtClean="0"/>
              <a:t>zu     geschickt </a:t>
            </a:r>
            <a:r>
              <a:rPr lang="de-DE" sz="2400" dirty="0" smtClean="0"/>
              <a:t>hat)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/>
        </p:nvGraphicFramePr>
        <p:xfrm>
          <a:off x="1935164" y="1585875"/>
          <a:ext cx="349334" cy="379449"/>
        </p:xfrm>
        <a:graphic>
          <a:graphicData uri="http://schemas.openxmlformats.org/presentationml/2006/ole">
            <p:oleObj spid="_x0000_s12296" name="Formel" r:id="rId3" imgW="152280" imgH="16488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214015" y="4202075"/>
          <a:ext cx="350840" cy="379449"/>
        </p:xfrm>
        <a:graphic>
          <a:graphicData uri="http://schemas.openxmlformats.org/presentationml/2006/ole">
            <p:oleObj spid="_x0000_s12298" name="Formel" r:id="rId4" imgW="152280" imgH="164880" progId="Equation.3">
              <p:embed/>
            </p:oleObj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8024810" y="2892387"/>
          <a:ext cx="350840" cy="379449"/>
        </p:xfrm>
        <a:graphic>
          <a:graphicData uri="http://schemas.openxmlformats.org/presentationml/2006/ole">
            <p:oleObj spid="_x0000_s12300" name="Formel" r:id="rId5" imgW="152280" imgH="164880" progId="Equation.3">
              <p:embed/>
            </p:oleObj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6376196" y="4207669"/>
          <a:ext cx="571493" cy="400045"/>
        </p:xfrm>
        <a:graphic>
          <a:graphicData uri="http://schemas.openxmlformats.org/presentationml/2006/ole">
            <p:oleObj spid="_x0000_s12301" name="Formel" r:id="rId6" imgW="253800" imgH="177480" progId="Equation.3">
              <p:embed/>
            </p:oleObj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2397125" y="4645819"/>
          <a:ext cx="569912" cy="398462"/>
        </p:xfrm>
        <a:graphic>
          <a:graphicData uri="http://schemas.openxmlformats.org/presentationml/2006/ole">
            <p:oleObj spid="_x0000_s12302" name="Formel" r:id="rId7" imgW="253800" imgH="177480" progId="Equation.3">
              <p:embed/>
            </p:oleObj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/>
        </p:nvGraphicFramePr>
        <p:xfrm>
          <a:off x="4105261" y="2459890"/>
          <a:ext cx="343367" cy="457822"/>
        </p:xfrm>
        <a:graphic>
          <a:graphicData uri="http://schemas.openxmlformats.org/presentationml/2006/ole">
            <p:oleObj spid="_x0000_s12303" name="Formel" r:id="rId8" imgW="152280" imgH="203040" progId="Equation.3">
              <p:embed/>
            </p:oleObj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5310413" y="3321497"/>
          <a:ext cx="342900" cy="457200"/>
        </p:xfrm>
        <a:graphic>
          <a:graphicData uri="http://schemas.openxmlformats.org/presentationml/2006/ole">
            <p:oleObj spid="_x0000_s12305" name="Formel" r:id="rId9" imgW="152280" imgH="203040" progId="Equation.3">
              <p:embed/>
            </p:oleObj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949252" y="3749784"/>
          <a:ext cx="342900" cy="457200"/>
        </p:xfrm>
        <a:graphic>
          <a:graphicData uri="http://schemas.openxmlformats.org/presentationml/2006/ole">
            <p:oleObj spid="_x0000_s12306" name="Formel" r:id="rId10" imgW="152280" imgH="203040" progId="Equation.3">
              <p:embed/>
            </p:oleObj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5180013" y="5373230"/>
          <a:ext cx="342900" cy="457200"/>
        </p:xfrm>
        <a:graphic>
          <a:graphicData uri="http://schemas.openxmlformats.org/presentationml/2006/ole">
            <p:oleObj spid="_x0000_s12307" name="Formel" r:id="rId11" imgW="152280" imgH="203040" progId="Equation.3">
              <p:embed/>
            </p:oleObj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846263" y="2884488"/>
          <a:ext cx="600075" cy="457200"/>
        </p:xfrm>
        <a:graphic>
          <a:graphicData uri="http://schemas.openxmlformats.org/presentationml/2006/ole">
            <p:oleObj spid="_x0000_s12308" name="Formel" r:id="rId12" imgW="266400" imgH="203040" progId="Equation.3">
              <p:embed/>
            </p:oleObj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/>
        </p:nvGraphicFramePr>
        <p:xfrm>
          <a:off x="4999711" y="2470910"/>
          <a:ext cx="608921" cy="387495"/>
        </p:xfrm>
        <a:graphic>
          <a:graphicData uri="http://schemas.openxmlformats.org/presentationml/2006/ole">
            <p:oleObj spid="_x0000_s12309" name="Formel" r:id="rId13" imgW="279360" imgH="177480" progId="Equation.3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Für Knoten </a:t>
            </a:r>
            <a:r>
              <a:rPr lang="de-DE" sz="2400" dirty="0" smtClean="0"/>
              <a:t>   :</a:t>
            </a:r>
            <a:endParaRPr lang="de-DE" sz="2400" dirty="0" smtClean="0"/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Wähle </a:t>
            </a:r>
            <a:r>
              <a:rPr lang="de-DE" sz="2400" dirty="0" smtClean="0"/>
              <a:t>  zufällige </a:t>
            </a:r>
            <a:r>
              <a:rPr lang="de-DE" sz="2400" dirty="0" smtClean="0"/>
              <a:t>Nachbarn, sende </a:t>
            </a:r>
            <a:r>
              <a:rPr lang="de-DE" sz="2400" dirty="0" smtClean="0"/>
              <a:t>an</a:t>
            </a:r>
            <a:endParaRPr lang="de-DE" sz="2400" dirty="0" smtClean="0"/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</a:t>
            </a:r>
            <a:r>
              <a:rPr lang="de-DE" sz="2400" dirty="0" smtClean="0"/>
              <a:t>Einträge die </a:t>
            </a:r>
            <a:r>
              <a:rPr lang="de-DE" sz="2400" dirty="0" smtClean="0"/>
              <a:t>auf     zeigen </a:t>
            </a:r>
            <a:r>
              <a:rPr lang="de-DE" sz="2400" dirty="0" smtClean="0"/>
              <a:t>und in </a:t>
            </a:r>
            <a:r>
              <a:rPr lang="de-DE" sz="2400" dirty="0" smtClean="0"/>
              <a:t>      Cache </a:t>
            </a:r>
            <a:r>
              <a:rPr lang="de-DE" sz="2400" dirty="0" smtClean="0"/>
              <a:t>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</a:t>
            </a:r>
            <a:r>
              <a:rPr lang="de-DE" sz="2400" dirty="0" smtClean="0"/>
              <a:t>       Cache </a:t>
            </a:r>
            <a:r>
              <a:rPr lang="de-DE" sz="2400" dirty="0" smtClean="0"/>
              <a:t>und füge alle verbleibenden Einträge hinzu. (erst die leeren Cacheeinträge nutzen, dann ersetze die Einträge, die man </a:t>
            </a:r>
            <a:r>
              <a:rPr lang="de-DE" sz="2400" dirty="0" smtClean="0"/>
              <a:t>zu     geschickt </a:t>
            </a:r>
            <a:r>
              <a:rPr lang="de-DE" sz="2400" dirty="0" smtClean="0"/>
              <a:t>hat) </a:t>
            </a:r>
          </a:p>
          <a:p>
            <a:pPr marL="522287" lvl="1" indent="-342900">
              <a:buFont typeface="+mj-lt"/>
              <a:buAutoNum type="arabicPeriod"/>
            </a:pPr>
            <a:endParaRPr lang="de-DE" sz="2400" dirty="0" smtClean="0"/>
          </a:p>
          <a:p>
            <a:pPr marL="522287" lvl="1" indent="-342900">
              <a:buNone/>
            </a:pPr>
            <a:r>
              <a:rPr lang="de-DE" sz="2400" dirty="0" smtClean="0"/>
              <a:t>Parameter</a:t>
            </a:r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    Cachegröße</a:t>
            </a:r>
            <a:endParaRPr lang="de-DE" sz="2400" dirty="0"/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    Anzahl </a:t>
            </a:r>
            <a:r>
              <a:rPr lang="de-DE" sz="2400" dirty="0" smtClean="0"/>
              <a:t>d. ausgetauschten Nachbarn)</a:t>
            </a:r>
          </a:p>
          <a:p>
            <a:pPr marL="890587" lvl="2" indent="-342900">
              <a:buFont typeface="Arial" pitchFamily="34" charset="0"/>
              <a:buChar char="•"/>
            </a:pPr>
            <a:r>
              <a:rPr lang="de-DE" sz="2400" dirty="0" smtClean="0"/>
              <a:t>       Zeitintervall </a:t>
            </a:r>
            <a:r>
              <a:rPr lang="de-DE" sz="2400" dirty="0" smtClean="0"/>
              <a:t>zwischen den Nachrichten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768475" y="1604282"/>
          <a:ext cx="342900" cy="457200"/>
        </p:xfrm>
        <a:graphic>
          <a:graphicData uri="http://schemas.openxmlformats.org/presentationml/2006/ole">
            <p:oleObj spid="_x0000_s11265" name="Formel" r:id="rId3" imgW="152280" imgH="203040" progId="Equation.3">
              <p:embed/>
            </p:oleObj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257675" y="2443273"/>
          <a:ext cx="342900" cy="457200"/>
        </p:xfrm>
        <a:graphic>
          <a:graphicData uri="http://schemas.openxmlformats.org/presentationml/2006/ole">
            <p:oleObj spid="_x0000_s11266" name="Formel" r:id="rId4" imgW="152280" imgH="2030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451254" y="2456088"/>
          <a:ext cx="600075" cy="457200"/>
        </p:xfrm>
        <a:graphic>
          <a:graphicData uri="http://schemas.openxmlformats.org/presentationml/2006/ole">
            <p:oleObj spid="_x0000_s11267" name="Formel" r:id="rId5" imgW="266400" imgH="20304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373083" y="2884260"/>
          <a:ext cx="600075" cy="457200"/>
        </p:xfrm>
        <a:graphic>
          <a:graphicData uri="http://schemas.openxmlformats.org/presentationml/2006/ole">
            <p:oleObj spid="_x0000_s11268" name="Formel" r:id="rId6" imgW="266400" imgH="20304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836446" y="2014537"/>
          <a:ext cx="349250" cy="379412"/>
        </p:xfrm>
        <a:graphic>
          <a:graphicData uri="http://schemas.openxmlformats.org/presentationml/2006/ole">
            <p:oleObj spid="_x0000_s11269" name="Formel" r:id="rId7" imgW="152280" imgH="16488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160963" y="3633789"/>
          <a:ext cx="349250" cy="379412"/>
        </p:xfrm>
        <a:graphic>
          <a:graphicData uri="http://schemas.openxmlformats.org/presentationml/2006/ole">
            <p:oleObj spid="_x0000_s11270" name="Formel" r:id="rId8" imgW="152280" imgH="164880" progId="Equation.3">
              <p:embed/>
            </p:oleObj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1662906" y="2030413"/>
          <a:ext cx="196849" cy="393698"/>
        </p:xfrm>
        <a:graphic>
          <a:graphicData uri="http://schemas.openxmlformats.org/presentationml/2006/ole">
            <p:oleObj spid="_x0000_s11271" name="Formel" r:id="rId9" imgW="88560" imgH="17748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099343" y="5389561"/>
          <a:ext cx="196850" cy="393700"/>
        </p:xfrm>
        <a:graphic>
          <a:graphicData uri="http://schemas.openxmlformats.org/presentationml/2006/ole">
            <p:oleObj spid="_x0000_s11272" name="Formel" r:id="rId10" imgW="88560" imgH="177480" progId="Equation.3">
              <p:embed/>
            </p:oleObj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/>
        </p:nvGraphicFramePr>
        <p:xfrm>
          <a:off x="1099344" y="5026907"/>
          <a:ext cx="260350" cy="318206"/>
        </p:xfrm>
        <a:graphic>
          <a:graphicData uri="http://schemas.openxmlformats.org/presentationml/2006/ole">
            <p:oleObj spid="_x0000_s11273" name="Formel" r:id="rId11" imgW="114120" imgH="139680" progId="Equation.3">
              <p:embed/>
            </p:oleObj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/>
        </p:nvGraphicFramePr>
        <p:xfrm>
          <a:off x="1113627" y="5844297"/>
          <a:ext cx="472285" cy="323142"/>
        </p:xfrm>
        <a:graphic>
          <a:graphicData uri="http://schemas.openxmlformats.org/presentationml/2006/ole">
            <p:oleObj spid="_x0000_s11274" name="Formel" r:id="rId12" imgW="241200" imgH="164880" progId="Equation.3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</a:t>
            </a:r>
            <a:r>
              <a:rPr lang="de-DE" dirty="0" err="1" smtClean="0"/>
              <a:t>cont‘d</a:t>
            </a:r>
            <a:endParaRPr lang="de-DE" dirty="0"/>
          </a:p>
        </p:txBody>
      </p:sp>
      <p:pic>
        <p:nvPicPr>
          <p:cNvPr id="5" name="Inhaltsplatzhalter 4" descr="shuff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042935"/>
            <a:ext cx="8642350" cy="401514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 err="1" smtClean="0"/>
              <a:t>Gossip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Ressourcenverwaltung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Berechnungen</a:t>
            </a:r>
            <a:endParaRPr lang="de-DE" dirty="0" smtClean="0"/>
          </a:p>
          <a:p>
            <a:pPr marL="698500" lvl="1" indent="-342900">
              <a:buNone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Allgemein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Eigenschaften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Konnektivität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Konvergenz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err="1" smtClean="0"/>
              <a:t>Ingradverteilung</a:t>
            </a:r>
            <a:endParaRPr lang="de-DE" sz="2000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Robustheit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sz="2000" dirty="0" smtClean="0"/>
              <a:t>Selbstheilung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Fazit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75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75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5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Grundlegende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Konnektivität</a:t>
            </a:r>
            <a:endParaRPr lang="de-DE" sz="24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Konvergenz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Ingradverteilung</a:t>
            </a:r>
            <a:endParaRPr lang="de-DE" sz="24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Robustheit - Selbstheilung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Konnektivität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Shuffling</a:t>
            </a:r>
            <a:r>
              <a:rPr lang="de-DE" sz="2400" dirty="0" smtClean="0"/>
              <a:t> stellt sicher: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Kein Knoten wird aus dem Netzwerk entfernt</a:t>
            </a:r>
          </a:p>
          <a:p>
            <a:pPr lvl="3">
              <a:lnSpc>
                <a:spcPct val="200000"/>
              </a:lnSpc>
              <a:buFont typeface="Wingdings"/>
              <a:buChar char="à"/>
            </a:pPr>
            <a:r>
              <a:rPr lang="de-DE" sz="2400" dirty="0" smtClean="0"/>
              <a:t>Netzwerk wird nicht partitioniert</a:t>
            </a:r>
          </a:p>
          <a:p>
            <a:pPr lvl="2">
              <a:buNone/>
            </a:pPr>
            <a:r>
              <a:rPr lang="de-DE" dirty="0" smtClean="0"/>
              <a:t>(Annahme: Zuverlässige Übertragung)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Konvergenz</a:t>
            </a:r>
            <a:endParaRPr lang="de-DE" dirty="0"/>
          </a:p>
        </p:txBody>
      </p:sp>
      <p:pic>
        <p:nvPicPr>
          <p:cNvPr id="7" name="Inhaltsplatzhalter 6" descr="avg_shrt_path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512997"/>
            <a:ext cx="4244975" cy="3098832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Durchschnittlicher kürzester Weg im Netzwerk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Enhanced </a:t>
            </a:r>
            <a:r>
              <a:rPr lang="de-DE" dirty="0" err="1" smtClean="0"/>
              <a:t>shuffling</a:t>
            </a:r>
            <a:r>
              <a:rPr lang="de-DE" dirty="0" smtClean="0"/>
              <a:t> konvergiert zu Zufallsgraphen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</a:t>
            </a:r>
            <a:r>
              <a:rPr lang="de-DE" dirty="0" err="1" smtClean="0"/>
              <a:t>Ingradverteilung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Ausgrad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eines Knoten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Ausgrad</a:t>
            </a:r>
            <a:r>
              <a:rPr lang="de-DE" sz="2400" dirty="0" smtClean="0"/>
              <a:t> ist durch Cachegröße gegeben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Ingrad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Nachbarn die den Knoten kennen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Ideal ist </a:t>
            </a:r>
            <a:r>
              <a:rPr lang="de-DE" sz="2400" dirty="0" err="1" smtClean="0"/>
              <a:t>gleichmässige</a:t>
            </a:r>
            <a:r>
              <a:rPr lang="de-DE" sz="2400" dirty="0" smtClean="0"/>
              <a:t> Verteilung des </a:t>
            </a:r>
            <a:r>
              <a:rPr lang="de-DE" sz="2400" dirty="0" err="1" smtClean="0"/>
              <a:t>Ingrad</a:t>
            </a:r>
            <a:endParaRPr lang="de-DE" sz="2400" dirty="0" smtClean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z.B. Überlastung einzelner Knoten verhindern</a:t>
            </a:r>
          </a:p>
          <a:p>
            <a:pPr lvl="1"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Robustheit</a:t>
            </a:r>
            <a:endParaRPr lang="de-DE" dirty="0"/>
          </a:p>
        </p:txBody>
      </p:sp>
      <p:pic>
        <p:nvPicPr>
          <p:cNvPr id="7" name="Inhaltsplatzhalter 6" descr="selfhealin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1589" y="1625277"/>
            <a:ext cx="8226851" cy="3561859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257696" y="5178830"/>
            <a:ext cx="8635480" cy="113783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100.000 Knoten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80% der Knoten können entfernt werden bevor Partitionierung einsetzt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Selbstheilung</a:t>
            </a:r>
            <a:endParaRPr lang="de-DE" dirty="0"/>
          </a:p>
        </p:txBody>
      </p:sp>
      <p:pic>
        <p:nvPicPr>
          <p:cNvPr id="6" name="Inhaltsplatzhalter 5" descr="dead_remembe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38062" y="1544564"/>
            <a:ext cx="4806799" cy="344307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9382" y="5020887"/>
            <a:ext cx="8643793" cy="1295776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Anzahl Zyklen bis </a:t>
            </a:r>
            <a:r>
              <a:rPr lang="de-DE" sz="2400" dirty="0" err="1" smtClean="0"/>
              <a:t>Deadlink</a:t>
            </a:r>
            <a:r>
              <a:rPr lang="de-DE" sz="2400" dirty="0" smtClean="0"/>
              <a:t> aus Netzwerk verschwindet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enhanced</a:t>
            </a:r>
            <a:r>
              <a:rPr lang="de-DE" sz="2400" dirty="0" smtClean="0"/>
              <a:t> deutlich besser als </a:t>
            </a:r>
            <a:r>
              <a:rPr lang="de-DE" sz="2400" dirty="0" err="1" smtClean="0"/>
              <a:t>basic</a:t>
            </a:r>
            <a:endParaRPr lang="de-DE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3525" y="1827213"/>
            <a:ext cx="8635480" cy="450850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Dargestellte Eigenschaften (Robustheit, </a:t>
            </a:r>
            <a:r>
              <a:rPr lang="de-DE" dirty="0" err="1" smtClean="0"/>
              <a:t>Ingradverteilung</a:t>
            </a:r>
            <a:r>
              <a:rPr lang="de-DE" dirty="0" smtClean="0"/>
              <a:t>, kurze durchschnittliche kürzeste Wege) sind Eigenschaften des Gesamtsystems. </a:t>
            </a:r>
          </a:p>
          <a:p>
            <a:r>
              <a:rPr lang="de-DE" dirty="0" smtClean="0"/>
              <a:t>CYCLON schafft es diese dezentral, mit minimalen Aufwand und ausschließlich lokaler Sicht sehr gut zu approximieren.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Spyros </a:t>
            </a:r>
            <a:r>
              <a:rPr lang="de-DE" dirty="0" err="1" smtClean="0"/>
              <a:t>Voulgaris</a:t>
            </a:r>
            <a:r>
              <a:rPr lang="de-DE" dirty="0" smtClean="0"/>
              <a:t>, Daniela </a:t>
            </a:r>
            <a:r>
              <a:rPr lang="de-DE" dirty="0" err="1" smtClean="0"/>
              <a:t>Gavidia</a:t>
            </a:r>
            <a:r>
              <a:rPr lang="de-DE" dirty="0" smtClean="0"/>
              <a:t>, Maarten van Steen, </a:t>
            </a:r>
            <a:r>
              <a:rPr lang="de-DE" b="1" dirty="0" smtClean="0"/>
              <a:t>CYCLON: </a:t>
            </a:r>
            <a:r>
              <a:rPr lang="de-DE" b="1" dirty="0" err="1" smtClean="0"/>
              <a:t>Inexpensive</a:t>
            </a:r>
            <a:r>
              <a:rPr lang="de-DE" b="1" dirty="0" smtClean="0"/>
              <a:t> Membership Management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Unstructured</a:t>
            </a:r>
            <a:r>
              <a:rPr lang="de-DE" b="1" dirty="0" smtClean="0"/>
              <a:t> P2P </a:t>
            </a:r>
            <a:r>
              <a:rPr lang="de-DE" b="1" dirty="0" err="1" smtClean="0"/>
              <a:t>Overlays</a:t>
            </a:r>
            <a:r>
              <a:rPr lang="de-DE" dirty="0" smtClean="0"/>
              <a:t>. </a:t>
            </a:r>
            <a:r>
              <a:rPr lang="en-US" dirty="0" smtClean="0"/>
              <a:t>Journal of Network and Systems Management, Vol. 13, No. 2, June 2005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Anne-Marie </a:t>
            </a:r>
            <a:r>
              <a:rPr lang="de-DE" dirty="0" err="1" smtClean="0"/>
              <a:t>Kermarrec</a:t>
            </a:r>
            <a:r>
              <a:rPr lang="de-DE" dirty="0" smtClean="0"/>
              <a:t>, Maarten van Steen, </a:t>
            </a:r>
            <a:r>
              <a:rPr lang="de-DE" b="1" dirty="0" err="1" smtClean="0"/>
              <a:t>Gossiping</a:t>
            </a:r>
            <a:r>
              <a:rPr lang="de-DE" b="1" dirty="0" smtClean="0"/>
              <a:t> in Distributed Systems. </a:t>
            </a:r>
            <a:r>
              <a:rPr lang="en-US" dirty="0" smtClean="0"/>
              <a:t>ACM SIGOPS Operating Systems Review - Gossip-based computer networking, Volume 41 Issue 5, October 2007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probabilitischer</a:t>
            </a:r>
            <a:r>
              <a:rPr lang="de-DE" sz="2400" dirty="0" smtClean="0"/>
              <a:t> Informationsaustausch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Wiederholung der einzelnen Arbeitsschritte (endlos)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analog zur Gerüchteverbreitung oder zu Krankheitsepidemien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historisch zur Sicherung der Konsistenz verteilter Datenbanken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smtClean="0"/>
              <a:t>Begriffserklärung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Prozesse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haben Cache  mit Referenzen zu anderen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ggf. auch </a:t>
            </a:r>
            <a:r>
              <a:rPr lang="de-DE" sz="2400" dirty="0" err="1" smtClean="0"/>
              <a:t>peer</a:t>
            </a:r>
            <a:r>
              <a:rPr lang="de-DE" sz="2400" dirty="0" smtClean="0"/>
              <a:t>-spezifische Informationen im Cache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Peerauswahl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verschiedene Auswahlkriterien je nach Anwendung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Unterschiede bei Auswahl über kabellose oder kabelgebundene Verbindungen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Simulation eines anderen Verbindungstyps möglich, häufig teuer und unnötig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kaum Unterschiede auf Applikationsschicht zwischen synchron und asynchron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asynchron ist kein "richtiges" </a:t>
            </a:r>
            <a:r>
              <a:rPr lang="de-DE" sz="2400" dirty="0" err="1" smtClean="0"/>
              <a:t>Gossiping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Peers entscheiden, welche Daten sie austauschen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entweder Applikationsdaten oder Referenzen zu anderen Peers werden ausgetauscht</a:t>
            </a:r>
          </a:p>
          <a:p>
            <a:pPr>
              <a:lnSpc>
                <a:spcPct val="200000"/>
              </a:lnSpc>
            </a:pPr>
            <a:r>
              <a:rPr lang="de-DE" sz="3000" b="1" dirty="0" err="1" smtClean="0">
                <a:solidFill>
                  <a:srgbClr val="003366"/>
                </a:solidFill>
              </a:rPr>
              <a:t>Gossip</a:t>
            </a:r>
            <a:r>
              <a:rPr lang="de-DE" sz="3000" b="1" dirty="0" smtClean="0">
                <a:solidFill>
                  <a:srgbClr val="003366"/>
                </a:solidFill>
              </a:rPr>
              <a:t> Struktur: </a:t>
            </a:r>
            <a:r>
              <a:rPr lang="de-DE" sz="3000" b="1" dirty="0" smtClean="0">
                <a:solidFill>
                  <a:srgbClr val="003366"/>
                </a:solidFill>
              </a:rPr>
              <a:t>Datenverarbeitung</a:t>
            </a:r>
            <a:endParaRPr lang="de-DE" sz="30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stark anwendungsabhängig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Nachrichten/Daten in einem Netzwerk (möglichst gleichmäßig) verteilen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Jeder Knoten hat lokalen Cache, in welchem die Nachrichten/Datensätze abgelegt werden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Zufällige Auswahl einer bestimmten Anzahl von Kommunikationspartnern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Eine Nachricht aus dem lokalen Cache eines Peers in den lokalen Cache eines anderen Peers kopiert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Eventuell Weiterleitung neuer Nachrichten an höhere Schichten, Löschung veralteter Nachrichten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push/pull/hybrid Modus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Durchschnittliche Verbreitungsgeschwindigkeit: O(log N) mit N = Anzahl der Knoten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Austauschpartner werden zufällig aus einem</a:t>
            </a:r>
            <a:br>
              <a:rPr lang="de-DE" sz="2400" dirty="0" smtClean="0"/>
            </a:br>
            <a:r>
              <a:rPr lang="de-DE" sz="2400" dirty="0" smtClean="0"/>
              <a:t>lokalen Cache (Nachbarliste) </a:t>
            </a:r>
            <a:r>
              <a:rPr lang="de-DE" sz="2400" dirty="0" smtClean="0"/>
              <a:t>ausgewählt</a:t>
            </a:r>
          </a:p>
          <a:p>
            <a:pPr lvl="1">
              <a:lnSpc>
                <a:spcPct val="100000"/>
              </a:lnSpc>
              <a:buNone/>
            </a:pPr>
            <a:endParaRPr lang="de-DE" sz="2400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Weitergabe der lokalen </a:t>
            </a:r>
            <a:r>
              <a:rPr lang="de-DE" sz="2400" dirty="0" smtClean="0"/>
              <a:t>Liste</a:t>
            </a:r>
          </a:p>
          <a:p>
            <a:pPr lvl="1">
              <a:lnSpc>
                <a:spcPct val="100000"/>
              </a:lnSpc>
              <a:buNone/>
            </a:pPr>
            <a:endParaRPr lang="de-DE" sz="2400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Empfangene Nachbarlisten werden in lokale Liste eingefügt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731</Words>
  <Application>Microsoft Office PowerPoint</Application>
  <PresentationFormat>Bildschirmpräsentation (4:3)</PresentationFormat>
  <Paragraphs>223</Paragraphs>
  <Slides>27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PowerPoint_Praesentation</vt:lpstr>
      <vt:lpstr>Microsoft Formel-Editor 3.0</vt:lpstr>
      <vt:lpstr>Gossip &amp; CYCLON</vt:lpstr>
      <vt:lpstr>Gliederung</vt:lpstr>
      <vt:lpstr>Gossip: Überblick</vt:lpstr>
      <vt:lpstr>Gossip: Struktur</vt:lpstr>
      <vt:lpstr>Gossip Struktur: Peerauswahl</vt:lpstr>
      <vt:lpstr>Gossip Struktur: Datenaustausch</vt:lpstr>
      <vt:lpstr>Gossip Anwendung: Verteilung 1/2</vt:lpstr>
      <vt:lpstr>Gossip Anwendung: Verteilung 2/2</vt:lpstr>
      <vt:lpstr>Gossip Anwendung: Partnerfindung 1/2</vt:lpstr>
      <vt:lpstr>Gossip Anwendung: Partnerfindung 2/2</vt:lpstr>
      <vt:lpstr>Gossip Anwendung: Topologie Konstruktion </vt:lpstr>
      <vt:lpstr>Gossip Anwendung: Topologie Konstruktion</vt:lpstr>
      <vt:lpstr>Gossip Anwendung: Ressourcenverwaltung </vt:lpstr>
      <vt:lpstr>Gossip Anwendung: Berechnungen</vt:lpstr>
      <vt:lpstr>Gliederung</vt:lpstr>
      <vt:lpstr>CYCLON: Allgemein</vt:lpstr>
      <vt:lpstr>CYCLON: Enhanced Shuffling 1/2</vt:lpstr>
      <vt:lpstr>CYCLON: Enhanced Shuffling 2/2</vt:lpstr>
      <vt:lpstr>CYCLON: Enhanced Shuffling cont‘d</vt:lpstr>
      <vt:lpstr>CYCLON: Grundlegende Eigenschaften</vt:lpstr>
      <vt:lpstr>CYCLON: Konnektivität</vt:lpstr>
      <vt:lpstr>CYCLON: Konvergenz</vt:lpstr>
      <vt:lpstr>CYCLON: Ingradverteilung</vt:lpstr>
      <vt:lpstr>CYCLON: Robustheit</vt:lpstr>
      <vt:lpstr>CYCLON: Selbstheilung</vt:lpstr>
      <vt:lpstr>CYCLON: Fazit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</dc:creator>
  <dc:description>Version 0.9, 10.11.2005</dc:description>
  <cp:lastModifiedBy>Tobi</cp:lastModifiedBy>
  <cp:revision>274</cp:revision>
  <cp:lastPrinted>2002-06-26T11:04:16Z</cp:lastPrinted>
  <dcterms:created xsi:type="dcterms:W3CDTF">2013-06-03T06:54:12Z</dcterms:created>
  <dcterms:modified xsi:type="dcterms:W3CDTF">2013-06-12T22:30:48Z</dcterms:modified>
</cp:coreProperties>
</file>