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61" r:id="rId5"/>
    <p:sldId id="268" r:id="rId6"/>
    <p:sldId id="269" r:id="rId7"/>
    <p:sldId id="262" r:id="rId8"/>
    <p:sldId id="278" r:id="rId9"/>
    <p:sldId id="263" r:id="rId10"/>
    <p:sldId id="279" r:id="rId11"/>
    <p:sldId id="264" r:id="rId12"/>
    <p:sldId id="265" r:id="rId13"/>
    <p:sldId id="266" r:id="rId14"/>
    <p:sldId id="267" r:id="rId15"/>
    <p:sldId id="270" r:id="rId16"/>
    <p:sldId id="25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1" r:id="rId25"/>
    <p:sldId id="280" r:id="rId26"/>
    <p:sldId id="260" r:id="rId2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CCD6E0"/>
    <a:srgbClr val="FFCC00"/>
    <a:srgbClr val="8C0000"/>
    <a:srgbClr val="626000"/>
    <a:srgbClr val="FF9933"/>
    <a:srgbClr val="80808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 autoAdjust="0"/>
    <p:restoredTop sz="94710" autoAdjust="0"/>
  </p:normalViewPr>
  <p:slideViewPr>
    <p:cSldViewPr snapToGrid="0" showGuides="1">
      <p:cViewPr varScale="1">
        <p:scale>
          <a:sx n="115" d="100"/>
          <a:sy n="115" d="100"/>
        </p:scale>
        <p:origin x="-18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4386300B-C214-4045-B513-2B6B1E7482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BCA902-51D0-4602-B06E-7B2FCFF5FA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4616450"/>
            <a:ext cx="6467475" cy="1057275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2579688"/>
            <a:ext cx="6477000" cy="1470025"/>
          </a:xfrm>
        </p:spPr>
        <p:txBody>
          <a:bodyPr lIns="36000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de-DE" smtClean="0"/>
              <a:t>Titelmasterformat durch Klicken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0" y="295275"/>
            <a:ext cx="44766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err="1" smtClean="0">
                <a:solidFill>
                  <a:srgbClr val="5F5F5F"/>
                </a:solidFill>
                <a:cs typeface="Arial" charset="0"/>
              </a:rPr>
              <a:t>Hinnerk</a:t>
            </a: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 van </a:t>
            </a:r>
            <a:r>
              <a:rPr lang="de-DE" sz="1000" b="1" dirty="0" err="1" smtClean="0">
                <a:solidFill>
                  <a:srgbClr val="5F5F5F"/>
                </a:solidFill>
                <a:cs typeface="Arial" charset="0"/>
              </a:rPr>
              <a:t>Bruinehsen</a:t>
            </a: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, Julian </a:t>
            </a:r>
            <a:r>
              <a:rPr lang="de-DE" sz="1000" b="1" dirty="0" err="1" smtClean="0">
                <a:solidFill>
                  <a:srgbClr val="5F5F5F"/>
                </a:solidFill>
                <a:cs typeface="Arial" charset="0"/>
              </a:rPr>
              <a:t>Dobmann</a:t>
            </a: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, </a:t>
            </a:r>
            <a:r>
              <a:rPr lang="de-DE" sz="1000" b="1" baseline="0" dirty="0" smtClean="0">
                <a:solidFill>
                  <a:srgbClr val="5F5F5F"/>
                </a:solidFill>
                <a:cs typeface="Arial" charset="0"/>
              </a:rPr>
              <a:t>Jens Fischer, Tobias Höppner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Institut für Informatik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</p:txBody>
      </p:sp>
      <p:pic>
        <p:nvPicPr>
          <p:cNvPr id="45064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838200"/>
            <a:ext cx="2160587" cy="54784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838200"/>
            <a:ext cx="6329363" cy="54784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19250"/>
            <a:ext cx="8642350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946150"/>
            <a:ext cx="86423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6627813"/>
            <a:ext cx="122713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3965218-A59B-4292-9C98-79B58A46A890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‹Nr.›</a:t>
            </a:fld>
            <a:endParaRPr lang="de-DE" sz="1000" b="1" dirty="0">
              <a:solidFill>
                <a:srgbClr val="5F5F5F"/>
              </a:solidFill>
            </a:endParaRP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r>
              <a:rPr lang="de-DE" smtClean="0"/>
              <a:t>Gossip und CYCLON, 13.06.2013</a:t>
            </a:r>
            <a:endParaRPr lang="de-DE" dirty="0"/>
          </a:p>
        </p:txBody>
      </p:sp>
      <p:pic>
        <p:nvPicPr>
          <p:cNvPr id="2056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3" r:id="rId8"/>
    <p:sldLayoutId id="2147483682" r:id="rId9"/>
    <p:sldLayoutId id="2147483681" r:id="rId10"/>
    <p:sldLayoutId id="2147483680" r:id="rId11"/>
  </p:sldLayoutIdLst>
  <p:transition spd="slow"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</a:t>
            </a:r>
            <a:r>
              <a:rPr lang="de-DE" smtClean="0"/>
              <a:t>&amp; CYCLON</a:t>
            </a:r>
            <a:endParaRPr lang="de-DE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Vorlesung: Verteilte Systeme 2013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Partnerfindung </a:t>
            </a:r>
            <a:r>
              <a:rPr lang="de-DE" dirty="0" smtClean="0"/>
              <a:t>2/2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Grundlage für viele andere </a:t>
            </a:r>
            <a:r>
              <a:rPr lang="de-DE" sz="2400" dirty="0" err="1" smtClean="0"/>
              <a:t>Gossipingsysteme</a:t>
            </a:r>
            <a:endParaRPr lang="de-DE" sz="24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Anzahl übernommener Nachrichten ausschlaggebend für </a:t>
            </a:r>
            <a:r>
              <a:rPr lang="de-DE" sz="2400" dirty="0" err="1" smtClean="0"/>
              <a:t>Diversität</a:t>
            </a:r>
            <a:r>
              <a:rPr lang="de-DE" sz="2400" dirty="0" smtClean="0"/>
              <a:t> des lokalen Cache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In dynamischen Netzwerken Mechanismus zur Löschung veralteter(inaktiver) Knoten notwendig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Annahme eines homogen strukturierten zugrundeliegenden Netzes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Topologie Konstruktion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- Manchmal striktere Kontrolle über </a:t>
            </a:r>
            <a:r>
              <a:rPr lang="de-DE" sz="2400" dirty="0" err="1" smtClean="0"/>
              <a:t>Overlay</a:t>
            </a:r>
            <a:r>
              <a:rPr lang="de-DE" sz="2400" dirty="0" smtClean="0"/>
              <a:t>-Netzkonstruktion notwendig</a:t>
            </a:r>
          </a:p>
          <a:p>
            <a:r>
              <a:rPr lang="de-DE" sz="2400" dirty="0" smtClean="0"/>
              <a:t>- Jeder Peer hat nur partielle Sicht auf das Gesamtsystem</a:t>
            </a:r>
          </a:p>
          <a:p>
            <a:r>
              <a:rPr lang="de-DE" sz="2400" dirty="0" smtClean="0"/>
              <a:t>- Einführung einer Bewertungsfunktion für Nachbarn</a:t>
            </a:r>
          </a:p>
          <a:p>
            <a:r>
              <a:rPr lang="de-DE" sz="2400" dirty="0" smtClean="0"/>
              <a:t>Peerauswahl: Zufällige Auswahl aus dem lokalen Cache</a:t>
            </a:r>
          </a:p>
          <a:p>
            <a:r>
              <a:rPr lang="de-DE" sz="2400" dirty="0" smtClean="0"/>
              <a:t>Datenaustausch: Listen von Peers</a:t>
            </a:r>
          </a:p>
          <a:p>
            <a:r>
              <a:rPr lang="de-DE" sz="2400" dirty="0" smtClean="0"/>
              <a:t>Datenverarbeitung: Einfügen der empfangenen Liste in den lokalen Cache und Bewertung der neuen Peers (evtl. Löschung von Peers)</a:t>
            </a:r>
          </a:p>
          <a:p>
            <a:r>
              <a:rPr lang="de-DE" sz="2400" dirty="0" smtClean="0"/>
              <a:t>- Bewertungsfunktionen: Anbindungsgeschwindigkeit, Verfügbarkeit, ID-abhängige Kriterien (z.B. Ringkonstruktion)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</a:t>
            </a:r>
            <a:r>
              <a:rPr lang="de-DE" dirty="0" err="1" smtClean="0"/>
              <a:t>Resourcenverwaltung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Peerauswahl: Zufällige Auswahl aus dem lokalen Cache</a:t>
            </a:r>
          </a:p>
          <a:p>
            <a:r>
              <a:rPr lang="de-DE" dirty="0" smtClean="0"/>
              <a:t>Datenaustausch: Statusinformationen über benachbarte Peers</a:t>
            </a:r>
          </a:p>
          <a:p>
            <a:r>
              <a:rPr lang="de-DE" dirty="0" smtClean="0"/>
              <a:t>Datenverarbeitung: Updaten des lokalen Cache mit neuen Statusinformationen</a:t>
            </a:r>
          </a:p>
          <a:p>
            <a:r>
              <a:rPr lang="de-DE" dirty="0" smtClean="0"/>
              <a:t>- Fehlererkennung</a:t>
            </a:r>
          </a:p>
          <a:p>
            <a:r>
              <a:rPr lang="de-DE" dirty="0" smtClean="0"/>
              <a:t>- Verwerfen von Statusinformationen fehlerhafter Peers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</a:t>
            </a:r>
            <a:r>
              <a:rPr lang="de-DE" dirty="0" err="1" smtClean="0"/>
              <a:t>Berechnungsschlontz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- Aggregationen wie Durchschnittsfindung, Extremwertbestimmung</a:t>
            </a:r>
          </a:p>
          <a:p>
            <a:r>
              <a:rPr lang="de-DE" dirty="0" smtClean="0"/>
              <a:t>- Einsatz z.B. in Sensornetzen</a:t>
            </a:r>
          </a:p>
          <a:p>
            <a:r>
              <a:rPr lang="de-DE" dirty="0" smtClean="0"/>
              <a:t>Peerauswahl: Zufällige Auswahl aus dem lokalen Cache</a:t>
            </a:r>
          </a:p>
          <a:p>
            <a:r>
              <a:rPr lang="de-DE" dirty="0" smtClean="0"/>
              <a:t>Datenaustausch: Anwendungsabhängiges Datum wird kopiert</a:t>
            </a:r>
          </a:p>
          <a:p>
            <a:r>
              <a:rPr lang="de-DE" dirty="0" smtClean="0"/>
              <a:t>Datenverarbeitung: Neues Datum wird aus dem empfangenen und dem lokalen Datum berechnet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: 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5400" dirty="0" smtClean="0"/>
              <a:t>DAS IST VOLL TOLL UND SO; ABER KEINER </a:t>
            </a:r>
            <a:r>
              <a:rPr lang="de-DE" sz="5400" dirty="0" err="1" smtClean="0"/>
              <a:t>WEIß</a:t>
            </a:r>
            <a:r>
              <a:rPr lang="de-DE" sz="5400" dirty="0" smtClean="0"/>
              <a:t> GENAU WAS ES IST; BITTE GEBT UNS GELD DAMIT WIR FORSCHEN KÖNNEN.</a:t>
            </a:r>
            <a:endParaRPr lang="de-DE" sz="5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Allgemein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Algorithmus zur Peerauswahl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Zufällig mit gleicher Wahrscheinlichkeit aus gesamten Netzwerk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Nur lokale Sicht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Oft in höheren Schichten verwendet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Enhanced </a:t>
            </a:r>
            <a:r>
              <a:rPr lang="de-DE" dirty="0" err="1" smtClean="0"/>
              <a:t>Shuffling</a:t>
            </a:r>
            <a:r>
              <a:rPr lang="de-DE" dirty="0" smtClean="0"/>
              <a:t> 1/2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2287" lvl="1" indent="-342900">
              <a:buNone/>
            </a:pPr>
            <a:r>
              <a:rPr lang="de-DE" sz="2400" dirty="0" smtClean="0"/>
              <a:t>Für Knoten P</a:t>
            </a:r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Erhöhe Alter um eins für alle Nachbarn</a:t>
            </a:r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Wähle ältesten Nachbar Q und l-1 zufällige Nachbarn</a:t>
            </a:r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Ersetze Qs Eintrag mit dem Alter 0 und Adresse von P</a:t>
            </a:r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Sende aktualisierte Teilmenge zu Q </a:t>
            </a:r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Empfange eine Teilmenge von Q mit i eignen Einträgen</a:t>
            </a:r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Verwerfe Einträge die auf P zeigen und in Ps Cache liegen</a:t>
            </a:r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Aktualisiere Ps Cache und füge alle verbleibenden Einträge hinzu. (erst die leeren Cacheeinträge nutzen, dann ersetze die Einträge, die man zu Q geschickt hat)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Enhanced </a:t>
            </a:r>
            <a:r>
              <a:rPr lang="de-DE" dirty="0" err="1" smtClean="0"/>
              <a:t>Shuffling</a:t>
            </a:r>
            <a:r>
              <a:rPr lang="de-DE" dirty="0" smtClean="0"/>
              <a:t> </a:t>
            </a:r>
            <a:r>
              <a:rPr lang="de-DE" dirty="0" smtClean="0"/>
              <a:t>2/2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Für Knoten Q:</a:t>
            </a:r>
          </a:p>
          <a:p>
            <a:pPr marL="636587" lvl="1" indent="-457200">
              <a:buFont typeface="+mj-lt"/>
              <a:buAutoNum type="arabicPeriod"/>
            </a:pPr>
            <a:r>
              <a:rPr lang="de-DE" sz="2400" dirty="0" smtClean="0"/>
              <a:t>Wähle l zufällige Nachbarn, sende an P</a:t>
            </a:r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Verwerfe </a:t>
            </a:r>
            <a:r>
              <a:rPr lang="de-DE" sz="2400" dirty="0" smtClean="0"/>
              <a:t>Einträge die auf </a:t>
            </a:r>
            <a:r>
              <a:rPr lang="de-DE" sz="2400" dirty="0" smtClean="0"/>
              <a:t>Q </a:t>
            </a:r>
            <a:r>
              <a:rPr lang="de-DE" sz="2400" dirty="0" smtClean="0"/>
              <a:t>zeigen und in </a:t>
            </a:r>
            <a:r>
              <a:rPr lang="de-DE" sz="2400" dirty="0" smtClean="0"/>
              <a:t>Qs </a:t>
            </a:r>
            <a:r>
              <a:rPr lang="de-DE" sz="2400" dirty="0" smtClean="0"/>
              <a:t>Cache liegen</a:t>
            </a:r>
          </a:p>
          <a:p>
            <a:pPr marL="522287" lvl="1" indent="-342900">
              <a:buFont typeface="+mj-lt"/>
              <a:buAutoNum type="arabicPeriod"/>
            </a:pPr>
            <a:r>
              <a:rPr lang="de-DE" sz="2400" dirty="0" smtClean="0"/>
              <a:t>Aktualisiere </a:t>
            </a:r>
            <a:r>
              <a:rPr lang="de-DE" sz="2400" dirty="0" smtClean="0"/>
              <a:t>Qs </a:t>
            </a:r>
            <a:r>
              <a:rPr lang="de-DE" sz="2400" dirty="0" smtClean="0"/>
              <a:t>Cache und füge alle verbleibenden Einträge hinzu. (erst die leeren Cacheeinträge nutzen, dann ersetze die Einträge, die man zu </a:t>
            </a:r>
            <a:r>
              <a:rPr lang="de-DE" sz="2400" dirty="0" smtClean="0"/>
              <a:t>P </a:t>
            </a:r>
            <a:r>
              <a:rPr lang="de-DE" sz="2400" dirty="0" smtClean="0"/>
              <a:t>geschickt hat) </a:t>
            </a:r>
          </a:p>
          <a:p>
            <a:pPr marL="636587" lvl="1" indent="-457200">
              <a:buFont typeface="+mj-lt"/>
              <a:buAutoNum type="arabicPeriod"/>
            </a:pP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Enhanced </a:t>
            </a:r>
            <a:r>
              <a:rPr lang="de-DE" dirty="0" err="1" smtClean="0"/>
              <a:t>Shuffling</a:t>
            </a:r>
            <a:r>
              <a:rPr lang="de-DE" dirty="0" smtClean="0"/>
              <a:t> </a:t>
            </a:r>
            <a:r>
              <a:rPr lang="de-DE" dirty="0" err="1" smtClean="0"/>
              <a:t>cont‘d</a:t>
            </a:r>
            <a:endParaRPr lang="de-DE" dirty="0"/>
          </a:p>
        </p:txBody>
      </p:sp>
      <p:pic>
        <p:nvPicPr>
          <p:cNvPr id="5" name="Inhaltsplatzhalter 4" descr="shuff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0825" y="2042935"/>
            <a:ext cx="8642350" cy="4015143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Grundlegende Eigenschaften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Konnektivität (DEMO)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Konvergenz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err="1" smtClean="0"/>
              <a:t>Ingradverteilung</a:t>
            </a:r>
            <a:r>
              <a:rPr lang="de-DE" sz="2400" dirty="0" smtClean="0"/>
              <a:t> (DEMO)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Robustheit - Selbstheilung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und CYCLON, 13.06.2013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2"/>
          <a:lstStyle/>
          <a:p>
            <a:pPr marL="342900" indent="-342900">
              <a:buFont typeface="+mj-lt"/>
              <a:buAutoNum type="arabicPeriod"/>
            </a:pPr>
            <a:r>
              <a:rPr lang="de-DE" sz="2000" b="1" dirty="0" err="1" smtClean="0"/>
              <a:t>Gossip</a:t>
            </a:r>
            <a:endParaRPr lang="de-DE" b="1" dirty="0" smtClean="0"/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Überblick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Struktur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Anwendungsbeispiele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dirty="0" smtClean="0"/>
              <a:t>Datenaustausch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dirty="0" smtClean="0"/>
              <a:t>Peerauswahl</a:t>
            </a:r>
          </a:p>
          <a:p>
            <a:pPr marL="1066800" lvl="2" indent="-342900">
              <a:buFont typeface="+mj-lt"/>
              <a:buAutoNum type="arabicPeriod"/>
            </a:pPr>
            <a:r>
              <a:rPr lang="de-DE" dirty="0" err="1" smtClean="0"/>
              <a:t>Topologiekonstruktion</a:t>
            </a:r>
            <a:endParaRPr lang="de-DE" dirty="0" smtClean="0"/>
          </a:p>
          <a:p>
            <a:pPr marL="1066800" lvl="2" indent="-342900">
              <a:buFont typeface="+mj-lt"/>
              <a:buAutoNum type="arabicPeriod"/>
            </a:pPr>
            <a:r>
              <a:rPr lang="de-DE" dirty="0" err="1" smtClean="0"/>
              <a:t>Resourcenverwaltung</a:t>
            </a:r>
            <a:endParaRPr lang="de-DE" dirty="0" smtClean="0"/>
          </a:p>
          <a:p>
            <a:pPr marL="1066800" lvl="2" indent="-342900">
              <a:buFont typeface="+mj-lt"/>
              <a:buAutoNum type="arabicPeriod"/>
            </a:pPr>
            <a:r>
              <a:rPr lang="de-DE" dirty="0" err="1" smtClean="0"/>
              <a:t>BerechnungSCHLONTZ</a:t>
            </a:r>
            <a:r>
              <a:rPr lang="de-DE" dirty="0" smtClean="0"/>
              <a:t>* (*sprich: SCHLONTZ)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dirty="0" smtClean="0"/>
              <a:t>Fazit</a:t>
            </a:r>
          </a:p>
          <a:p>
            <a:pPr marL="698500" lvl="1" indent="-342900">
              <a:buFont typeface="+mj-lt"/>
              <a:buAutoNum type="arabicPeriod"/>
            </a:pPr>
            <a:endParaRPr lang="de-DE" dirty="0" smtClean="0"/>
          </a:p>
          <a:p>
            <a:pPr marL="698500" lvl="1" indent="-342900">
              <a:buFont typeface="+mj-lt"/>
              <a:buAutoNum type="arabicPeriod"/>
            </a:pPr>
            <a:endParaRPr lang="de-DE" dirty="0" smtClean="0"/>
          </a:p>
          <a:p>
            <a:pPr marL="698500" lvl="1" indent="-342900">
              <a:buFont typeface="+mj-lt"/>
              <a:buAutoNum type="arabicPeriod"/>
            </a:pPr>
            <a:endParaRPr lang="de-DE" dirty="0" smtClean="0"/>
          </a:p>
          <a:p>
            <a:pPr marL="342900" indent="-342900">
              <a:buFont typeface="+mj-lt"/>
              <a:buAutoNum type="arabicPeriod"/>
            </a:pPr>
            <a:r>
              <a:rPr lang="de-DE" sz="2000" b="1" dirty="0" smtClean="0"/>
              <a:t>CYCLON</a:t>
            </a:r>
            <a:endParaRPr lang="de-DE" b="1" dirty="0" smtClean="0"/>
          </a:p>
          <a:p>
            <a:pPr marL="698500" lvl="1" indent="-342900">
              <a:buFont typeface="+mj-lt"/>
              <a:buAutoNum type="arabicPeriod"/>
            </a:pPr>
            <a:r>
              <a:rPr lang="de-DE" sz="2000" dirty="0" smtClean="0"/>
              <a:t>Algorithmus</a:t>
            </a:r>
          </a:p>
          <a:p>
            <a:pPr marL="698500" lvl="1" indent="-342900">
              <a:buFont typeface="+mj-lt"/>
              <a:buAutoNum type="arabicPeriod"/>
            </a:pPr>
            <a:r>
              <a:rPr lang="de-DE" sz="2000" dirty="0" smtClean="0"/>
              <a:t>Simulation</a:t>
            </a:r>
          </a:p>
          <a:p>
            <a:pPr marL="698500" lvl="1" indent="-342900">
              <a:buNone/>
            </a:pPr>
            <a:endParaRPr lang="de-DE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Konnektivität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endParaRPr lang="de-DE" sz="2400" dirty="0" smtClean="0"/>
          </a:p>
          <a:p>
            <a:pPr lvl="1">
              <a:buFont typeface="Arial" pitchFamily="34" charset="0"/>
              <a:buChar char="•"/>
            </a:pPr>
            <a:endParaRPr lang="de-DE" sz="2400" dirty="0" smtClean="0"/>
          </a:p>
          <a:p>
            <a:pPr lvl="1">
              <a:buFont typeface="Arial" pitchFamily="34" charset="0"/>
              <a:buChar char="•"/>
            </a:pPr>
            <a:r>
              <a:rPr lang="de-DE" sz="2400" dirty="0" err="1" smtClean="0"/>
              <a:t>Shuffling</a:t>
            </a:r>
            <a:r>
              <a:rPr lang="de-DE" sz="2400" dirty="0" smtClean="0"/>
              <a:t> stellt sicher:</a:t>
            </a:r>
          </a:p>
          <a:p>
            <a:pPr lvl="2">
              <a:buFont typeface="Arial" pitchFamily="34" charset="0"/>
              <a:buChar char="•"/>
            </a:pPr>
            <a:r>
              <a:rPr lang="de-DE" sz="2400" dirty="0" smtClean="0"/>
              <a:t>Kein Knoten wird aus dem Netzwerk entfernt</a:t>
            </a:r>
          </a:p>
          <a:p>
            <a:pPr lvl="3">
              <a:lnSpc>
                <a:spcPct val="200000"/>
              </a:lnSpc>
              <a:buFont typeface="Wingdings"/>
              <a:buChar char="à"/>
            </a:pPr>
            <a:r>
              <a:rPr lang="de-DE" sz="2400" dirty="0" smtClean="0"/>
              <a:t>Netzwerk wird nicht partitioniert</a:t>
            </a:r>
          </a:p>
          <a:p>
            <a:pPr lvl="2">
              <a:buNone/>
            </a:pPr>
            <a:r>
              <a:rPr lang="de-DE" dirty="0" smtClean="0"/>
              <a:t>(Annahme: Zuverlässige Übertragung)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Konvergenz</a:t>
            </a:r>
            <a:endParaRPr lang="de-DE" dirty="0"/>
          </a:p>
        </p:txBody>
      </p:sp>
      <p:pic>
        <p:nvPicPr>
          <p:cNvPr id="7" name="Inhaltsplatzhalter 6" descr="avg_shrt_path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50825" y="2512997"/>
            <a:ext cx="4244975" cy="3098832"/>
          </a:xfrm>
        </p:spPr>
      </p:pic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endParaRPr lang="de-DE" dirty="0" smtClean="0"/>
          </a:p>
          <a:p>
            <a:pPr lvl="1">
              <a:buFont typeface="Arial" pitchFamily="34" charset="0"/>
              <a:buChar char="•"/>
            </a:pPr>
            <a:endParaRPr lang="de-DE" dirty="0" smtClean="0"/>
          </a:p>
          <a:p>
            <a:pPr lvl="1">
              <a:buFont typeface="Arial" pitchFamily="34" charset="0"/>
              <a:buChar char="•"/>
            </a:pP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Durchschnittlicher kürzester Weg im Netzwerk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Enhanced </a:t>
            </a:r>
            <a:r>
              <a:rPr lang="de-DE" dirty="0" err="1" smtClean="0"/>
              <a:t>shuffling</a:t>
            </a:r>
            <a:r>
              <a:rPr lang="de-DE" dirty="0" smtClean="0"/>
              <a:t> konvergiert zu Zufallsgraphen 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</a:t>
            </a:r>
            <a:r>
              <a:rPr lang="de-DE" dirty="0" err="1" smtClean="0"/>
              <a:t>Ingradverteilung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buNone/>
            </a:pPr>
            <a:endParaRPr lang="de-DE" sz="2400" b="1" dirty="0" smtClean="0"/>
          </a:p>
          <a:p>
            <a:pPr lvl="1">
              <a:lnSpc>
                <a:spcPct val="100000"/>
              </a:lnSpc>
              <a:buNone/>
            </a:pPr>
            <a:r>
              <a:rPr lang="de-DE" sz="2400" b="1" dirty="0" err="1" smtClean="0"/>
              <a:t>Ausgrad</a:t>
            </a:r>
            <a:r>
              <a:rPr lang="de-DE" sz="2400" dirty="0" smtClean="0"/>
              <a:t> </a:t>
            </a:r>
          </a:p>
          <a:p>
            <a:pPr lvl="1">
              <a:lnSpc>
                <a:spcPct val="100000"/>
              </a:lnSpc>
              <a:buNone/>
            </a:pPr>
            <a:r>
              <a:rPr lang="de-DE" sz="2400" dirty="0" smtClean="0"/>
              <a:t>	</a:t>
            </a:r>
            <a:r>
              <a:rPr lang="de-DE" sz="2400" dirty="0" smtClean="0"/>
              <a:t>Nachbarn eines Knoten</a:t>
            </a: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err="1" smtClean="0"/>
              <a:t>Ausgrad</a:t>
            </a:r>
            <a:r>
              <a:rPr lang="de-DE" sz="2400" dirty="0" smtClean="0"/>
              <a:t> ist durch Cachegröße gegeben</a:t>
            </a:r>
          </a:p>
          <a:p>
            <a:pPr lvl="1">
              <a:lnSpc>
                <a:spcPct val="100000"/>
              </a:lnSpc>
              <a:buNone/>
            </a:pPr>
            <a:endParaRPr lang="de-DE" sz="2400" b="1" dirty="0" smtClean="0"/>
          </a:p>
          <a:p>
            <a:pPr lvl="1">
              <a:lnSpc>
                <a:spcPct val="100000"/>
              </a:lnSpc>
              <a:buNone/>
            </a:pPr>
            <a:r>
              <a:rPr lang="de-DE" sz="2400" b="1" dirty="0" err="1" smtClean="0"/>
              <a:t>Ingrad</a:t>
            </a:r>
            <a:r>
              <a:rPr lang="de-DE" sz="2400" dirty="0" smtClean="0"/>
              <a:t> </a:t>
            </a:r>
          </a:p>
          <a:p>
            <a:pPr lvl="1">
              <a:lnSpc>
                <a:spcPct val="100000"/>
              </a:lnSpc>
              <a:buNone/>
            </a:pPr>
            <a:r>
              <a:rPr lang="de-DE" sz="2400" dirty="0" smtClean="0"/>
              <a:t>	</a:t>
            </a:r>
            <a:r>
              <a:rPr lang="de-DE" sz="2400" dirty="0" smtClean="0"/>
              <a:t>Nachbarn die den Knoten kennen</a:t>
            </a: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Ideal ist </a:t>
            </a:r>
            <a:r>
              <a:rPr lang="de-DE" sz="2400" dirty="0" err="1" smtClean="0"/>
              <a:t>gleichmässige</a:t>
            </a:r>
            <a:r>
              <a:rPr lang="de-DE" sz="2400" dirty="0" smtClean="0"/>
              <a:t> Verteilung des </a:t>
            </a:r>
            <a:r>
              <a:rPr lang="de-DE" sz="2400" dirty="0" err="1" smtClean="0"/>
              <a:t>Ingrad</a:t>
            </a:r>
            <a:r>
              <a:rPr lang="de-DE" sz="240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Robustheit</a:t>
            </a:r>
            <a:endParaRPr lang="de-DE" dirty="0"/>
          </a:p>
        </p:txBody>
      </p:sp>
      <p:pic>
        <p:nvPicPr>
          <p:cNvPr id="7" name="Inhaltsplatzhalter 6" descr="selfhealing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41589" y="1625277"/>
            <a:ext cx="8226851" cy="3561859"/>
          </a:xfrm>
        </p:spPr>
      </p:pic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257696" y="5178830"/>
            <a:ext cx="8635480" cy="1137834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de-DE" dirty="0" smtClean="0"/>
              <a:t>100.000 Knoten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80% der Knoten können entfernt werden bevor Partitionierung einsetzt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Selbstheilung</a:t>
            </a:r>
            <a:endParaRPr lang="de-DE" dirty="0"/>
          </a:p>
        </p:txBody>
      </p:sp>
      <p:pic>
        <p:nvPicPr>
          <p:cNvPr id="6" name="Inhaltsplatzhalter 5" descr="dead_remember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038062" y="1544564"/>
            <a:ext cx="4806799" cy="3443072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49382" y="5020887"/>
            <a:ext cx="8643793" cy="1295776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 Anzahl Zyklen bis </a:t>
            </a:r>
            <a:r>
              <a:rPr lang="de-DE" sz="2400" dirty="0" err="1" smtClean="0"/>
              <a:t>Deadlink</a:t>
            </a:r>
            <a:r>
              <a:rPr lang="de-DE" sz="2400" dirty="0" smtClean="0"/>
              <a:t> aus Netzwerk verschwindet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 </a:t>
            </a:r>
            <a:r>
              <a:rPr lang="de-DE" sz="2400" dirty="0" err="1" smtClean="0"/>
              <a:t>enhanced</a:t>
            </a:r>
            <a:r>
              <a:rPr lang="de-DE" sz="2400" dirty="0" smtClean="0"/>
              <a:t> deutlich besser als </a:t>
            </a:r>
            <a:r>
              <a:rPr lang="de-DE" sz="2400" dirty="0" err="1" smtClean="0"/>
              <a:t>basic</a:t>
            </a:r>
            <a:endParaRPr lang="de-DE" sz="24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CYCLON: 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808163"/>
            <a:ext cx="8635480" cy="4508500"/>
          </a:xfrm>
        </p:spPr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Dargestellte Eigenschaften(Robustheit, </a:t>
            </a:r>
            <a:r>
              <a:rPr lang="de-DE" dirty="0" err="1" smtClean="0"/>
              <a:t>Ingradverteilung</a:t>
            </a:r>
            <a:r>
              <a:rPr lang="de-DE" dirty="0" smtClean="0"/>
              <a:t>, kurze durchschnittliche kürzeste Wege) sind E. des Gesamtsystems. CYCLON schafft es diese dezentral, mit minimalen Aufwand und ausschließlich lokaler Sicht sehr gut zu approximieren.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de-DE" dirty="0" smtClean="0"/>
              <a:t>Spyros </a:t>
            </a:r>
            <a:r>
              <a:rPr lang="de-DE" dirty="0" err="1" smtClean="0"/>
              <a:t>Voulgaris</a:t>
            </a:r>
            <a:r>
              <a:rPr lang="de-DE" dirty="0" smtClean="0"/>
              <a:t>, Daniela </a:t>
            </a:r>
            <a:r>
              <a:rPr lang="de-DE" dirty="0" err="1" smtClean="0"/>
              <a:t>Gavidia</a:t>
            </a:r>
            <a:r>
              <a:rPr lang="de-DE" dirty="0" smtClean="0"/>
              <a:t>, Maarten van Steen, </a:t>
            </a:r>
            <a:r>
              <a:rPr lang="de-DE" b="1" dirty="0" smtClean="0"/>
              <a:t>CYCLON: </a:t>
            </a:r>
            <a:r>
              <a:rPr lang="de-DE" b="1" dirty="0" err="1" smtClean="0"/>
              <a:t>Inexpensive</a:t>
            </a:r>
            <a:r>
              <a:rPr lang="de-DE" b="1" dirty="0" smtClean="0"/>
              <a:t> Membership Management </a:t>
            </a:r>
            <a:r>
              <a:rPr lang="de-DE" b="1" dirty="0" err="1" smtClean="0"/>
              <a:t>for</a:t>
            </a:r>
            <a:r>
              <a:rPr lang="de-DE" b="1" dirty="0" smtClean="0"/>
              <a:t> </a:t>
            </a:r>
            <a:r>
              <a:rPr lang="de-DE" b="1" dirty="0" err="1" smtClean="0"/>
              <a:t>Unstructured</a:t>
            </a:r>
            <a:r>
              <a:rPr lang="de-DE" b="1" dirty="0" smtClean="0"/>
              <a:t> P2P </a:t>
            </a:r>
            <a:r>
              <a:rPr lang="de-DE" b="1" dirty="0" err="1" smtClean="0"/>
              <a:t>Overlays</a:t>
            </a:r>
            <a:r>
              <a:rPr lang="de-DE" dirty="0" smtClean="0"/>
              <a:t>. </a:t>
            </a:r>
            <a:r>
              <a:rPr lang="en-US" dirty="0" smtClean="0"/>
              <a:t>Journal of Network and Systems Management, Vol. 13, No. 2, June 2005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Anne-Marie </a:t>
            </a:r>
            <a:r>
              <a:rPr lang="de-DE" dirty="0" err="1" smtClean="0"/>
              <a:t>Kermarrec</a:t>
            </a:r>
            <a:r>
              <a:rPr lang="de-DE" dirty="0" smtClean="0"/>
              <a:t>, Maarten van Steen, </a:t>
            </a:r>
            <a:r>
              <a:rPr lang="de-DE" b="1" dirty="0" err="1" smtClean="0"/>
              <a:t>Gossiping</a:t>
            </a:r>
            <a:r>
              <a:rPr lang="de-DE" b="1" dirty="0" smtClean="0"/>
              <a:t> in Distributed Systems. </a:t>
            </a:r>
            <a:r>
              <a:rPr lang="en-US" dirty="0" smtClean="0"/>
              <a:t>ACM SIGOPS Operating Systems Review - Gossip-based computer networking, Volume 41 Issue 5, October 2007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: Überblick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err="1" smtClean="0"/>
              <a:t>probabilitischer</a:t>
            </a:r>
            <a:r>
              <a:rPr lang="de-DE" sz="2400" dirty="0" smtClean="0"/>
              <a:t> Informationsaustausch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Wiederholung der einzelnen Arbeitsschritte (endlos)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analog zur Gerüchteverbreitung oder zu Krankheitsepidemien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historisch zur Sicherung der Konsistenz </a:t>
            </a:r>
            <a:r>
              <a:rPr lang="de-DE" sz="2400" dirty="0" smtClean="0"/>
              <a:t>verteilter </a:t>
            </a:r>
            <a:r>
              <a:rPr lang="de-DE" sz="2400" dirty="0" smtClean="0"/>
              <a:t>Datenbanken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: Struktur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sz="2400" dirty="0" smtClean="0"/>
              <a:t>Begriffserklärung Peers</a:t>
            </a:r>
          </a:p>
          <a:p>
            <a:pPr marL="1066800" lvl="2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Prozesse</a:t>
            </a:r>
          </a:p>
          <a:p>
            <a:pPr marL="1066800" lvl="2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haben Cache  mit Referenzen zu anderen Peers</a:t>
            </a:r>
          </a:p>
          <a:p>
            <a:pPr marL="1066800" lvl="2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ggf. auch </a:t>
            </a:r>
            <a:r>
              <a:rPr lang="de-DE" sz="2400" dirty="0" err="1" smtClean="0"/>
              <a:t>peer</a:t>
            </a:r>
            <a:r>
              <a:rPr lang="de-DE" sz="2400" dirty="0" smtClean="0"/>
              <a:t>-spezifische Informationen im Cache</a:t>
            </a:r>
            <a:endParaRPr lang="de-DE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Struktur: Peerauswahl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verschiedene Auswahlkriterien je nach Anwendung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Unterschiede bei Auswahl über kabellose oder kabelgebundene Verbindungen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Simulation eines anderen Verbindungstyps möglich, häufig teuer und unnötig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kaum Unterschiede auf Applikationsschicht zwischen synchron und asynchron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/>
              <a:t>asynchron ist kein "richtiges" </a:t>
            </a:r>
            <a:r>
              <a:rPr lang="de-DE" sz="2400" dirty="0" err="1" smtClean="0"/>
              <a:t>Gossiping</a:t>
            </a:r>
            <a:endParaRPr lang="de-DE" sz="2400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Struktur: Datenaustausch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Peers entscheiden, welche Daten sie austauschen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entweder Applikationsdaten oder Referenzen zu anderen Peers werden ausgetauscht</a:t>
            </a:r>
          </a:p>
          <a:p>
            <a:pPr>
              <a:lnSpc>
                <a:spcPct val="200000"/>
              </a:lnSpc>
            </a:pPr>
            <a:r>
              <a:rPr lang="de-DE" sz="3000" b="1" dirty="0" err="1" smtClean="0">
                <a:solidFill>
                  <a:srgbClr val="003366"/>
                </a:solidFill>
              </a:rPr>
              <a:t>Gossip</a:t>
            </a:r>
            <a:r>
              <a:rPr lang="de-DE" sz="3000" b="1" dirty="0" smtClean="0">
                <a:solidFill>
                  <a:srgbClr val="003366"/>
                </a:solidFill>
              </a:rPr>
              <a:t> Struktur: Datenaustausch</a:t>
            </a:r>
            <a:endParaRPr lang="de-DE" sz="3000" dirty="0" smtClean="0"/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stark anwendungsabhängig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</a:t>
            </a:r>
            <a:r>
              <a:rPr lang="de-DE" dirty="0" smtClean="0"/>
              <a:t>Verteilung 1/2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Nachrichten/Daten in einem Netzwerk (möglichst gleichmäßig) verteilen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Jeder Knoten hat lokalen Cache, in welchem die Nachrichten/Datensätze abgelegt werden</a:t>
            </a:r>
          </a:p>
          <a:p>
            <a:pPr lvl="1">
              <a:lnSpc>
                <a:spcPct val="100000"/>
              </a:lnSpc>
              <a:buNone/>
            </a:pPr>
            <a:endParaRPr lang="de-DE" sz="2400" b="1" dirty="0" smtClean="0"/>
          </a:p>
          <a:p>
            <a:pPr lvl="1">
              <a:lnSpc>
                <a:spcPct val="100000"/>
              </a:lnSpc>
              <a:buNone/>
            </a:pPr>
            <a:r>
              <a:rPr lang="de-DE" sz="2400" b="1" dirty="0" smtClean="0"/>
              <a:t>Peerauswahl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Zufällige </a:t>
            </a:r>
            <a:r>
              <a:rPr lang="de-DE" sz="2400" dirty="0" smtClean="0"/>
              <a:t>Auswahl einer bestimmten Anzahl von Kommunikationspartnern</a:t>
            </a:r>
          </a:p>
          <a:p>
            <a:pPr lvl="1">
              <a:lnSpc>
                <a:spcPct val="100000"/>
              </a:lnSpc>
              <a:buNone/>
            </a:pPr>
            <a:r>
              <a:rPr lang="de-DE" sz="2400" b="1" dirty="0" smtClean="0"/>
              <a:t>Datenaustausch</a:t>
            </a:r>
            <a:r>
              <a:rPr lang="de-DE" sz="2400" dirty="0" smtClean="0"/>
              <a:t> </a:t>
            </a:r>
            <a:br>
              <a:rPr lang="de-DE" sz="2400" dirty="0" smtClean="0"/>
            </a:br>
            <a:r>
              <a:rPr lang="de-DE" sz="2400" dirty="0" smtClean="0"/>
              <a:t>Eine </a:t>
            </a:r>
            <a:r>
              <a:rPr lang="de-DE" sz="2400" dirty="0" smtClean="0"/>
              <a:t>Nachricht aus dem lokalen Cache eines Peers in den lokalen Cache eines anderen Peers </a:t>
            </a:r>
            <a:r>
              <a:rPr lang="de-DE" sz="2400" dirty="0" smtClean="0"/>
              <a:t>kopiert</a:t>
            </a:r>
            <a:endParaRPr lang="de-DE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Verteilung </a:t>
            </a:r>
            <a:r>
              <a:rPr lang="de-DE" dirty="0" smtClean="0"/>
              <a:t>2/2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buNone/>
            </a:pPr>
            <a:r>
              <a:rPr lang="de-DE" sz="2400" b="1" dirty="0" smtClean="0"/>
              <a:t>Datenverarbeitung</a:t>
            </a:r>
            <a:r>
              <a:rPr lang="de-DE" sz="2400" dirty="0" smtClean="0"/>
              <a:t> </a:t>
            </a:r>
            <a:br>
              <a:rPr lang="de-DE" sz="2400" dirty="0" smtClean="0"/>
            </a:br>
            <a:r>
              <a:rPr lang="de-DE" sz="2400" dirty="0" smtClean="0"/>
              <a:t>Eventuell </a:t>
            </a:r>
            <a:r>
              <a:rPr lang="de-DE" sz="2400" dirty="0" smtClean="0"/>
              <a:t>Weiterleitung neuer Nachrichten an höhere Schichten, Löschung veralteter Nachrichten</a:t>
            </a:r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de-DE" sz="2400" dirty="0" smtClean="0"/>
              <a:t>push/pull/hybrid </a:t>
            </a:r>
            <a:r>
              <a:rPr lang="de-DE" sz="2400" dirty="0" smtClean="0"/>
              <a:t>Modus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de-DE" sz="2400" dirty="0" smtClean="0"/>
              <a:t>Durchschnittliche </a:t>
            </a:r>
            <a:r>
              <a:rPr lang="de-DE" sz="2400" dirty="0" smtClean="0"/>
              <a:t>Verbreitungsgeschwindigkeit: O(log N) mit N = Anzahl der Knoten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Gossip und CYCLON, 13.06.2013</a:t>
            </a:r>
            <a:endParaRPr lang="de-DE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Anwendung: </a:t>
            </a:r>
            <a:r>
              <a:rPr lang="de-DE" dirty="0" smtClean="0"/>
              <a:t>Partnerfindung 1/2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buNone/>
            </a:pPr>
            <a:r>
              <a:rPr lang="de-DE" sz="2400" b="1" dirty="0" smtClean="0"/>
              <a:t>Peerauswahl</a:t>
            </a:r>
          </a:p>
          <a:p>
            <a:pPr lvl="1">
              <a:lnSpc>
                <a:spcPct val="100000"/>
              </a:lnSpc>
              <a:buNone/>
            </a:pPr>
            <a:r>
              <a:rPr lang="de-DE" sz="2400" dirty="0" smtClean="0"/>
              <a:t>	</a:t>
            </a:r>
            <a:r>
              <a:rPr lang="de-DE" sz="2400" dirty="0" smtClean="0"/>
              <a:t>Austauschpartner </a:t>
            </a:r>
            <a:r>
              <a:rPr lang="de-DE" sz="2400" dirty="0" smtClean="0"/>
              <a:t>werden zufällig aus </a:t>
            </a:r>
            <a:r>
              <a:rPr lang="de-DE" sz="2400" dirty="0" smtClean="0"/>
              <a:t>einem</a:t>
            </a:r>
            <a:br>
              <a:rPr lang="de-DE" sz="2400" dirty="0" smtClean="0"/>
            </a:br>
            <a:r>
              <a:rPr lang="de-DE" sz="2400" dirty="0" smtClean="0"/>
              <a:t>lokalen </a:t>
            </a:r>
            <a:r>
              <a:rPr lang="de-DE" sz="2400" dirty="0" smtClean="0"/>
              <a:t>Cache (Nachbarliste) ausgewählt</a:t>
            </a:r>
          </a:p>
          <a:p>
            <a:pPr lvl="1">
              <a:lnSpc>
                <a:spcPct val="100000"/>
              </a:lnSpc>
              <a:buNone/>
            </a:pPr>
            <a:r>
              <a:rPr lang="de-DE" sz="2400" b="1" dirty="0" smtClean="0"/>
              <a:t>Datenaustausch </a:t>
            </a:r>
          </a:p>
          <a:p>
            <a:pPr lvl="1">
              <a:lnSpc>
                <a:spcPct val="100000"/>
              </a:lnSpc>
              <a:buNone/>
            </a:pPr>
            <a:r>
              <a:rPr lang="de-DE" sz="2400" dirty="0" smtClean="0"/>
              <a:t>	</a:t>
            </a:r>
            <a:r>
              <a:rPr lang="de-DE" sz="2400" dirty="0" smtClean="0"/>
              <a:t>Weitergabe </a:t>
            </a:r>
            <a:r>
              <a:rPr lang="de-DE" sz="2400" dirty="0" smtClean="0"/>
              <a:t>der lokalen Liste</a:t>
            </a:r>
          </a:p>
          <a:p>
            <a:pPr lvl="1">
              <a:lnSpc>
                <a:spcPct val="100000"/>
              </a:lnSpc>
              <a:buNone/>
            </a:pPr>
            <a:r>
              <a:rPr lang="de-DE" sz="2400" b="1" dirty="0" smtClean="0"/>
              <a:t>Datenverarbeitung</a:t>
            </a:r>
            <a:r>
              <a:rPr lang="de-DE" sz="2400" dirty="0" smtClean="0"/>
              <a:t> </a:t>
            </a:r>
            <a:br>
              <a:rPr lang="de-DE" sz="2400" dirty="0" smtClean="0"/>
            </a:br>
            <a:r>
              <a:rPr lang="de-DE" sz="2400" dirty="0" smtClean="0"/>
              <a:t>Empfangene </a:t>
            </a:r>
            <a:r>
              <a:rPr lang="de-DE" sz="2400" dirty="0" smtClean="0"/>
              <a:t>Nachbarlisten werden in lokale Liste </a:t>
            </a:r>
            <a:r>
              <a:rPr lang="de-DE" sz="2400" dirty="0" smtClean="0"/>
              <a:t>eingefügt</a:t>
            </a:r>
            <a:endParaRPr lang="de-DE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err="1" smtClean="0"/>
              <a:t>Gossip</a:t>
            </a:r>
            <a:r>
              <a:rPr lang="de-DE" dirty="0" smtClean="0"/>
              <a:t> und CYCLON, 13.06.2013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Praesentation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PowerPoint_Praesentation</Template>
  <TotalTime>0</TotalTime>
  <Words>886</Words>
  <Application>Microsoft Office PowerPoint</Application>
  <PresentationFormat>Bildschirmpräsentation (4:3)</PresentationFormat>
  <Paragraphs>168</Paragraphs>
  <Slides>26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PowerPoint_Praesentation</vt:lpstr>
      <vt:lpstr>Gossip &amp; CYCLON</vt:lpstr>
      <vt:lpstr>Gliederung</vt:lpstr>
      <vt:lpstr>Gossip: Überblick</vt:lpstr>
      <vt:lpstr>Gossip: Struktur</vt:lpstr>
      <vt:lpstr>Gossip Struktur: Peerauswahl</vt:lpstr>
      <vt:lpstr>Gossip Struktur: Datenaustausch</vt:lpstr>
      <vt:lpstr>Gossip Anwendung: Verteilung 1/2</vt:lpstr>
      <vt:lpstr>Gossip Anwendung: Verteilung 2/2</vt:lpstr>
      <vt:lpstr>Gossip Anwendung: Partnerfindung 1/2</vt:lpstr>
      <vt:lpstr>Gossip Anwendung: Partnerfindung 2/2</vt:lpstr>
      <vt:lpstr>Gossip Anwendung: Topologie Konstruktion </vt:lpstr>
      <vt:lpstr>Gossip Anwendung: Resourcenverwaltung </vt:lpstr>
      <vt:lpstr>Gossip Anwendung: Berechnungsschlontz</vt:lpstr>
      <vt:lpstr>Gossip: Fazit</vt:lpstr>
      <vt:lpstr>CYCLON: Allgemein</vt:lpstr>
      <vt:lpstr>CYCLON: Enhanced Shuffling 1/2</vt:lpstr>
      <vt:lpstr>CYCLON: Enhanced Shuffling 2/2</vt:lpstr>
      <vt:lpstr>CYCLON: Enhanced Shuffling cont‘d</vt:lpstr>
      <vt:lpstr>CYCLON: Grundlegende Eigenschaften</vt:lpstr>
      <vt:lpstr>CYCLON: Konnektivität</vt:lpstr>
      <vt:lpstr>CYCLON: Konvergenz</vt:lpstr>
      <vt:lpstr>CYCLON: Ingradverteilung</vt:lpstr>
      <vt:lpstr>CYCLON: Robustheit</vt:lpstr>
      <vt:lpstr>CYCLON: Selbstheilung</vt:lpstr>
      <vt:lpstr>CYCLON: Fazit</vt:lpstr>
      <vt:lpstr>Quellen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Tobi</dc:creator>
  <dc:description>Version 0.9, 10.11.2005</dc:description>
  <cp:lastModifiedBy>Tobi Mobile</cp:lastModifiedBy>
  <cp:revision>110</cp:revision>
  <cp:lastPrinted>2002-06-26T11:04:16Z</cp:lastPrinted>
  <dcterms:created xsi:type="dcterms:W3CDTF">2013-06-03T06:54:12Z</dcterms:created>
  <dcterms:modified xsi:type="dcterms:W3CDTF">2013-06-12T19:15:45Z</dcterms:modified>
</cp:coreProperties>
</file>