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61" r:id="rId5"/>
    <p:sldId id="268" r:id="rId6"/>
    <p:sldId id="269" r:id="rId7"/>
    <p:sldId id="262" r:id="rId8"/>
    <p:sldId id="278" r:id="rId9"/>
    <p:sldId id="263" r:id="rId10"/>
    <p:sldId id="279" r:id="rId11"/>
    <p:sldId id="264" r:id="rId12"/>
    <p:sldId id="282" r:id="rId13"/>
    <p:sldId id="265" r:id="rId14"/>
    <p:sldId id="266" r:id="rId15"/>
    <p:sldId id="283" r:id="rId16"/>
    <p:sldId id="270" r:id="rId17"/>
    <p:sldId id="25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1" r:id="rId26"/>
    <p:sldId id="280" r:id="rId27"/>
    <p:sldId id="260" r:id="rId28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CCD6E0"/>
    <a:srgbClr val="003366"/>
    <a:srgbClr val="FFCC00"/>
    <a:srgbClr val="8C0000"/>
    <a:srgbClr val="626000"/>
    <a:srgbClr val="FF9933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8" autoAdjust="0"/>
    <p:restoredTop sz="94710" autoAdjust="0"/>
  </p:normalViewPr>
  <p:slideViewPr>
    <p:cSldViewPr snapToGrid="0" showGuides="1">
      <p:cViewPr varScale="1">
        <p:scale>
          <a:sx n="115" d="100"/>
          <a:sy n="115" d="100"/>
        </p:scale>
        <p:origin x="-18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4386300B-C214-4045-B513-2B6B1E74822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BCA902-51D0-4602-B06E-7B2FCFF5FAD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4616450"/>
            <a:ext cx="6467475" cy="1057275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2579688"/>
            <a:ext cx="6477000" cy="1470025"/>
          </a:xfrm>
        </p:spPr>
        <p:txBody>
          <a:bodyPr lIns="360000" anchor="t"/>
          <a:lstStyle>
            <a:lvl1pPr>
              <a:lnSpc>
                <a:spcPct val="100000"/>
              </a:lnSpc>
              <a:defRPr sz="3600" smtClean="0"/>
            </a:lvl1pPr>
          </a:lstStyle>
          <a:p>
            <a:r>
              <a:rPr lang="de-DE" smtClean="0"/>
              <a:t>Titelmasterformat durch Klicken bearbeiten</a:t>
            </a: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 dirty="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60350" y="295275"/>
            <a:ext cx="44766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 err="1" smtClean="0">
                <a:solidFill>
                  <a:srgbClr val="5F5F5F"/>
                </a:solidFill>
                <a:cs typeface="Arial" charset="0"/>
              </a:rPr>
              <a:t>Hinnerk</a:t>
            </a: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 van </a:t>
            </a:r>
            <a:r>
              <a:rPr lang="de-DE" sz="1000" b="1" dirty="0" err="1" smtClean="0">
                <a:solidFill>
                  <a:srgbClr val="5F5F5F"/>
                </a:solidFill>
                <a:cs typeface="Arial" charset="0"/>
              </a:rPr>
              <a:t>Bruinehsen</a:t>
            </a: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, Julian </a:t>
            </a:r>
            <a:r>
              <a:rPr lang="de-DE" sz="1000" b="1" dirty="0" err="1" smtClean="0">
                <a:solidFill>
                  <a:srgbClr val="5F5F5F"/>
                </a:solidFill>
                <a:cs typeface="Arial" charset="0"/>
              </a:rPr>
              <a:t>Dobmann</a:t>
            </a: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, </a:t>
            </a:r>
            <a:r>
              <a:rPr lang="de-DE" sz="1000" b="1" baseline="0" dirty="0" smtClean="0">
                <a:solidFill>
                  <a:srgbClr val="5F5F5F"/>
                </a:solidFill>
                <a:cs typeface="Arial" charset="0"/>
              </a:rPr>
              <a:t>Jens Fischer, Tobias Höppner</a:t>
            </a:r>
            <a:endParaRPr lang="de-DE" sz="1000" b="1" dirty="0">
              <a:solidFill>
                <a:srgbClr val="5F5F5F"/>
              </a:solidFill>
              <a:cs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Institut für Informatik</a:t>
            </a:r>
            <a:endParaRPr lang="de-DE" sz="1000" b="1" dirty="0">
              <a:solidFill>
                <a:srgbClr val="5F5F5F"/>
              </a:solidFill>
              <a:cs typeface="Arial" charset="0"/>
            </a:endParaRPr>
          </a:p>
        </p:txBody>
      </p:sp>
      <p:pic>
        <p:nvPicPr>
          <p:cNvPr id="45064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838200"/>
            <a:ext cx="2160587" cy="54784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838200"/>
            <a:ext cx="6329363" cy="54784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619250"/>
            <a:ext cx="8642350" cy="486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946150"/>
            <a:ext cx="86423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7610475" y="6627813"/>
            <a:ext cx="1227138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53965218-A59B-4292-9C98-79B58A46A890}" type="slidenum">
              <a:rPr lang="de-DE" sz="1000" b="1">
                <a:solidFill>
                  <a:srgbClr val="5F5F5F"/>
                </a:solidFill>
              </a:rPr>
              <a:pPr algn="r">
                <a:defRPr/>
              </a:pPr>
              <a:t>‹Nr.›</a:t>
            </a:fld>
            <a:endParaRPr lang="de-DE" sz="1000" b="1" dirty="0">
              <a:solidFill>
                <a:srgbClr val="5F5F5F"/>
              </a:solidFill>
            </a:endParaRP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rgbClr val="5F5F5F"/>
                </a:solidFill>
              </a:defRPr>
            </a:lvl1pPr>
          </a:lstStyle>
          <a:p>
            <a:r>
              <a:rPr lang="de-DE" smtClean="0"/>
              <a:t>Gossip und CYCLON, 13.06.2013</a:t>
            </a:r>
            <a:endParaRPr lang="de-DE" dirty="0"/>
          </a:p>
        </p:txBody>
      </p:sp>
      <p:pic>
        <p:nvPicPr>
          <p:cNvPr id="2056" name="Picture 24" descr="Logo_RGB_300dp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9" r:id="rId2"/>
    <p:sldLayoutId id="2147483688" r:id="rId3"/>
    <p:sldLayoutId id="2147483687" r:id="rId4"/>
    <p:sldLayoutId id="2147483686" r:id="rId5"/>
    <p:sldLayoutId id="2147483685" r:id="rId6"/>
    <p:sldLayoutId id="2147483684" r:id="rId7"/>
    <p:sldLayoutId id="2147483683" r:id="rId8"/>
    <p:sldLayoutId id="2147483682" r:id="rId9"/>
    <p:sldLayoutId id="2147483681" r:id="rId10"/>
    <p:sldLayoutId id="2147483680" r:id="rId11"/>
  </p:sldLayoutIdLst>
  <p:transition spd="slow"/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723900" indent="-1889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07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</a:t>
            </a:r>
            <a:r>
              <a:rPr lang="de-DE" smtClean="0"/>
              <a:t>&amp; CYCLON</a:t>
            </a:r>
            <a:endParaRPr lang="de-DE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Vorlesung: Verteilte Systeme 2013</a:t>
            </a:r>
            <a:endParaRPr lang="de-DE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Anwendung: Partnerfindung 2/2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Grundlage für viele andere </a:t>
            </a:r>
            <a:r>
              <a:rPr lang="de-DE" sz="2400" dirty="0" err="1" smtClean="0"/>
              <a:t>Gossipingsysteme</a:t>
            </a:r>
            <a:endParaRPr lang="de-DE" sz="24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Anzahl übernommener Nachrichten ausschlaggebend für </a:t>
            </a:r>
            <a:r>
              <a:rPr lang="de-DE" sz="2400" dirty="0" err="1" smtClean="0"/>
              <a:t>Diversität</a:t>
            </a:r>
            <a:r>
              <a:rPr lang="de-DE" sz="2400" dirty="0" smtClean="0"/>
              <a:t> des lokalen Cache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In dynamischen Netzwerken Mechanismus zur Löschung veralteter(inaktiver) Knoten notwendig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Annahme eines homogen strukturierten zugrundeliegenden Netzes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Anwendung: Topologie Konstruktion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de-DE" sz="2400" dirty="0" smtClean="0"/>
              <a:t>Manchmal striktere Kontrolle über </a:t>
            </a:r>
            <a:r>
              <a:rPr lang="de-DE" sz="2400" dirty="0" err="1" smtClean="0"/>
              <a:t>Overlay</a:t>
            </a:r>
            <a:r>
              <a:rPr lang="de-DE" sz="2400" dirty="0" smtClean="0"/>
              <a:t>-Netzkonstruktion notwendig</a:t>
            </a:r>
          </a:p>
          <a:p>
            <a:r>
              <a:rPr lang="de-DE" sz="2400" b="1" dirty="0" smtClean="0"/>
              <a:t>Peerauswahl</a:t>
            </a:r>
          </a:p>
          <a:p>
            <a:r>
              <a:rPr lang="de-DE" sz="2400" dirty="0" smtClean="0"/>
              <a:t>	Zufällige Auswahl aus dem lokalen Cache</a:t>
            </a:r>
          </a:p>
          <a:p>
            <a:r>
              <a:rPr lang="de-DE" sz="2400" b="1" dirty="0" smtClean="0"/>
              <a:t>Datenaustausch</a:t>
            </a:r>
          </a:p>
          <a:p>
            <a:r>
              <a:rPr lang="de-DE" sz="2400" dirty="0" smtClean="0"/>
              <a:t>	Listen von Peers</a:t>
            </a:r>
          </a:p>
          <a:p>
            <a:r>
              <a:rPr lang="de-DE" sz="2400" b="1" dirty="0" smtClean="0"/>
              <a:t>Datenverarbeitung</a:t>
            </a:r>
          </a:p>
          <a:p>
            <a:r>
              <a:rPr lang="de-DE" sz="2400" dirty="0" smtClean="0"/>
              <a:t>	Einfügen der empfangenen Liste in den lokalen Cache 	und Bewertung der neuen Peers (evtl. Löschung von 	Peers)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Anwendung: Topologie Konstruktion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 Jeder </a:t>
            </a:r>
            <a:r>
              <a:rPr lang="de-DE" sz="2400" dirty="0" smtClean="0"/>
              <a:t>Peer hat nur partielle Sicht auf das Gesamtsystem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 Einführung einer Bewertungsfunktion für Nachbarn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 </a:t>
            </a:r>
            <a:r>
              <a:rPr lang="de-DE" sz="2400" dirty="0" smtClean="0"/>
              <a:t>Bewertungsfunktionen</a:t>
            </a:r>
          </a:p>
          <a:p>
            <a:pPr lvl="2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400" dirty="0" smtClean="0"/>
              <a:t>Anbindungsgeschwindigkeit</a:t>
            </a:r>
          </a:p>
          <a:p>
            <a:pPr lvl="2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400" dirty="0" smtClean="0"/>
              <a:t>Verfügbarkeit</a:t>
            </a:r>
          </a:p>
          <a:p>
            <a:pPr lvl="2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400" dirty="0" smtClean="0"/>
              <a:t>ID-abhängige </a:t>
            </a:r>
            <a:r>
              <a:rPr lang="de-DE" sz="2400" dirty="0" smtClean="0"/>
              <a:t>Kriterien (z.B. Ringkonstruktion)</a:t>
            </a:r>
          </a:p>
          <a:p>
            <a:pPr>
              <a:buFont typeface="Arial" pitchFamily="34" charset="0"/>
              <a:buChar char="•"/>
            </a:pP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Anwendung: </a:t>
            </a:r>
            <a:r>
              <a:rPr lang="de-DE" dirty="0" smtClean="0"/>
              <a:t>Ressourcenverwaltung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b="1" dirty="0" smtClean="0"/>
              <a:t>Peerauswahl</a:t>
            </a:r>
          </a:p>
          <a:p>
            <a:r>
              <a:rPr lang="de-DE" sz="2400" dirty="0" smtClean="0"/>
              <a:t>	Zufällige Auswahl aus dem lokalen Cache</a:t>
            </a:r>
          </a:p>
          <a:p>
            <a:r>
              <a:rPr lang="de-DE" sz="2400" b="1" dirty="0" smtClean="0"/>
              <a:t>Datenaustausch</a:t>
            </a:r>
          </a:p>
          <a:p>
            <a:r>
              <a:rPr lang="de-DE" sz="2400" dirty="0" smtClean="0"/>
              <a:t>	Statusinformationen über benachbarte Peers</a:t>
            </a:r>
          </a:p>
          <a:p>
            <a:r>
              <a:rPr lang="de-DE" sz="2400" b="1" dirty="0" smtClean="0"/>
              <a:t>Datenverarbeitung</a:t>
            </a:r>
          </a:p>
          <a:p>
            <a:r>
              <a:rPr lang="de-DE" sz="2400" dirty="0" smtClean="0"/>
              <a:t>	Updaten des lokalen Cache mit neuen 	Statusinformationen</a:t>
            </a:r>
          </a:p>
          <a:p>
            <a:pPr lvl="1">
              <a:buNone/>
            </a:pPr>
            <a:r>
              <a:rPr lang="de-DE" sz="2400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de-DE" sz="2400" dirty="0" smtClean="0"/>
              <a:t>Fehlererkennung</a:t>
            </a:r>
          </a:p>
          <a:p>
            <a:pPr lvl="1">
              <a:buFont typeface="Arial" pitchFamily="34" charset="0"/>
              <a:buChar char="•"/>
            </a:pPr>
            <a:r>
              <a:rPr lang="de-DE" sz="2400" dirty="0" smtClean="0"/>
              <a:t> Verwerfen von Statusinformationen fehlerhafter Peers</a:t>
            </a: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Anwendung: </a:t>
            </a:r>
            <a:r>
              <a:rPr lang="de-DE" dirty="0" err="1" smtClean="0"/>
              <a:t>Berechnungsschlontz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de-DE" sz="2400" dirty="0" smtClean="0"/>
              <a:t>Aggregationen wie Durchschnittsfindung, Extremwertbestimmung</a:t>
            </a:r>
          </a:p>
          <a:p>
            <a:pPr lvl="1">
              <a:buFont typeface="Arial" pitchFamily="34" charset="0"/>
              <a:buChar char="•"/>
            </a:pPr>
            <a:r>
              <a:rPr lang="de-DE" sz="2400" dirty="0" smtClean="0"/>
              <a:t>Einsatz z.B. in Sensornetzen</a:t>
            </a:r>
          </a:p>
          <a:p>
            <a:endParaRPr lang="de-DE" sz="2400" dirty="0" smtClean="0"/>
          </a:p>
          <a:p>
            <a:r>
              <a:rPr lang="de-DE" sz="2400" b="1" dirty="0" smtClean="0"/>
              <a:t>Peerauswahl</a:t>
            </a:r>
          </a:p>
          <a:p>
            <a:r>
              <a:rPr lang="de-DE" sz="2400" dirty="0" smtClean="0"/>
              <a:t>	Zufällige Auswahl aus dem lokalen Cache</a:t>
            </a:r>
          </a:p>
          <a:p>
            <a:r>
              <a:rPr lang="de-DE" sz="2400" b="1" dirty="0" smtClean="0"/>
              <a:t>Datenaustausch</a:t>
            </a:r>
          </a:p>
          <a:p>
            <a:r>
              <a:rPr lang="de-DE" sz="2400" dirty="0" smtClean="0"/>
              <a:t>	Anwendungsabhängiges Datum wird kopiert</a:t>
            </a:r>
          </a:p>
          <a:p>
            <a:r>
              <a:rPr lang="de-DE" sz="2400" b="1" dirty="0" smtClean="0"/>
              <a:t>Datenverarbeitung</a:t>
            </a:r>
          </a:p>
          <a:p>
            <a:r>
              <a:rPr lang="de-DE" sz="2400" dirty="0" smtClean="0"/>
              <a:t>	Neues Datum wird aus dem empfangenen und dem 	lokalen Datum berechnet</a:t>
            </a: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und CYCLON, 13.06.2013</a:t>
            </a:r>
            <a:endParaRPr lang="de-DE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numCol="2"/>
          <a:lstStyle/>
          <a:p>
            <a:pPr marL="342900" indent="-342900">
              <a:buFont typeface="+mj-lt"/>
              <a:buAutoNum type="arabicPeriod"/>
            </a:pPr>
            <a:r>
              <a:rPr lang="de-DE" sz="2000" dirty="0" err="1" smtClean="0"/>
              <a:t>Gossip</a:t>
            </a:r>
            <a:endParaRPr lang="de-DE" dirty="0" smtClean="0"/>
          </a:p>
          <a:p>
            <a:pPr marL="698500" lvl="1" indent="-342900">
              <a:buFont typeface="+mj-lt"/>
              <a:buAutoNum type="arabicPeriod"/>
            </a:pPr>
            <a:r>
              <a:rPr lang="de-DE" dirty="0" smtClean="0"/>
              <a:t>Überblick</a:t>
            </a:r>
          </a:p>
          <a:p>
            <a:pPr marL="698500" lvl="1" indent="-342900">
              <a:buFont typeface="+mj-lt"/>
              <a:buAutoNum type="arabicPeriod"/>
            </a:pPr>
            <a:r>
              <a:rPr lang="de-DE" dirty="0" smtClean="0"/>
              <a:t>Struktur</a:t>
            </a:r>
          </a:p>
          <a:p>
            <a:pPr marL="698500" lvl="1" indent="-342900">
              <a:buFont typeface="+mj-lt"/>
              <a:buAutoNum type="arabicPeriod"/>
            </a:pPr>
            <a:r>
              <a:rPr lang="de-DE" dirty="0" smtClean="0"/>
              <a:t>Anwendungsbeispiele</a:t>
            </a:r>
          </a:p>
          <a:p>
            <a:pPr marL="1066800" lvl="2" indent="-342900">
              <a:buFont typeface="+mj-lt"/>
              <a:buAutoNum type="arabicPeriod"/>
            </a:pPr>
            <a:r>
              <a:rPr lang="de-DE" dirty="0" smtClean="0"/>
              <a:t>Datenaustausch</a:t>
            </a:r>
          </a:p>
          <a:p>
            <a:pPr marL="1066800" lvl="2" indent="-342900">
              <a:buFont typeface="+mj-lt"/>
              <a:buAutoNum type="arabicPeriod"/>
            </a:pPr>
            <a:r>
              <a:rPr lang="de-DE" dirty="0" smtClean="0"/>
              <a:t>Peerauswahl</a:t>
            </a:r>
          </a:p>
          <a:p>
            <a:pPr marL="1066800" lvl="2" indent="-342900">
              <a:buFont typeface="+mj-lt"/>
              <a:buAutoNum type="arabicPeriod"/>
            </a:pPr>
            <a:r>
              <a:rPr lang="de-DE" dirty="0" err="1" smtClean="0"/>
              <a:t>Topologiekonstruktion</a:t>
            </a:r>
            <a:endParaRPr lang="de-DE" dirty="0" smtClean="0"/>
          </a:p>
          <a:p>
            <a:pPr marL="1066800" lvl="2" indent="-342900">
              <a:buFont typeface="+mj-lt"/>
              <a:buAutoNum type="arabicPeriod"/>
            </a:pPr>
            <a:r>
              <a:rPr lang="de-DE" dirty="0" smtClean="0"/>
              <a:t>Ressourcenverwaltung</a:t>
            </a:r>
            <a:endParaRPr lang="de-DE" dirty="0" smtClean="0"/>
          </a:p>
          <a:p>
            <a:pPr marL="1066800" lvl="2" indent="-342900">
              <a:buFont typeface="+mj-lt"/>
              <a:buAutoNum type="arabicPeriod"/>
            </a:pPr>
            <a:r>
              <a:rPr lang="de-DE" dirty="0" smtClean="0"/>
              <a:t>Berechnung</a:t>
            </a:r>
            <a:endParaRPr lang="de-DE" dirty="0" smtClean="0"/>
          </a:p>
          <a:p>
            <a:pPr marL="698500" lvl="1" indent="-342900">
              <a:buNone/>
            </a:pPr>
            <a:endParaRPr lang="de-DE" dirty="0" smtClean="0"/>
          </a:p>
          <a:p>
            <a:pPr marL="698500" lvl="1" indent="-342900">
              <a:buFont typeface="+mj-lt"/>
              <a:buAutoNum type="arabicPeriod"/>
            </a:pPr>
            <a:endParaRPr lang="de-DE" dirty="0" smtClean="0"/>
          </a:p>
          <a:p>
            <a:pPr marL="698500" lvl="1" indent="-342900">
              <a:buFont typeface="+mj-lt"/>
              <a:buAutoNum type="arabicPeriod"/>
            </a:pPr>
            <a:endParaRPr lang="de-DE" dirty="0" smtClean="0"/>
          </a:p>
          <a:p>
            <a:pPr marL="698500" lvl="1" indent="-342900">
              <a:buFont typeface="+mj-lt"/>
              <a:buAutoNum type="arabicPeriod"/>
            </a:pPr>
            <a:endParaRPr lang="de-DE" dirty="0" smtClean="0"/>
          </a:p>
          <a:p>
            <a:pPr marL="698500" lvl="1" indent="-342900">
              <a:buFont typeface="+mj-lt"/>
              <a:buAutoNum type="arabicPeriod"/>
            </a:pP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sz="2000" b="1" dirty="0" smtClean="0"/>
              <a:t>CYCLON</a:t>
            </a:r>
            <a:endParaRPr lang="de-DE" b="1" dirty="0" smtClean="0"/>
          </a:p>
          <a:p>
            <a:pPr marL="698500" lvl="1" indent="-342900">
              <a:buFont typeface="+mj-lt"/>
              <a:buAutoNum type="arabicPeriod"/>
            </a:pPr>
            <a:r>
              <a:rPr lang="de-DE" sz="2000" b="1" dirty="0" smtClean="0"/>
              <a:t>Allgemein</a:t>
            </a:r>
          </a:p>
          <a:p>
            <a:pPr marL="698500" lvl="1" indent="-342900">
              <a:buFont typeface="+mj-lt"/>
              <a:buAutoNum type="arabicPeriod"/>
            </a:pPr>
            <a:r>
              <a:rPr lang="de-DE" sz="2000" b="1" dirty="0" smtClean="0"/>
              <a:t>Algorithmus</a:t>
            </a:r>
          </a:p>
          <a:p>
            <a:pPr marL="698500" lvl="1" indent="-342900">
              <a:buFont typeface="+mj-lt"/>
              <a:buAutoNum type="arabicPeriod"/>
            </a:pPr>
            <a:r>
              <a:rPr lang="de-DE" sz="2000" b="1" dirty="0" smtClean="0"/>
              <a:t>Eigenschaften</a:t>
            </a:r>
          </a:p>
          <a:p>
            <a:pPr marL="1066800" lvl="2" indent="-342900">
              <a:buFont typeface="+mj-lt"/>
              <a:buAutoNum type="arabicPeriod"/>
            </a:pPr>
            <a:r>
              <a:rPr lang="de-DE" sz="2000" b="1" dirty="0" smtClean="0"/>
              <a:t>Konnektivität</a:t>
            </a:r>
          </a:p>
          <a:p>
            <a:pPr marL="1066800" lvl="2" indent="-342900">
              <a:buFont typeface="+mj-lt"/>
              <a:buAutoNum type="arabicPeriod"/>
            </a:pPr>
            <a:r>
              <a:rPr lang="de-DE" sz="2000" b="1" dirty="0" smtClean="0"/>
              <a:t>Konvergenz</a:t>
            </a:r>
          </a:p>
          <a:p>
            <a:pPr marL="1066800" lvl="2" indent="-342900">
              <a:buFont typeface="+mj-lt"/>
              <a:buAutoNum type="arabicPeriod"/>
            </a:pPr>
            <a:r>
              <a:rPr lang="de-DE" sz="2000" b="1" dirty="0" err="1" smtClean="0"/>
              <a:t>Ingradverteilung</a:t>
            </a:r>
            <a:endParaRPr lang="de-DE" sz="2000" b="1" dirty="0" smtClean="0"/>
          </a:p>
          <a:p>
            <a:pPr marL="1066800" lvl="2" indent="-342900">
              <a:buFont typeface="+mj-lt"/>
              <a:buAutoNum type="arabicPeriod"/>
            </a:pPr>
            <a:r>
              <a:rPr lang="de-DE" sz="2000" b="1" dirty="0" smtClean="0"/>
              <a:t>Robustheit</a:t>
            </a:r>
          </a:p>
          <a:p>
            <a:pPr marL="1066800" lvl="2" indent="-342900">
              <a:buFont typeface="+mj-lt"/>
              <a:buAutoNum type="arabicPeriod"/>
            </a:pPr>
            <a:r>
              <a:rPr lang="de-DE" sz="2000" b="1" dirty="0" smtClean="0"/>
              <a:t>Selbstheilung</a:t>
            </a:r>
            <a:endParaRPr lang="de-DE" sz="2000" b="1" dirty="0" smtClean="0"/>
          </a:p>
          <a:p>
            <a:pPr marL="698500" lvl="1" indent="-342900">
              <a:buFont typeface="+mj-lt"/>
              <a:buAutoNum type="arabicPeriod"/>
            </a:pPr>
            <a:r>
              <a:rPr lang="de-DE" sz="2000" b="1" dirty="0" smtClean="0"/>
              <a:t>Fazit</a:t>
            </a:r>
            <a:endParaRPr lang="de-DE" sz="2000" b="1" dirty="0" smtClean="0"/>
          </a:p>
          <a:p>
            <a:pPr marL="698500" lvl="1" indent="-342900">
              <a:buNone/>
            </a:pPr>
            <a:endParaRPr lang="de-DE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CYCLON: Allgemein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Algorithmus zur Peerauswahl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Zufällig mit gleicher Wahrscheinlichkeit aus gesamten Netzwerk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Nur lokale Sicht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Oft als Service für höhere Schichten verwendet</a:t>
            </a: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CYCLON: Enhanced </a:t>
            </a:r>
            <a:r>
              <a:rPr lang="de-DE" dirty="0" err="1" smtClean="0"/>
              <a:t>Shuffling</a:t>
            </a:r>
            <a:r>
              <a:rPr lang="de-DE" dirty="0" smtClean="0"/>
              <a:t> 1/2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2287" lvl="1" indent="-342900">
              <a:buNone/>
            </a:pPr>
            <a:r>
              <a:rPr lang="de-DE" sz="2400" dirty="0" smtClean="0"/>
              <a:t>Für Knoten P</a:t>
            </a:r>
          </a:p>
          <a:p>
            <a:pPr marL="522287" lvl="1" indent="-342900">
              <a:buFont typeface="+mj-lt"/>
              <a:buAutoNum type="arabicPeriod"/>
            </a:pPr>
            <a:r>
              <a:rPr lang="de-DE" sz="2400" dirty="0" smtClean="0"/>
              <a:t>Erhöhe Alter um eins für alle Nachbarn</a:t>
            </a:r>
          </a:p>
          <a:p>
            <a:pPr marL="522287" lvl="1" indent="-342900">
              <a:buFont typeface="+mj-lt"/>
              <a:buAutoNum type="arabicPeriod"/>
            </a:pPr>
            <a:r>
              <a:rPr lang="de-DE" sz="2400" dirty="0" smtClean="0"/>
              <a:t>Wähle ältesten Nachbar Q und l-1 zufällige Nachbarn</a:t>
            </a:r>
          </a:p>
          <a:p>
            <a:pPr marL="522287" lvl="1" indent="-342900">
              <a:buFont typeface="+mj-lt"/>
              <a:buAutoNum type="arabicPeriod"/>
            </a:pPr>
            <a:r>
              <a:rPr lang="de-DE" sz="2400" dirty="0" smtClean="0"/>
              <a:t>Ersetze Qs Eintrag mit dem Alter 0 und Adresse von P</a:t>
            </a:r>
          </a:p>
          <a:p>
            <a:pPr marL="522287" lvl="1" indent="-342900">
              <a:buFont typeface="+mj-lt"/>
              <a:buAutoNum type="arabicPeriod"/>
            </a:pPr>
            <a:r>
              <a:rPr lang="de-DE" sz="2400" dirty="0" smtClean="0"/>
              <a:t>Sende aktualisierte Teilmenge zu Q </a:t>
            </a:r>
          </a:p>
          <a:p>
            <a:pPr marL="522287" lvl="1" indent="-342900">
              <a:buFont typeface="+mj-lt"/>
              <a:buAutoNum type="arabicPeriod"/>
            </a:pPr>
            <a:r>
              <a:rPr lang="de-DE" sz="2400" dirty="0" smtClean="0"/>
              <a:t>Empfange eine Teilmenge von Q mit i eignen Einträgen</a:t>
            </a:r>
          </a:p>
          <a:p>
            <a:pPr marL="522287" lvl="1" indent="-342900">
              <a:buFont typeface="+mj-lt"/>
              <a:buAutoNum type="arabicPeriod"/>
            </a:pPr>
            <a:r>
              <a:rPr lang="de-DE" sz="2400" dirty="0" smtClean="0"/>
              <a:t>Verwerfe Einträge die auf P zeigen und in Ps Cache liegen</a:t>
            </a:r>
          </a:p>
          <a:p>
            <a:pPr marL="522287" lvl="1" indent="-342900">
              <a:buFont typeface="+mj-lt"/>
              <a:buAutoNum type="arabicPeriod"/>
            </a:pPr>
            <a:r>
              <a:rPr lang="de-DE" sz="2400" dirty="0" smtClean="0"/>
              <a:t>Aktualisiere Ps Cache und füge alle verbleibenden Einträge hinzu. (erst die leeren Cacheeinträge nutzen, dann ersetze die Einträge, die man zu Q geschickt hat)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CYCLON: Enhanced </a:t>
            </a:r>
            <a:r>
              <a:rPr lang="de-DE" dirty="0" err="1" smtClean="0"/>
              <a:t>Shuffling</a:t>
            </a:r>
            <a:r>
              <a:rPr lang="de-DE" dirty="0" smtClean="0"/>
              <a:t> 2/2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Für Knoten Q:</a:t>
            </a:r>
          </a:p>
          <a:p>
            <a:pPr marL="636587" lvl="1" indent="-457200">
              <a:buFont typeface="+mj-lt"/>
              <a:buAutoNum type="arabicPeriod"/>
            </a:pPr>
            <a:r>
              <a:rPr lang="de-DE" sz="2400" dirty="0" smtClean="0"/>
              <a:t>Wähle l zufällige Nachbarn, sende an P</a:t>
            </a:r>
          </a:p>
          <a:p>
            <a:pPr marL="522287" lvl="1" indent="-342900">
              <a:buFont typeface="+mj-lt"/>
              <a:buAutoNum type="arabicPeriod"/>
            </a:pPr>
            <a:r>
              <a:rPr lang="de-DE" sz="2400" dirty="0" smtClean="0"/>
              <a:t>Verwerfe Einträge die auf Q zeigen und in Qs Cache liegen</a:t>
            </a:r>
          </a:p>
          <a:p>
            <a:pPr marL="522287" lvl="1" indent="-342900">
              <a:buFont typeface="+mj-lt"/>
              <a:buAutoNum type="arabicPeriod"/>
            </a:pPr>
            <a:r>
              <a:rPr lang="de-DE" sz="2400" dirty="0" smtClean="0"/>
              <a:t>Aktualisiere Qs Cache und füge alle verbleibenden Einträge hinzu. (erst die leeren Cacheeinträge nutzen, dann ersetze die Einträge, die man zu P geschickt hat) </a:t>
            </a:r>
          </a:p>
          <a:p>
            <a:pPr marL="522287" lvl="1" indent="-342900">
              <a:buFont typeface="+mj-lt"/>
              <a:buAutoNum type="arabicPeriod"/>
            </a:pPr>
            <a:endParaRPr lang="de-DE" sz="2400" dirty="0" smtClean="0"/>
          </a:p>
          <a:p>
            <a:pPr marL="522287" lvl="1" indent="-342900">
              <a:buNone/>
            </a:pPr>
            <a:r>
              <a:rPr lang="de-DE" sz="2400" dirty="0" smtClean="0"/>
              <a:t>Parameter</a:t>
            </a:r>
          </a:p>
          <a:p>
            <a:pPr marL="890587" lvl="2" indent="-342900">
              <a:buFont typeface="Arial" pitchFamily="34" charset="0"/>
              <a:buChar char="•"/>
            </a:pPr>
            <a:r>
              <a:rPr lang="de-DE" sz="2400" dirty="0" smtClean="0"/>
              <a:t>c   Cachegröße</a:t>
            </a:r>
            <a:endParaRPr lang="de-DE" sz="2400" dirty="0"/>
          </a:p>
          <a:p>
            <a:pPr marL="890587" lvl="2" indent="-342900">
              <a:buFont typeface="Arial" pitchFamily="34" charset="0"/>
              <a:buChar char="•"/>
            </a:pPr>
            <a:r>
              <a:rPr lang="de-DE" sz="2400" dirty="0" smtClean="0"/>
              <a:t>l  </a:t>
            </a:r>
            <a:r>
              <a:rPr lang="de-DE" sz="2400" dirty="0" err="1" smtClean="0"/>
              <a:t>shufflelength</a:t>
            </a:r>
            <a:r>
              <a:rPr lang="de-DE" sz="2400" dirty="0" smtClean="0"/>
              <a:t> (Anzahl d. ausgetauschten Nachbarn)</a:t>
            </a:r>
          </a:p>
          <a:p>
            <a:pPr marL="890587" lvl="2" indent="-342900">
              <a:buFont typeface="Arial" pitchFamily="34" charset="0"/>
              <a:buChar char="•"/>
            </a:pPr>
            <a:r>
              <a:rPr lang="de-DE" sz="2400" dirty="0" smtClean="0"/>
              <a:t>/</a:t>
            </a:r>
            <a:r>
              <a:rPr lang="de-DE" sz="2400" dirty="0" err="1" smtClean="0"/>
              <a:t>delta</a:t>
            </a:r>
            <a:r>
              <a:rPr lang="de-DE" sz="2400" dirty="0" smtClean="0"/>
              <a:t> T Zeitintervall zwischen den Nachrichten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CYCLON: Enhanced </a:t>
            </a:r>
            <a:r>
              <a:rPr lang="de-DE" dirty="0" err="1" smtClean="0"/>
              <a:t>Shuffling</a:t>
            </a:r>
            <a:r>
              <a:rPr lang="de-DE" dirty="0" smtClean="0"/>
              <a:t> </a:t>
            </a:r>
            <a:r>
              <a:rPr lang="de-DE" dirty="0" err="1" smtClean="0"/>
              <a:t>cont‘d</a:t>
            </a:r>
            <a:endParaRPr lang="de-DE" dirty="0"/>
          </a:p>
        </p:txBody>
      </p:sp>
      <p:pic>
        <p:nvPicPr>
          <p:cNvPr id="5" name="Inhaltsplatzhalter 4" descr="shuff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0825" y="2042935"/>
            <a:ext cx="8642350" cy="4015143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und CYCLON, 13.06.2013</a:t>
            </a:r>
            <a:endParaRPr lang="de-DE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numCol="2"/>
          <a:lstStyle/>
          <a:p>
            <a:pPr marL="342900" indent="-342900">
              <a:buFont typeface="+mj-lt"/>
              <a:buAutoNum type="arabicPeriod"/>
            </a:pPr>
            <a:r>
              <a:rPr lang="de-DE" sz="2000" b="1" dirty="0" err="1" smtClean="0"/>
              <a:t>Gossip</a:t>
            </a:r>
            <a:endParaRPr lang="de-DE" b="1" dirty="0" smtClean="0"/>
          </a:p>
          <a:p>
            <a:pPr marL="698500" lvl="1" indent="-342900">
              <a:buFont typeface="+mj-lt"/>
              <a:buAutoNum type="arabicPeriod"/>
            </a:pPr>
            <a:r>
              <a:rPr lang="de-DE" dirty="0" smtClean="0"/>
              <a:t>Überblick</a:t>
            </a:r>
          </a:p>
          <a:p>
            <a:pPr marL="698500" lvl="1" indent="-342900">
              <a:buFont typeface="+mj-lt"/>
              <a:buAutoNum type="arabicPeriod"/>
            </a:pPr>
            <a:r>
              <a:rPr lang="de-DE" dirty="0" smtClean="0"/>
              <a:t>Struktur</a:t>
            </a:r>
          </a:p>
          <a:p>
            <a:pPr marL="698500" lvl="1" indent="-342900">
              <a:buFont typeface="+mj-lt"/>
              <a:buAutoNum type="arabicPeriod"/>
            </a:pPr>
            <a:r>
              <a:rPr lang="de-DE" dirty="0" smtClean="0"/>
              <a:t>Anwendungsbeispiele</a:t>
            </a:r>
          </a:p>
          <a:p>
            <a:pPr marL="1066800" lvl="2" indent="-342900">
              <a:buFont typeface="+mj-lt"/>
              <a:buAutoNum type="arabicPeriod"/>
            </a:pPr>
            <a:r>
              <a:rPr lang="de-DE" dirty="0" smtClean="0"/>
              <a:t>Datenaustausch</a:t>
            </a:r>
          </a:p>
          <a:p>
            <a:pPr marL="1066800" lvl="2" indent="-342900">
              <a:buFont typeface="+mj-lt"/>
              <a:buAutoNum type="arabicPeriod"/>
            </a:pPr>
            <a:r>
              <a:rPr lang="de-DE" dirty="0" smtClean="0"/>
              <a:t>Peerauswahl</a:t>
            </a:r>
          </a:p>
          <a:p>
            <a:pPr marL="1066800" lvl="2" indent="-342900">
              <a:buFont typeface="+mj-lt"/>
              <a:buAutoNum type="arabicPeriod"/>
            </a:pPr>
            <a:r>
              <a:rPr lang="de-DE" dirty="0" err="1" smtClean="0"/>
              <a:t>Topologiekonstruktion</a:t>
            </a:r>
            <a:endParaRPr lang="de-DE" dirty="0" smtClean="0"/>
          </a:p>
          <a:p>
            <a:pPr marL="1066800" lvl="2" indent="-342900">
              <a:buFont typeface="+mj-lt"/>
              <a:buAutoNum type="arabicPeriod"/>
            </a:pPr>
            <a:r>
              <a:rPr lang="de-DE" dirty="0" smtClean="0"/>
              <a:t>Ressourcenverwaltung</a:t>
            </a:r>
            <a:endParaRPr lang="de-DE" dirty="0" smtClean="0"/>
          </a:p>
          <a:p>
            <a:pPr marL="1066800" lvl="2" indent="-342900">
              <a:buFont typeface="+mj-lt"/>
              <a:buAutoNum type="arabicPeriod"/>
            </a:pPr>
            <a:r>
              <a:rPr lang="de-DE" dirty="0" smtClean="0"/>
              <a:t>Berechnung</a:t>
            </a:r>
            <a:endParaRPr lang="de-DE" dirty="0" smtClean="0"/>
          </a:p>
          <a:p>
            <a:pPr marL="698500" lvl="1" indent="-342900">
              <a:buNone/>
            </a:pPr>
            <a:endParaRPr lang="de-DE" dirty="0" smtClean="0"/>
          </a:p>
          <a:p>
            <a:pPr marL="698500" lvl="1" indent="-342900">
              <a:buFont typeface="+mj-lt"/>
              <a:buAutoNum type="arabicPeriod"/>
            </a:pPr>
            <a:endParaRPr lang="de-DE" dirty="0" smtClean="0"/>
          </a:p>
          <a:p>
            <a:pPr marL="698500" lvl="1" indent="-342900">
              <a:buFont typeface="+mj-lt"/>
              <a:buAutoNum type="arabicPeriod"/>
            </a:pPr>
            <a:endParaRPr lang="de-DE" dirty="0" smtClean="0"/>
          </a:p>
          <a:p>
            <a:pPr marL="698500" lvl="1" indent="-342900">
              <a:buFont typeface="+mj-lt"/>
              <a:buAutoNum type="arabicPeriod"/>
            </a:pPr>
            <a:endParaRPr lang="de-DE" dirty="0" smtClean="0"/>
          </a:p>
          <a:p>
            <a:pPr marL="698500" lvl="1" indent="-342900">
              <a:buFont typeface="+mj-lt"/>
              <a:buAutoNum type="arabicPeriod"/>
            </a:pP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sz="2000" b="1" dirty="0" smtClean="0"/>
              <a:t>CYCLON</a:t>
            </a:r>
            <a:endParaRPr lang="de-DE" b="1" dirty="0" smtClean="0"/>
          </a:p>
          <a:p>
            <a:pPr marL="698500" lvl="1" indent="-342900">
              <a:buFont typeface="+mj-lt"/>
              <a:buAutoNum type="arabicPeriod"/>
            </a:pPr>
            <a:r>
              <a:rPr lang="de-DE" sz="2000" dirty="0" smtClean="0"/>
              <a:t>Allgemein</a:t>
            </a:r>
          </a:p>
          <a:p>
            <a:pPr marL="698500" lvl="1" indent="-342900">
              <a:buFont typeface="+mj-lt"/>
              <a:buAutoNum type="arabicPeriod"/>
            </a:pPr>
            <a:r>
              <a:rPr lang="de-DE" sz="2000" dirty="0" smtClean="0"/>
              <a:t>Algorithmus</a:t>
            </a:r>
          </a:p>
          <a:p>
            <a:pPr marL="698500" lvl="1" indent="-342900">
              <a:buFont typeface="+mj-lt"/>
              <a:buAutoNum type="arabicPeriod"/>
            </a:pPr>
            <a:r>
              <a:rPr lang="de-DE" sz="2000" dirty="0" smtClean="0"/>
              <a:t>Eigenschaften</a:t>
            </a:r>
          </a:p>
          <a:p>
            <a:pPr marL="1066800" lvl="2" indent="-342900">
              <a:buFont typeface="+mj-lt"/>
              <a:buAutoNum type="arabicPeriod"/>
            </a:pPr>
            <a:r>
              <a:rPr lang="de-DE" sz="2000" dirty="0" smtClean="0"/>
              <a:t>Konnektivität</a:t>
            </a:r>
          </a:p>
          <a:p>
            <a:pPr marL="1066800" lvl="2" indent="-342900">
              <a:buFont typeface="+mj-lt"/>
              <a:buAutoNum type="arabicPeriod"/>
            </a:pPr>
            <a:r>
              <a:rPr lang="de-DE" sz="2000" dirty="0" smtClean="0"/>
              <a:t>Konvergenz</a:t>
            </a:r>
          </a:p>
          <a:p>
            <a:pPr marL="1066800" lvl="2" indent="-342900">
              <a:buFont typeface="+mj-lt"/>
              <a:buAutoNum type="arabicPeriod"/>
            </a:pPr>
            <a:r>
              <a:rPr lang="de-DE" sz="2000" dirty="0" err="1" smtClean="0"/>
              <a:t>Ingradverteilung</a:t>
            </a:r>
            <a:endParaRPr lang="de-DE" sz="2000" dirty="0" smtClean="0"/>
          </a:p>
          <a:p>
            <a:pPr marL="1066800" lvl="2" indent="-342900">
              <a:buFont typeface="+mj-lt"/>
              <a:buAutoNum type="arabicPeriod"/>
            </a:pPr>
            <a:r>
              <a:rPr lang="de-DE" sz="2000" dirty="0" smtClean="0"/>
              <a:t>Robustheit</a:t>
            </a:r>
          </a:p>
          <a:p>
            <a:pPr marL="1066800" lvl="2" indent="-342900">
              <a:buFont typeface="+mj-lt"/>
              <a:buAutoNum type="arabicPeriod"/>
            </a:pPr>
            <a:r>
              <a:rPr lang="de-DE" sz="2000" dirty="0" smtClean="0"/>
              <a:t>Selbstheilung</a:t>
            </a:r>
            <a:endParaRPr lang="de-DE" sz="2000" dirty="0" smtClean="0"/>
          </a:p>
          <a:p>
            <a:pPr marL="698500" lvl="1" indent="-342900">
              <a:buFont typeface="+mj-lt"/>
              <a:buAutoNum type="arabicPeriod"/>
            </a:pPr>
            <a:r>
              <a:rPr lang="de-DE" sz="2000" dirty="0" smtClean="0"/>
              <a:t>Fazit</a:t>
            </a:r>
            <a:endParaRPr lang="de-DE" sz="2000" dirty="0" smtClean="0"/>
          </a:p>
          <a:p>
            <a:pPr marL="698500" lvl="1" indent="-342900">
              <a:buNone/>
            </a:pPr>
            <a:endParaRPr lang="de-DE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CYCLON: Grundlegende Eigenschaften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Konnektivität (DEMO)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Konvergenz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err="1" smtClean="0"/>
              <a:t>Ingradverteilung</a:t>
            </a:r>
            <a:r>
              <a:rPr lang="de-DE" sz="2400" dirty="0" smtClean="0"/>
              <a:t> (DEMO)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Robustheit - Selbstheilung</a:t>
            </a: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CYCLON: Konnektivität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endParaRPr lang="de-DE" sz="2400" dirty="0" smtClean="0"/>
          </a:p>
          <a:p>
            <a:pPr lvl="1">
              <a:buFont typeface="Arial" pitchFamily="34" charset="0"/>
              <a:buChar char="•"/>
            </a:pPr>
            <a:endParaRPr lang="de-DE" sz="2400" dirty="0" smtClean="0"/>
          </a:p>
          <a:p>
            <a:pPr lvl="1">
              <a:buFont typeface="Arial" pitchFamily="34" charset="0"/>
              <a:buChar char="•"/>
            </a:pPr>
            <a:r>
              <a:rPr lang="de-DE" sz="2400" dirty="0" err="1" smtClean="0"/>
              <a:t>Shuffling</a:t>
            </a:r>
            <a:r>
              <a:rPr lang="de-DE" sz="2400" dirty="0" smtClean="0"/>
              <a:t> stellt sicher:</a:t>
            </a:r>
          </a:p>
          <a:p>
            <a:pPr lvl="2">
              <a:buFont typeface="Arial" pitchFamily="34" charset="0"/>
              <a:buChar char="•"/>
            </a:pPr>
            <a:r>
              <a:rPr lang="de-DE" sz="2400" dirty="0" smtClean="0"/>
              <a:t>Kein Knoten wird aus dem Netzwerk entfernt</a:t>
            </a:r>
          </a:p>
          <a:p>
            <a:pPr lvl="3">
              <a:lnSpc>
                <a:spcPct val="200000"/>
              </a:lnSpc>
              <a:buFont typeface="Wingdings"/>
              <a:buChar char="à"/>
            </a:pPr>
            <a:r>
              <a:rPr lang="de-DE" sz="2400" dirty="0" smtClean="0"/>
              <a:t>Netzwerk wird nicht partitioniert</a:t>
            </a:r>
          </a:p>
          <a:p>
            <a:pPr lvl="2">
              <a:buNone/>
            </a:pPr>
            <a:r>
              <a:rPr lang="de-DE" dirty="0" smtClean="0"/>
              <a:t>(Annahme: Zuverlässige Übertragung)</a:t>
            </a: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CYCLON: Konvergenz</a:t>
            </a:r>
            <a:endParaRPr lang="de-DE" dirty="0"/>
          </a:p>
        </p:txBody>
      </p:sp>
      <p:pic>
        <p:nvPicPr>
          <p:cNvPr id="7" name="Inhaltsplatzhalter 6" descr="avg_shrt_path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50825" y="2512997"/>
            <a:ext cx="4244975" cy="3098832"/>
          </a:xfrm>
        </p:spPr>
      </p:pic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endParaRPr lang="de-DE" dirty="0" smtClean="0"/>
          </a:p>
          <a:p>
            <a:pPr lvl="1">
              <a:buFont typeface="Arial" pitchFamily="34" charset="0"/>
              <a:buChar char="•"/>
            </a:pPr>
            <a:endParaRPr lang="de-DE" dirty="0" smtClean="0"/>
          </a:p>
          <a:p>
            <a:pPr lvl="1">
              <a:buFont typeface="Arial" pitchFamily="34" charset="0"/>
              <a:buChar char="•"/>
            </a:pP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Durchschnittlicher kürzester Weg im Netzwerk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Enhanced </a:t>
            </a:r>
            <a:r>
              <a:rPr lang="de-DE" dirty="0" err="1" smtClean="0"/>
              <a:t>shuffling</a:t>
            </a:r>
            <a:r>
              <a:rPr lang="de-DE" dirty="0" smtClean="0"/>
              <a:t> konvergiert zu Zufallsgraphen 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CYCLON: </a:t>
            </a:r>
            <a:r>
              <a:rPr lang="de-DE" dirty="0" err="1" smtClean="0"/>
              <a:t>Ingradverteilung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  <a:buNone/>
            </a:pPr>
            <a:endParaRPr lang="de-DE" sz="2400" b="1" dirty="0" smtClean="0"/>
          </a:p>
          <a:p>
            <a:pPr lvl="1">
              <a:lnSpc>
                <a:spcPct val="100000"/>
              </a:lnSpc>
              <a:buNone/>
            </a:pPr>
            <a:r>
              <a:rPr lang="de-DE" sz="2400" b="1" dirty="0" err="1" smtClean="0"/>
              <a:t>Ausgrad</a:t>
            </a:r>
            <a:r>
              <a:rPr lang="de-DE" sz="2400" dirty="0" smtClean="0"/>
              <a:t> </a:t>
            </a:r>
          </a:p>
          <a:p>
            <a:pPr lvl="1">
              <a:lnSpc>
                <a:spcPct val="100000"/>
              </a:lnSpc>
              <a:buNone/>
            </a:pPr>
            <a:r>
              <a:rPr lang="de-DE" sz="2400" dirty="0" smtClean="0"/>
              <a:t>	Nachbarn eines Knoten</a:t>
            </a:r>
          </a:p>
          <a:p>
            <a:pPr lvl="2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err="1" smtClean="0"/>
              <a:t>Ausgrad</a:t>
            </a:r>
            <a:r>
              <a:rPr lang="de-DE" sz="2400" dirty="0" smtClean="0"/>
              <a:t> ist durch Cachegröße gegeben</a:t>
            </a:r>
          </a:p>
          <a:p>
            <a:pPr lvl="1">
              <a:lnSpc>
                <a:spcPct val="100000"/>
              </a:lnSpc>
              <a:buNone/>
            </a:pPr>
            <a:endParaRPr lang="de-DE" sz="2400" b="1" dirty="0" smtClean="0"/>
          </a:p>
          <a:p>
            <a:pPr lvl="1">
              <a:lnSpc>
                <a:spcPct val="100000"/>
              </a:lnSpc>
              <a:buNone/>
            </a:pPr>
            <a:r>
              <a:rPr lang="de-DE" sz="2400" b="1" dirty="0" err="1" smtClean="0"/>
              <a:t>Ingrad</a:t>
            </a:r>
            <a:r>
              <a:rPr lang="de-DE" sz="2400" dirty="0" smtClean="0"/>
              <a:t> </a:t>
            </a:r>
          </a:p>
          <a:p>
            <a:pPr lvl="1">
              <a:lnSpc>
                <a:spcPct val="100000"/>
              </a:lnSpc>
              <a:buNone/>
            </a:pPr>
            <a:r>
              <a:rPr lang="de-DE" sz="2400" dirty="0" smtClean="0"/>
              <a:t>	Nachbarn die den Knoten kennen</a:t>
            </a:r>
          </a:p>
          <a:p>
            <a:pPr lvl="2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Ideal ist </a:t>
            </a:r>
            <a:r>
              <a:rPr lang="de-DE" sz="2400" dirty="0" err="1" smtClean="0"/>
              <a:t>gleichmässige</a:t>
            </a:r>
            <a:r>
              <a:rPr lang="de-DE" sz="2400" dirty="0" smtClean="0"/>
              <a:t> Verteilung des </a:t>
            </a:r>
            <a:r>
              <a:rPr lang="de-DE" sz="2400" dirty="0" err="1" smtClean="0"/>
              <a:t>Ingrad</a:t>
            </a:r>
            <a:endParaRPr lang="de-DE" sz="2400" dirty="0" smtClean="0"/>
          </a:p>
          <a:p>
            <a:pPr lvl="2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400" dirty="0" smtClean="0"/>
              <a:t>z.B. Überlastung einzelner Knoten verhindern</a:t>
            </a:r>
          </a:p>
          <a:p>
            <a:pPr lvl="1">
              <a:buFont typeface="Arial" pitchFamily="34" charset="0"/>
              <a:buChar char="•"/>
            </a:pP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CYCLON: Robustheit</a:t>
            </a:r>
            <a:endParaRPr lang="de-DE" dirty="0"/>
          </a:p>
        </p:txBody>
      </p:sp>
      <p:pic>
        <p:nvPicPr>
          <p:cNvPr id="7" name="Inhaltsplatzhalter 6" descr="selfhealing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41589" y="1625277"/>
            <a:ext cx="8226851" cy="3561859"/>
          </a:xfrm>
        </p:spPr>
      </p:pic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257696" y="5178830"/>
            <a:ext cx="8635480" cy="1137834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de-DE" dirty="0" smtClean="0"/>
              <a:t>100.000 Knoten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80% der Knoten können entfernt werden bevor Partitionierung einsetzt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CYCLON: Selbstheilung</a:t>
            </a:r>
            <a:endParaRPr lang="de-DE" dirty="0"/>
          </a:p>
        </p:txBody>
      </p:sp>
      <p:pic>
        <p:nvPicPr>
          <p:cNvPr id="6" name="Inhaltsplatzhalter 5" descr="dead_remember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038062" y="1544564"/>
            <a:ext cx="4806799" cy="3443072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49382" y="5020887"/>
            <a:ext cx="8643793" cy="1295776"/>
          </a:xfrm>
        </p:spPr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 Anzahl Zyklen bis </a:t>
            </a:r>
            <a:r>
              <a:rPr lang="de-DE" sz="2400" dirty="0" err="1" smtClean="0"/>
              <a:t>Deadlink</a:t>
            </a:r>
            <a:r>
              <a:rPr lang="de-DE" sz="2400" dirty="0" smtClean="0"/>
              <a:t> aus Netzwerk verschwindet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 </a:t>
            </a:r>
            <a:r>
              <a:rPr lang="de-DE" sz="2400" dirty="0" err="1" smtClean="0"/>
              <a:t>enhanced</a:t>
            </a:r>
            <a:r>
              <a:rPr lang="de-DE" sz="2400" dirty="0" smtClean="0"/>
              <a:t> deutlich besser als </a:t>
            </a:r>
            <a:r>
              <a:rPr lang="de-DE" sz="2400" dirty="0" err="1" smtClean="0"/>
              <a:t>basic</a:t>
            </a:r>
            <a:endParaRPr lang="de-DE" sz="24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CYCLON: 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808163"/>
            <a:ext cx="8635480" cy="4508500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smtClean="0"/>
              <a:t>Dargestellte Eigenschaften (Robustheit, </a:t>
            </a:r>
            <a:r>
              <a:rPr lang="de-DE" dirty="0" err="1" smtClean="0"/>
              <a:t>Ingradverteilung</a:t>
            </a:r>
            <a:r>
              <a:rPr lang="de-DE" dirty="0" smtClean="0"/>
              <a:t>, kurze durchschnittliche kürzeste Wege) sind Eigenschaften des Gesamtsystems. </a:t>
            </a:r>
          </a:p>
          <a:p>
            <a:r>
              <a:rPr lang="de-DE" dirty="0" smtClean="0"/>
              <a:t>CYCLON schafft es diese dezentral, mit minimalen Aufwand und ausschließlich lokaler Sicht sehr gut zu approximieren.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de-DE" dirty="0" smtClean="0"/>
              <a:t>Spyros </a:t>
            </a:r>
            <a:r>
              <a:rPr lang="de-DE" dirty="0" err="1" smtClean="0"/>
              <a:t>Voulgaris</a:t>
            </a:r>
            <a:r>
              <a:rPr lang="de-DE" dirty="0" smtClean="0"/>
              <a:t>, Daniela </a:t>
            </a:r>
            <a:r>
              <a:rPr lang="de-DE" dirty="0" err="1" smtClean="0"/>
              <a:t>Gavidia</a:t>
            </a:r>
            <a:r>
              <a:rPr lang="de-DE" dirty="0" smtClean="0"/>
              <a:t>, Maarten van Steen, </a:t>
            </a:r>
            <a:r>
              <a:rPr lang="de-DE" b="1" dirty="0" smtClean="0"/>
              <a:t>CYCLON: </a:t>
            </a:r>
            <a:r>
              <a:rPr lang="de-DE" b="1" dirty="0" err="1" smtClean="0"/>
              <a:t>Inexpensive</a:t>
            </a:r>
            <a:r>
              <a:rPr lang="de-DE" b="1" dirty="0" smtClean="0"/>
              <a:t> Membership Management </a:t>
            </a:r>
            <a:r>
              <a:rPr lang="de-DE" b="1" dirty="0" err="1" smtClean="0"/>
              <a:t>for</a:t>
            </a:r>
            <a:r>
              <a:rPr lang="de-DE" b="1" dirty="0" smtClean="0"/>
              <a:t> </a:t>
            </a:r>
            <a:r>
              <a:rPr lang="de-DE" b="1" dirty="0" err="1" smtClean="0"/>
              <a:t>Unstructured</a:t>
            </a:r>
            <a:r>
              <a:rPr lang="de-DE" b="1" dirty="0" smtClean="0"/>
              <a:t> P2P </a:t>
            </a:r>
            <a:r>
              <a:rPr lang="de-DE" b="1" dirty="0" err="1" smtClean="0"/>
              <a:t>Overlays</a:t>
            </a:r>
            <a:r>
              <a:rPr lang="de-DE" dirty="0" smtClean="0"/>
              <a:t>. </a:t>
            </a:r>
            <a:r>
              <a:rPr lang="en-US" dirty="0" smtClean="0"/>
              <a:t>Journal of Network and Systems Management, Vol. 13, No. 2, June 2005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Anne-Marie </a:t>
            </a:r>
            <a:r>
              <a:rPr lang="de-DE" dirty="0" err="1" smtClean="0"/>
              <a:t>Kermarrec</a:t>
            </a:r>
            <a:r>
              <a:rPr lang="de-DE" dirty="0" smtClean="0"/>
              <a:t>, Maarten van Steen, </a:t>
            </a:r>
            <a:r>
              <a:rPr lang="de-DE" b="1" dirty="0" err="1" smtClean="0"/>
              <a:t>Gossiping</a:t>
            </a:r>
            <a:r>
              <a:rPr lang="de-DE" b="1" dirty="0" smtClean="0"/>
              <a:t> in Distributed Systems. </a:t>
            </a:r>
            <a:r>
              <a:rPr lang="en-US" dirty="0" smtClean="0"/>
              <a:t>ACM SIGOPS Operating Systems Review - Gossip-based computer networking, Volume 41 Issue 5, October 2007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: Überblick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err="1" smtClean="0"/>
              <a:t>probabilitischer</a:t>
            </a:r>
            <a:r>
              <a:rPr lang="de-DE" sz="2400" dirty="0" smtClean="0"/>
              <a:t> Informationsaustausch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Wiederholung der einzelnen Arbeitsschritte (endlos)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analog zur Gerüchteverbreitung oder zu Krankheitsepidemien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historisch zur Sicherung der Konsistenz verteilter Datenbanken</a:t>
            </a: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: Struktur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sz="2400" dirty="0" smtClean="0"/>
              <a:t>Begriffserklärung Peers</a:t>
            </a:r>
          </a:p>
          <a:p>
            <a:pPr marL="1066800" lvl="2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Prozesse</a:t>
            </a:r>
          </a:p>
          <a:p>
            <a:pPr marL="1066800" lvl="2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haben Cache  mit Referenzen zu anderen Peers</a:t>
            </a:r>
          </a:p>
          <a:p>
            <a:pPr marL="1066800" lvl="2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ggf. auch </a:t>
            </a:r>
            <a:r>
              <a:rPr lang="de-DE" sz="2400" dirty="0" err="1" smtClean="0"/>
              <a:t>peer</a:t>
            </a:r>
            <a:r>
              <a:rPr lang="de-DE" sz="2400" dirty="0" smtClean="0"/>
              <a:t>-spezifische Informationen im Cache</a:t>
            </a: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Struktur: Peerauswahl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verschiedene Auswahlkriterien je nach Anwendung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Unterschiede bei Auswahl über kabellose oder kabelgebundene Verbindungen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Simulation eines anderen Verbindungstyps möglich, häufig teuer und unnötig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kaum Unterschiede auf Applikationsschicht zwischen synchron und asynchron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asynchron ist kein "richtiges" </a:t>
            </a:r>
            <a:r>
              <a:rPr lang="de-DE" sz="2400" dirty="0" err="1" smtClean="0"/>
              <a:t>Gossiping</a:t>
            </a:r>
            <a:endParaRPr lang="de-DE" sz="2400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Struktur: Datenaustausch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Peers </a:t>
            </a:r>
            <a:r>
              <a:rPr lang="de-DE" sz="2400" dirty="0" smtClean="0"/>
              <a:t>entscheiden, welche Daten sie austauschen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400" dirty="0" smtClean="0"/>
              <a:t>entweder </a:t>
            </a:r>
            <a:r>
              <a:rPr lang="de-DE" sz="2400" dirty="0" smtClean="0"/>
              <a:t>Applikationsdaten oder Referenzen zu anderen Peers werden </a:t>
            </a:r>
            <a:r>
              <a:rPr lang="de-DE" sz="2400" dirty="0" smtClean="0"/>
              <a:t>ausgetauscht</a:t>
            </a:r>
          </a:p>
          <a:p>
            <a:pPr>
              <a:lnSpc>
                <a:spcPct val="200000"/>
              </a:lnSpc>
            </a:pPr>
            <a:r>
              <a:rPr lang="de-DE" sz="3000" b="1" dirty="0" err="1" smtClean="0">
                <a:solidFill>
                  <a:srgbClr val="003366"/>
                </a:solidFill>
              </a:rPr>
              <a:t>Gossip</a:t>
            </a:r>
            <a:r>
              <a:rPr lang="de-DE" sz="3000" b="1" dirty="0" smtClean="0">
                <a:solidFill>
                  <a:srgbClr val="003366"/>
                </a:solidFill>
              </a:rPr>
              <a:t> Struktur: Verarbeitung</a:t>
            </a:r>
            <a:endParaRPr lang="de-DE" sz="3000" dirty="0" smtClean="0"/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stark anwendungsabhängig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Anwendung: Verteilung 1/2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400" dirty="0" smtClean="0"/>
              <a:t>Nachrichten/Daten in einem Netzwerk (möglichst gleichmäßig) verteilen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400" dirty="0" smtClean="0"/>
              <a:t>Jeder Knoten hat lokalen Cache, in welchem die Nachrichten/Datensätze abgelegt werden</a:t>
            </a:r>
          </a:p>
          <a:p>
            <a:pPr lvl="1">
              <a:lnSpc>
                <a:spcPct val="100000"/>
              </a:lnSpc>
              <a:buNone/>
            </a:pPr>
            <a:endParaRPr lang="de-DE" sz="2400" b="1" dirty="0" smtClean="0"/>
          </a:p>
          <a:p>
            <a:pPr lvl="1">
              <a:lnSpc>
                <a:spcPct val="100000"/>
              </a:lnSpc>
              <a:buNone/>
            </a:pPr>
            <a:r>
              <a:rPr lang="de-DE" sz="2400" b="1" dirty="0" smtClean="0"/>
              <a:t>Peerauswahl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>Zufällige Auswahl einer bestimmten Anzahl von Kommunikationspartnern</a:t>
            </a:r>
          </a:p>
          <a:p>
            <a:pPr lvl="1">
              <a:lnSpc>
                <a:spcPct val="100000"/>
              </a:lnSpc>
              <a:buNone/>
            </a:pPr>
            <a:r>
              <a:rPr lang="de-DE" sz="2400" b="1" dirty="0" smtClean="0"/>
              <a:t>Datenaustausch</a:t>
            </a:r>
            <a:r>
              <a:rPr lang="de-DE" sz="2400" dirty="0" smtClean="0"/>
              <a:t> </a:t>
            </a:r>
            <a:br>
              <a:rPr lang="de-DE" sz="2400" dirty="0" smtClean="0"/>
            </a:br>
            <a:r>
              <a:rPr lang="de-DE" sz="2400" dirty="0" smtClean="0"/>
              <a:t>Eine Nachricht aus dem lokalen Cache eines Peers in den lokalen Cache eines anderen Peers kopiert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Anwendung: Verteilung 2/2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  <a:buNone/>
            </a:pPr>
            <a:r>
              <a:rPr lang="de-DE" sz="2400" b="1" dirty="0" smtClean="0"/>
              <a:t>Datenverarbeitung</a:t>
            </a:r>
            <a:r>
              <a:rPr lang="de-DE" sz="2400" dirty="0" smtClean="0"/>
              <a:t> </a:t>
            </a:r>
            <a:br>
              <a:rPr lang="de-DE" sz="2400" dirty="0" smtClean="0"/>
            </a:br>
            <a:r>
              <a:rPr lang="de-DE" sz="2400" dirty="0" smtClean="0"/>
              <a:t>Eventuell Weiterleitung neuer Nachrichten an höhere Schichten, Löschung veralteter Nachrichten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push/pull/hybrid Modus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400" dirty="0" smtClean="0"/>
              <a:t>Durchschnittliche Verbreitungsgeschwindigkeit: O(log N) mit N = Anzahl der Knoten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Anwendung: Partnerfindung 1/2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  <a:buNone/>
            </a:pPr>
            <a:r>
              <a:rPr lang="de-DE" sz="2400" b="1" dirty="0" smtClean="0"/>
              <a:t>Peerauswahl</a:t>
            </a:r>
          </a:p>
          <a:p>
            <a:pPr lvl="1">
              <a:lnSpc>
                <a:spcPct val="100000"/>
              </a:lnSpc>
              <a:buNone/>
            </a:pPr>
            <a:r>
              <a:rPr lang="de-DE" sz="2400" dirty="0" smtClean="0"/>
              <a:t>	Austauschpartner werden zufällig aus einem</a:t>
            </a:r>
            <a:br>
              <a:rPr lang="de-DE" sz="2400" dirty="0" smtClean="0"/>
            </a:br>
            <a:r>
              <a:rPr lang="de-DE" sz="2400" dirty="0" smtClean="0"/>
              <a:t>lokalen Cache (Nachbarliste) ausgewählt</a:t>
            </a:r>
          </a:p>
          <a:p>
            <a:pPr lvl="1">
              <a:lnSpc>
                <a:spcPct val="100000"/>
              </a:lnSpc>
              <a:buNone/>
            </a:pPr>
            <a:r>
              <a:rPr lang="de-DE" sz="2400" b="1" dirty="0" smtClean="0"/>
              <a:t>Datenaustausch </a:t>
            </a:r>
          </a:p>
          <a:p>
            <a:pPr lvl="1">
              <a:lnSpc>
                <a:spcPct val="100000"/>
              </a:lnSpc>
              <a:buNone/>
            </a:pPr>
            <a:r>
              <a:rPr lang="de-DE" sz="2400" dirty="0" smtClean="0"/>
              <a:t>	Weitergabe der lokalen Liste</a:t>
            </a:r>
          </a:p>
          <a:p>
            <a:pPr lvl="1">
              <a:lnSpc>
                <a:spcPct val="100000"/>
              </a:lnSpc>
              <a:buNone/>
            </a:pPr>
            <a:r>
              <a:rPr lang="de-DE" sz="2400" b="1" dirty="0" smtClean="0"/>
              <a:t>Datenverarbeitung</a:t>
            </a:r>
            <a:r>
              <a:rPr lang="de-DE" sz="2400" dirty="0" smtClean="0"/>
              <a:t> </a:t>
            </a:r>
            <a:br>
              <a:rPr lang="de-DE" sz="2400" dirty="0" smtClean="0"/>
            </a:br>
            <a:r>
              <a:rPr lang="de-DE" sz="2400" dirty="0" smtClean="0"/>
              <a:t>Empfangene Nachbarlisten werden in lokale Liste eingefügt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und CYCLON, 13.06.2013</a:t>
            </a:r>
            <a:endParaRPr lang="de-DE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_Praesentation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PowerPoint_Praesentation</Template>
  <TotalTime>0</TotalTime>
  <Words>815</Words>
  <Application>Microsoft Office PowerPoint</Application>
  <PresentationFormat>Bildschirmpräsentation (4:3)</PresentationFormat>
  <Paragraphs>221</Paragraphs>
  <Slides>27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28" baseType="lpstr">
      <vt:lpstr>PowerPoint_Praesentation</vt:lpstr>
      <vt:lpstr>Gossip &amp; CYCLON</vt:lpstr>
      <vt:lpstr>Gliederung</vt:lpstr>
      <vt:lpstr>Gossip: Überblick</vt:lpstr>
      <vt:lpstr>Gossip: Struktur</vt:lpstr>
      <vt:lpstr>Gossip Struktur: Peerauswahl</vt:lpstr>
      <vt:lpstr>Gossip Struktur: Datenaustausch</vt:lpstr>
      <vt:lpstr>Gossip Anwendung: Verteilung 1/2</vt:lpstr>
      <vt:lpstr>Gossip Anwendung: Verteilung 2/2</vt:lpstr>
      <vt:lpstr>Gossip Anwendung: Partnerfindung 1/2</vt:lpstr>
      <vt:lpstr>Gossip Anwendung: Partnerfindung 2/2</vt:lpstr>
      <vt:lpstr>Gossip Anwendung: Topologie Konstruktion </vt:lpstr>
      <vt:lpstr>Gossip Anwendung: Topologie Konstruktion</vt:lpstr>
      <vt:lpstr>Gossip Anwendung: Ressourcenverwaltung </vt:lpstr>
      <vt:lpstr>Gossip Anwendung: Berechnungsschlontz</vt:lpstr>
      <vt:lpstr>Gliederung</vt:lpstr>
      <vt:lpstr>CYCLON: Allgemein</vt:lpstr>
      <vt:lpstr>CYCLON: Enhanced Shuffling 1/2</vt:lpstr>
      <vt:lpstr>CYCLON: Enhanced Shuffling 2/2</vt:lpstr>
      <vt:lpstr>CYCLON: Enhanced Shuffling cont‘d</vt:lpstr>
      <vt:lpstr>CYCLON: Grundlegende Eigenschaften</vt:lpstr>
      <vt:lpstr>CYCLON: Konnektivität</vt:lpstr>
      <vt:lpstr>CYCLON: Konvergenz</vt:lpstr>
      <vt:lpstr>CYCLON: Ingradverteilung</vt:lpstr>
      <vt:lpstr>CYCLON: Robustheit</vt:lpstr>
      <vt:lpstr>CYCLON: Selbstheilung</vt:lpstr>
      <vt:lpstr>CYCLON: Fazit</vt:lpstr>
      <vt:lpstr>Quellen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Tobi</dc:creator>
  <dc:description>Version 0.9, 10.11.2005</dc:description>
  <cp:lastModifiedBy>Tobi Mobile</cp:lastModifiedBy>
  <cp:revision>155</cp:revision>
  <cp:lastPrinted>2002-06-26T11:04:16Z</cp:lastPrinted>
  <dcterms:created xsi:type="dcterms:W3CDTF">2013-06-03T06:54:12Z</dcterms:created>
  <dcterms:modified xsi:type="dcterms:W3CDTF">2013-06-12T20:49:39Z</dcterms:modified>
</cp:coreProperties>
</file>