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78" r:id="rId9"/>
    <p:sldId id="263" r:id="rId10"/>
    <p:sldId id="279" r:id="rId11"/>
    <p:sldId id="264" r:id="rId12"/>
    <p:sldId id="282" r:id="rId13"/>
    <p:sldId id="265" r:id="rId14"/>
    <p:sldId id="266" r:id="rId15"/>
    <p:sldId id="267" r:id="rId16"/>
    <p:sldId id="270" r:id="rId17"/>
    <p:sldId id="25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0" r:id="rId27"/>
    <p:sldId id="260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710" autoAdjust="0"/>
  </p:normalViewPr>
  <p:slideViewPr>
    <p:cSldViewPr snapToGrid="0" showGuides="1">
      <p:cViewPr varScale="1">
        <p:scale>
          <a:sx n="115" d="100"/>
          <a:sy n="115" d="100"/>
        </p:scale>
        <p:origin x="-18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476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Hinnerk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van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Bruinehsen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Julian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Dobmann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Jens Fischer, Tobias Höppner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</a:t>
            </a:r>
            <a:r>
              <a:rPr lang="de-DE" smtClean="0"/>
              <a:t>&amp; CYCLON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Vorlesung: Verteilte Systeme 2013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Partnerfindung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Grundlage für viele andere </a:t>
            </a:r>
            <a:r>
              <a:rPr lang="de-DE" sz="2400" dirty="0" err="1" smtClean="0"/>
              <a:t>Gossipingsysteme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Anzahl übernommener Nachrichten ausschlaggebend für </a:t>
            </a:r>
            <a:r>
              <a:rPr lang="de-DE" sz="2400" dirty="0" err="1" smtClean="0"/>
              <a:t>Diversität</a:t>
            </a:r>
            <a:r>
              <a:rPr lang="de-DE" sz="2400" dirty="0" smtClean="0"/>
              <a:t> des lokalen Cache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In dynamischen Netzwerken Mechanismus zur Löschung veralteter(inaktiver) Knoten notwendig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Annahme eines homogen strukturierten zugrundeliegenden Netzes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Manchmal </a:t>
            </a:r>
            <a:r>
              <a:rPr lang="de-DE" sz="2400" dirty="0" smtClean="0"/>
              <a:t>striktere Kontrolle über </a:t>
            </a:r>
            <a:r>
              <a:rPr lang="de-DE" sz="2400" dirty="0" err="1" smtClean="0"/>
              <a:t>Overlay</a:t>
            </a:r>
            <a:r>
              <a:rPr lang="de-DE" sz="2400" dirty="0" smtClean="0"/>
              <a:t>-Netzkonstruktion </a:t>
            </a:r>
            <a:r>
              <a:rPr lang="de-DE" sz="2400" dirty="0" smtClean="0"/>
              <a:t>notwendig</a:t>
            </a:r>
          </a:p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</a:t>
            </a:r>
            <a:r>
              <a:rPr lang="de-DE" sz="2400" dirty="0" smtClean="0"/>
              <a:t>Zufällige </a:t>
            </a:r>
            <a:r>
              <a:rPr lang="de-DE" sz="2400" dirty="0" smtClean="0"/>
              <a:t>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</a:t>
            </a:r>
            <a:r>
              <a:rPr lang="de-DE" sz="2400" dirty="0" smtClean="0"/>
              <a:t>Listen </a:t>
            </a:r>
            <a:r>
              <a:rPr lang="de-DE" sz="2400" dirty="0" smtClean="0"/>
              <a:t>von Peers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</a:t>
            </a:r>
            <a:r>
              <a:rPr lang="de-DE" sz="2400" dirty="0" smtClean="0"/>
              <a:t>Einfügen </a:t>
            </a:r>
            <a:r>
              <a:rPr lang="de-DE" sz="2400" dirty="0" smtClean="0"/>
              <a:t>der empfangenen Liste in den lokalen Cache </a:t>
            </a:r>
            <a:r>
              <a:rPr lang="de-DE" sz="2400" dirty="0" smtClean="0"/>
              <a:t>	und </a:t>
            </a:r>
            <a:r>
              <a:rPr lang="de-DE" sz="2400" dirty="0" smtClean="0"/>
              <a:t>Bewertung der neuen Peers (evtl. Löschung von </a:t>
            </a:r>
            <a:r>
              <a:rPr lang="de-DE" sz="2400" dirty="0" smtClean="0"/>
              <a:t>	Peers)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</a:t>
            </a:r>
            <a:r>
              <a:rPr lang="de-DE" dirty="0" smtClean="0"/>
              <a:t>Konstruktion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Jeder </a:t>
            </a:r>
            <a:r>
              <a:rPr lang="de-DE" sz="2400" dirty="0" smtClean="0"/>
              <a:t>Peer hat nur partielle Sicht auf das Gesamtsystem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smtClean="0"/>
              <a:t>Einführung einer Bewertungsfunktion für </a:t>
            </a:r>
            <a:r>
              <a:rPr lang="de-DE" sz="2400" dirty="0" smtClean="0"/>
              <a:t>Nachbarn</a:t>
            </a:r>
            <a:endParaRPr lang="de-DE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smtClean="0"/>
              <a:t>Bewertungsfunktionen: Anbindungsgeschwindigkeit, Verfügbarkeit, ID-abhängige Kriterien (z.B. Ringkonstruktion)</a:t>
            </a:r>
          </a:p>
          <a:p>
            <a:pPr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err="1" smtClean="0"/>
              <a:t>Resourcenverwaltung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</a:t>
            </a:r>
            <a:r>
              <a:rPr lang="de-DE" sz="2400" dirty="0" smtClean="0"/>
              <a:t>Zufällige </a:t>
            </a:r>
            <a:r>
              <a:rPr lang="de-DE" sz="2400" dirty="0" smtClean="0"/>
              <a:t>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</a:t>
            </a:r>
            <a:r>
              <a:rPr lang="de-DE" sz="2400" dirty="0" smtClean="0"/>
              <a:t>Statusinformationen </a:t>
            </a:r>
            <a:r>
              <a:rPr lang="de-DE" sz="2400" dirty="0" smtClean="0"/>
              <a:t>über benachbarte Peers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</a:t>
            </a:r>
            <a:r>
              <a:rPr lang="de-DE" sz="2400" dirty="0" smtClean="0"/>
              <a:t>Updaten </a:t>
            </a:r>
            <a:r>
              <a:rPr lang="de-DE" sz="2400" dirty="0" smtClean="0"/>
              <a:t>des lokalen Cache mit </a:t>
            </a:r>
            <a:r>
              <a:rPr lang="de-DE" sz="2400" dirty="0" smtClean="0"/>
              <a:t>neuen 	Statusinformationen</a:t>
            </a:r>
            <a:endParaRPr lang="de-DE" sz="2400" dirty="0" smtClean="0"/>
          </a:p>
          <a:p>
            <a:pPr lvl="1">
              <a:buNone/>
            </a:pPr>
            <a:r>
              <a:rPr lang="de-DE" sz="2400" dirty="0" smtClean="0"/>
              <a:t> </a:t>
            </a: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Fehlererkennung</a:t>
            </a: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 Verwerfen </a:t>
            </a:r>
            <a:r>
              <a:rPr lang="de-DE" sz="2400" dirty="0" smtClean="0"/>
              <a:t>von Statusinformationen fehlerhafter Peers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err="1" smtClean="0"/>
              <a:t>Berechnungsschlontz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Aggregationen </a:t>
            </a:r>
            <a:r>
              <a:rPr lang="de-DE" sz="2400" dirty="0" smtClean="0"/>
              <a:t>wie Durchschnittsfindung, Extremwertbestimmung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Einsatz </a:t>
            </a:r>
            <a:r>
              <a:rPr lang="de-DE" sz="2400" dirty="0" smtClean="0"/>
              <a:t>z.B. in Sensornetzen</a:t>
            </a:r>
          </a:p>
          <a:p>
            <a:endParaRPr lang="de-DE" sz="2400" dirty="0" smtClean="0"/>
          </a:p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</a:t>
            </a:r>
            <a:r>
              <a:rPr lang="de-DE" sz="2400" dirty="0" smtClean="0"/>
              <a:t>Zufällige </a:t>
            </a:r>
            <a:r>
              <a:rPr lang="de-DE" sz="2400" dirty="0" smtClean="0"/>
              <a:t>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</a:t>
            </a:r>
            <a:r>
              <a:rPr lang="de-DE" sz="2400" dirty="0" smtClean="0"/>
              <a:t>Anwendungsabhängiges </a:t>
            </a:r>
            <a:r>
              <a:rPr lang="de-DE" sz="2400" dirty="0" smtClean="0"/>
              <a:t>Datum wird kopiert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</a:t>
            </a:r>
            <a:r>
              <a:rPr lang="de-DE" sz="2400" dirty="0" smtClean="0"/>
              <a:t>Neues </a:t>
            </a:r>
            <a:r>
              <a:rPr lang="de-DE" sz="2400" dirty="0" smtClean="0"/>
              <a:t>Datum wird aus dem empfangenen und dem </a:t>
            </a:r>
            <a:r>
              <a:rPr lang="de-DE" sz="2400" dirty="0" smtClean="0"/>
              <a:t>	lokalen </a:t>
            </a:r>
            <a:r>
              <a:rPr lang="de-DE" sz="2400" dirty="0" smtClean="0"/>
              <a:t>Datum </a:t>
            </a:r>
            <a:r>
              <a:rPr lang="de-DE" sz="2400" dirty="0" smtClean="0"/>
              <a:t>berechnet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5400" dirty="0" smtClean="0"/>
              <a:t>DAS IST VOLL TOLL UND SO; ABER KEINER </a:t>
            </a:r>
            <a:r>
              <a:rPr lang="de-DE" sz="5400" dirty="0" err="1" smtClean="0"/>
              <a:t>WEIß</a:t>
            </a:r>
            <a:r>
              <a:rPr lang="de-DE" sz="5400" dirty="0" smtClean="0"/>
              <a:t> GENAU WAS ES IST; BITTE GEBT UNS GELD DAMIT WIR FORSCHEN KÖNNEN.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Algorithmus zur Peerauswahl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Zufällig mit gleicher Wahrscheinlichkeit aus gesamten Netzwerk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Nur lokale Sicht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Oft </a:t>
            </a:r>
            <a:r>
              <a:rPr lang="de-DE" sz="2400" dirty="0" smtClean="0"/>
              <a:t>als Service für höhere </a:t>
            </a:r>
            <a:r>
              <a:rPr lang="de-DE" sz="2400" dirty="0" smtClean="0"/>
              <a:t>Schichten </a:t>
            </a:r>
            <a:r>
              <a:rPr lang="de-DE" sz="2400" dirty="0" smtClean="0"/>
              <a:t>verwendet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287" lvl="1" indent="-342900">
              <a:buNone/>
            </a:pPr>
            <a:r>
              <a:rPr lang="de-DE" sz="2400" dirty="0" smtClean="0"/>
              <a:t>Für Knoten P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Erhöhe Alter um eins für alle Nachbarn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Wähle ältesten Nachbar Q und l-1 zufällige Nachbarn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Ersetze Qs Eintrag mit dem Alter 0 und Adresse von P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Sende aktualisierte Teilmenge zu Q 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Empfange eine Teilmenge von Q mit i eignen Einträgen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Einträge die auf P zeigen und in Ps Cache 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 Ps Cache und füge alle verbleibenden Einträge hinzu. (erst die leeren Cacheeinträge nutzen, dann ersetze die Einträge, die man zu Q geschickt hat)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Für Knoten Q:</a:t>
            </a:r>
          </a:p>
          <a:p>
            <a:pPr marL="636587" lvl="1" indent="-457200">
              <a:buFont typeface="+mj-lt"/>
              <a:buAutoNum type="arabicPeriod"/>
            </a:pPr>
            <a:r>
              <a:rPr lang="de-DE" sz="2400" dirty="0" smtClean="0"/>
              <a:t>Wähle l zufällige Nachbarn, sende an P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Einträge die auf Q zeigen und in Qs Cache 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 Qs Cache und füge alle verbleibenden Einträge hinzu. (erst die leeren Cacheeinträge nutzen, dann ersetze die Einträge, die man zu P geschickt hat) </a:t>
            </a:r>
            <a:endParaRPr lang="de-DE" sz="2400" dirty="0" smtClean="0"/>
          </a:p>
          <a:p>
            <a:pPr marL="522287" lvl="1" indent="-342900">
              <a:buFont typeface="+mj-lt"/>
              <a:buAutoNum type="arabicPeriod"/>
            </a:pPr>
            <a:endParaRPr lang="de-DE" sz="2400" dirty="0" smtClean="0"/>
          </a:p>
          <a:p>
            <a:pPr marL="522287" lvl="1" indent="-342900">
              <a:buNone/>
            </a:pPr>
            <a:r>
              <a:rPr lang="de-DE" sz="2400" dirty="0" smtClean="0"/>
              <a:t>Parameter</a:t>
            </a:r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c  </a:t>
            </a:r>
            <a:r>
              <a:rPr lang="de-DE" sz="2400" dirty="0" smtClean="0"/>
              <a:t> Cachegröße</a:t>
            </a:r>
            <a:endParaRPr lang="de-DE" sz="2400" dirty="0"/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l  </a:t>
            </a:r>
            <a:r>
              <a:rPr lang="de-DE" sz="2400" dirty="0" err="1" smtClean="0"/>
              <a:t>shufflelength</a:t>
            </a:r>
            <a:r>
              <a:rPr lang="de-DE" sz="2400" dirty="0" smtClean="0"/>
              <a:t> (Anzahl d. </a:t>
            </a:r>
            <a:r>
              <a:rPr lang="de-DE" sz="2400" dirty="0" smtClean="0"/>
              <a:t>a</a:t>
            </a:r>
            <a:r>
              <a:rPr lang="de-DE" sz="2400" dirty="0" smtClean="0"/>
              <a:t>usgetauschten Nachbarn)</a:t>
            </a:r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/</a:t>
            </a:r>
            <a:r>
              <a:rPr lang="de-DE" sz="2400" dirty="0" err="1" smtClean="0"/>
              <a:t>delta</a:t>
            </a:r>
            <a:r>
              <a:rPr lang="de-DE" sz="2400" dirty="0" smtClean="0"/>
              <a:t> T Zeitintervall zwischen den Nachrichten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</a:t>
            </a:r>
            <a:r>
              <a:rPr lang="de-DE" dirty="0" err="1" smtClean="0"/>
              <a:t>cont‘d</a:t>
            </a:r>
            <a:endParaRPr lang="de-DE" dirty="0"/>
          </a:p>
        </p:txBody>
      </p:sp>
      <p:pic>
        <p:nvPicPr>
          <p:cNvPr id="5" name="Inhaltsplatzhalter 4" descr="shuff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042935"/>
            <a:ext cx="8642350" cy="401514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b="1" dirty="0" err="1" smtClean="0"/>
              <a:t>Gossip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Resourcenverwaltung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BerechnungSCHLONTZ</a:t>
            </a:r>
            <a:r>
              <a:rPr lang="de-DE" dirty="0" smtClean="0"/>
              <a:t>* (*sprich: SCHLONTZ)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Simulation</a:t>
            </a:r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Grundlegende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Konnektivität (DEMO)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Konvergenz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Ingradverteilung</a:t>
            </a:r>
            <a:r>
              <a:rPr lang="de-DE" sz="2400" dirty="0" smtClean="0"/>
              <a:t> (DEMO)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Robustheit - Selbstheilung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Konnektivität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err="1" smtClean="0"/>
              <a:t>Shuffling</a:t>
            </a:r>
            <a:r>
              <a:rPr lang="de-DE" sz="2400" dirty="0" smtClean="0"/>
              <a:t> stellt sicher: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Kein Knoten wird aus dem Netzwerk entfernt</a:t>
            </a:r>
          </a:p>
          <a:p>
            <a:pPr lvl="3">
              <a:lnSpc>
                <a:spcPct val="200000"/>
              </a:lnSpc>
              <a:buFont typeface="Wingdings"/>
              <a:buChar char="à"/>
            </a:pPr>
            <a:r>
              <a:rPr lang="de-DE" sz="2400" dirty="0" smtClean="0"/>
              <a:t>Netzwerk wird nicht partitioniert</a:t>
            </a:r>
          </a:p>
          <a:p>
            <a:pPr lvl="2">
              <a:buNone/>
            </a:pPr>
            <a:r>
              <a:rPr lang="de-DE" dirty="0" smtClean="0"/>
              <a:t>(Annahme: Zuverlässige Übertragung)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Konvergenz</a:t>
            </a:r>
            <a:endParaRPr lang="de-DE" dirty="0"/>
          </a:p>
        </p:txBody>
      </p:sp>
      <p:pic>
        <p:nvPicPr>
          <p:cNvPr id="7" name="Inhaltsplatzhalter 6" descr="avg_shrt_path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512997"/>
            <a:ext cx="4244975" cy="3098832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Durchschnittlicher kürzester Weg im Netzwerk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Enhanced </a:t>
            </a:r>
            <a:r>
              <a:rPr lang="de-DE" dirty="0" err="1" smtClean="0"/>
              <a:t>shuffling</a:t>
            </a:r>
            <a:r>
              <a:rPr lang="de-DE" dirty="0" smtClean="0"/>
              <a:t> konvergiert zu Zufallsgraphen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</a:t>
            </a:r>
            <a:r>
              <a:rPr lang="de-DE" dirty="0" err="1" smtClean="0"/>
              <a:t>Ingradverteilung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Ausgrad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Nachbarn eines Knoten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Ausgrad</a:t>
            </a:r>
            <a:r>
              <a:rPr lang="de-DE" sz="2400" dirty="0" smtClean="0"/>
              <a:t> ist durch Cachegröße gegeben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Ingrad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Nachbarn die den Knoten kennen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Ideal ist </a:t>
            </a:r>
            <a:r>
              <a:rPr lang="de-DE" sz="2400" dirty="0" err="1" smtClean="0"/>
              <a:t>gleichmässige</a:t>
            </a:r>
            <a:r>
              <a:rPr lang="de-DE" sz="2400" dirty="0" smtClean="0"/>
              <a:t> Verteilung des </a:t>
            </a:r>
            <a:r>
              <a:rPr lang="de-DE" sz="2400" dirty="0" err="1" smtClean="0"/>
              <a:t>Ingrad</a:t>
            </a:r>
            <a:endParaRPr lang="de-DE" sz="2400" dirty="0" smtClean="0"/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z.B. Überlastung einzelner Knoten verhindern</a:t>
            </a: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Robustheit</a:t>
            </a:r>
            <a:endParaRPr lang="de-DE" dirty="0"/>
          </a:p>
        </p:txBody>
      </p:sp>
      <p:pic>
        <p:nvPicPr>
          <p:cNvPr id="7" name="Inhaltsplatzhalter 6" descr="selfhealin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41589" y="1625277"/>
            <a:ext cx="8226851" cy="3561859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257696" y="5178830"/>
            <a:ext cx="8635480" cy="1137834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100.000 Knoten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80% der Knoten können entfernt werden bevor Partitionierung einsetzt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Selbstheilung</a:t>
            </a:r>
            <a:endParaRPr lang="de-DE" dirty="0"/>
          </a:p>
        </p:txBody>
      </p:sp>
      <p:pic>
        <p:nvPicPr>
          <p:cNvPr id="6" name="Inhaltsplatzhalter 5" descr="dead_remember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038062" y="1544564"/>
            <a:ext cx="4806799" cy="3443072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49382" y="5020887"/>
            <a:ext cx="8643793" cy="1295776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Anzahl Zyklen bis </a:t>
            </a:r>
            <a:r>
              <a:rPr lang="de-DE" sz="2400" dirty="0" err="1" smtClean="0"/>
              <a:t>Deadlink</a:t>
            </a:r>
            <a:r>
              <a:rPr lang="de-DE" sz="2400" dirty="0" smtClean="0"/>
              <a:t> aus Netzwerk verschwindet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enhanced</a:t>
            </a:r>
            <a:r>
              <a:rPr lang="de-DE" sz="2400" dirty="0" smtClean="0"/>
              <a:t> deutlich besser als </a:t>
            </a:r>
            <a:r>
              <a:rPr lang="de-DE" sz="2400" dirty="0" err="1" smtClean="0"/>
              <a:t>basic</a:t>
            </a:r>
            <a:endParaRPr lang="de-DE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8635480" cy="450850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Dargestellte Eigenschaften (</a:t>
            </a:r>
            <a:r>
              <a:rPr lang="de-DE" dirty="0" smtClean="0"/>
              <a:t>Robustheit, </a:t>
            </a:r>
            <a:r>
              <a:rPr lang="de-DE" dirty="0" err="1" smtClean="0"/>
              <a:t>Ingradverteilung</a:t>
            </a:r>
            <a:r>
              <a:rPr lang="de-DE" dirty="0" smtClean="0"/>
              <a:t>, kurze durchschnittliche kürzeste Wege) sind </a:t>
            </a:r>
            <a:r>
              <a:rPr lang="de-DE" dirty="0" smtClean="0"/>
              <a:t>Eigenschaften </a:t>
            </a:r>
            <a:r>
              <a:rPr lang="de-DE" dirty="0" smtClean="0"/>
              <a:t>des Gesamtsystems. </a:t>
            </a:r>
            <a:endParaRPr lang="de-DE" dirty="0" smtClean="0"/>
          </a:p>
          <a:p>
            <a:r>
              <a:rPr lang="de-DE" dirty="0" smtClean="0"/>
              <a:t>CYCLON </a:t>
            </a:r>
            <a:r>
              <a:rPr lang="de-DE" dirty="0" smtClean="0"/>
              <a:t>schafft es diese dezentral, mit minimalen Aufwand und ausschließlich lokaler Sicht sehr gut zu approximieren.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Spyros </a:t>
            </a:r>
            <a:r>
              <a:rPr lang="de-DE" dirty="0" err="1" smtClean="0"/>
              <a:t>Voulgaris</a:t>
            </a:r>
            <a:r>
              <a:rPr lang="de-DE" dirty="0" smtClean="0"/>
              <a:t>, Daniela </a:t>
            </a:r>
            <a:r>
              <a:rPr lang="de-DE" dirty="0" err="1" smtClean="0"/>
              <a:t>Gavidia</a:t>
            </a:r>
            <a:r>
              <a:rPr lang="de-DE" dirty="0" smtClean="0"/>
              <a:t>, Maarten van Steen, </a:t>
            </a:r>
            <a:r>
              <a:rPr lang="de-DE" b="1" dirty="0" smtClean="0"/>
              <a:t>CYCLON: </a:t>
            </a:r>
            <a:r>
              <a:rPr lang="de-DE" b="1" dirty="0" err="1" smtClean="0"/>
              <a:t>Inexpensive</a:t>
            </a:r>
            <a:r>
              <a:rPr lang="de-DE" b="1" dirty="0" smtClean="0"/>
              <a:t> Membership Management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Unstructured</a:t>
            </a:r>
            <a:r>
              <a:rPr lang="de-DE" b="1" dirty="0" smtClean="0"/>
              <a:t> P2P </a:t>
            </a:r>
            <a:r>
              <a:rPr lang="de-DE" b="1" dirty="0" err="1" smtClean="0"/>
              <a:t>Overlays</a:t>
            </a:r>
            <a:r>
              <a:rPr lang="de-DE" dirty="0" smtClean="0"/>
              <a:t>. </a:t>
            </a:r>
            <a:r>
              <a:rPr lang="en-US" dirty="0" smtClean="0"/>
              <a:t>Journal of Network and Systems Management, Vol. 13, No. 2, June 2005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Anne-Marie </a:t>
            </a:r>
            <a:r>
              <a:rPr lang="de-DE" dirty="0" err="1" smtClean="0"/>
              <a:t>Kermarrec</a:t>
            </a:r>
            <a:r>
              <a:rPr lang="de-DE" dirty="0" smtClean="0"/>
              <a:t>, Maarten van Steen, </a:t>
            </a:r>
            <a:r>
              <a:rPr lang="de-DE" b="1" dirty="0" err="1" smtClean="0"/>
              <a:t>Gossiping</a:t>
            </a:r>
            <a:r>
              <a:rPr lang="de-DE" b="1" dirty="0" smtClean="0"/>
              <a:t> in Distributed Systems. </a:t>
            </a:r>
            <a:r>
              <a:rPr lang="en-US" dirty="0" smtClean="0"/>
              <a:t>ACM SIGOPS Operating Systems Review - Gossip-based computer networking, Volume 41 Issue 5, October 2007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probabilitischer</a:t>
            </a:r>
            <a:r>
              <a:rPr lang="de-DE" sz="2400" dirty="0" smtClean="0"/>
              <a:t> Informationsaustausch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Wiederholung der einzelnen Arbeitsschritte (endlos)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analog zur Gerüchteverbreitung oder zu Krankheitsepidemien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historisch zur Sicherung der Konsistenz verteilter Datenbanken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400" dirty="0" smtClean="0"/>
              <a:t>Begriffserklärung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Prozesse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haben Cache  mit Referenzen zu anderen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ggf. auch </a:t>
            </a:r>
            <a:r>
              <a:rPr lang="de-DE" sz="2400" dirty="0" err="1" smtClean="0"/>
              <a:t>peer</a:t>
            </a:r>
            <a:r>
              <a:rPr lang="de-DE" sz="2400" dirty="0" smtClean="0"/>
              <a:t>-spezifische Informationen im Cache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Peerauswahl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verschiedene Auswahlkriterien je nach Anwendung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Unterschiede bei Auswahl über kabellose oder kabelgebundene Verbindungen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Simulation eines anderen Verbindungstyps möglich, häufig teuer und unnötig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kaum Unterschiede auf Applikationsschicht zwischen synchron und asynchron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asynchron ist kein "richtiges" </a:t>
            </a:r>
            <a:r>
              <a:rPr lang="de-DE" sz="2400" dirty="0" err="1" smtClean="0"/>
              <a:t>Gossiping</a:t>
            </a:r>
            <a:endParaRPr lang="de-DE" sz="2400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Peers entscheiden, welche Daten sie austauschen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entweder Applikationsdaten oder Referenzen zu anderen Peers werden ausgetauscht</a:t>
            </a:r>
          </a:p>
          <a:p>
            <a:pPr>
              <a:lnSpc>
                <a:spcPct val="200000"/>
              </a:lnSpc>
            </a:pPr>
            <a:r>
              <a:rPr lang="de-DE" sz="3000" b="1" dirty="0" err="1" smtClean="0">
                <a:solidFill>
                  <a:srgbClr val="003366"/>
                </a:solidFill>
              </a:rPr>
              <a:t>Gossip</a:t>
            </a:r>
            <a:r>
              <a:rPr lang="de-DE" sz="3000" b="1" dirty="0" smtClean="0">
                <a:solidFill>
                  <a:srgbClr val="003366"/>
                </a:solidFill>
              </a:rPr>
              <a:t> Struktur: Datenaustausch</a:t>
            </a:r>
            <a:endParaRPr lang="de-DE" sz="30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stark anwendungsabhängig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Verteilung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Nachrichten/Daten in einem Netzwerk (möglichst gleichmäßig) verteilen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Jeder Knoten hat lokalen Cache, in welchem die Nachrichten/Datensätze abgelegt werden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Zufällige Auswahl einer bestimmten Anzahl von Kommunikationspartnern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Eine Nachricht aus dem lokalen Cache eines Peers in den lokalen Cache eines anderen Peers kopiert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Verteilung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Eventuell Weiterleitung neuer Nachrichten an höhere Schichten, Löschung veralteter Nachrichten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push/pull/hybrid Modus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Durchschnittliche Verbreitungsgeschwindigkeit: O(log N) mit N = Anzahl der Knoten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Partnerfindung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Austauschpartner werden zufällig aus einem</a:t>
            </a:r>
            <a:br>
              <a:rPr lang="de-DE" sz="2400" dirty="0" smtClean="0"/>
            </a:br>
            <a:r>
              <a:rPr lang="de-DE" sz="2400" dirty="0" smtClean="0"/>
              <a:t>lokalen Cache (Nachbarliste) ausgewählt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Weitergabe der lokalen Liste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Empfangene Nachbarlisten werden in lokale Liste eingefügt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825</Words>
  <Application>Microsoft Office PowerPoint</Application>
  <PresentationFormat>Bildschirmpräsentation (4:3)</PresentationFormat>
  <Paragraphs>187</Paragraphs>
  <Slides>27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PowerPoint_Praesentation</vt:lpstr>
      <vt:lpstr>Gossip &amp; CYCLON</vt:lpstr>
      <vt:lpstr>Gliederung</vt:lpstr>
      <vt:lpstr>Gossip: Überblick</vt:lpstr>
      <vt:lpstr>Gossip: Struktur</vt:lpstr>
      <vt:lpstr>Gossip Struktur: Peerauswahl</vt:lpstr>
      <vt:lpstr>Gossip Struktur: Datenaustausch</vt:lpstr>
      <vt:lpstr>Gossip Anwendung: Verteilung 1/2</vt:lpstr>
      <vt:lpstr>Gossip Anwendung: Verteilung 2/2</vt:lpstr>
      <vt:lpstr>Gossip Anwendung: Partnerfindung 1/2</vt:lpstr>
      <vt:lpstr>Gossip Anwendung: Partnerfindung 2/2</vt:lpstr>
      <vt:lpstr>Gossip Anwendung: Topologie Konstruktion </vt:lpstr>
      <vt:lpstr>Gossip Anwendung: Topologie Konstruktion</vt:lpstr>
      <vt:lpstr>Gossip Anwendung: Resourcenverwaltung </vt:lpstr>
      <vt:lpstr>Gossip Anwendung: Berechnungsschlontz</vt:lpstr>
      <vt:lpstr>Gossip: Fazit</vt:lpstr>
      <vt:lpstr>CYCLON: Allgemein</vt:lpstr>
      <vt:lpstr>CYCLON: Enhanced Shuffling 1/2</vt:lpstr>
      <vt:lpstr>CYCLON: Enhanced Shuffling 2/2</vt:lpstr>
      <vt:lpstr>CYCLON: Enhanced Shuffling cont‘d</vt:lpstr>
      <vt:lpstr>CYCLON: Grundlegende Eigenschaften</vt:lpstr>
      <vt:lpstr>CYCLON: Konnektivität</vt:lpstr>
      <vt:lpstr>CYCLON: Konvergenz</vt:lpstr>
      <vt:lpstr>CYCLON: Ingradverteilung</vt:lpstr>
      <vt:lpstr>CYCLON: Robustheit</vt:lpstr>
      <vt:lpstr>CYCLON: Selbstheilung</vt:lpstr>
      <vt:lpstr>CYCLON: Fazit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</dc:creator>
  <dc:description>Version 0.9, 10.11.2005</dc:description>
  <cp:lastModifiedBy>Tobi Mobile</cp:lastModifiedBy>
  <cp:revision>136</cp:revision>
  <cp:lastPrinted>2002-06-26T11:04:16Z</cp:lastPrinted>
  <dcterms:created xsi:type="dcterms:W3CDTF">2013-06-03T06:54:12Z</dcterms:created>
  <dcterms:modified xsi:type="dcterms:W3CDTF">2013-06-12T19:52:26Z</dcterms:modified>
</cp:coreProperties>
</file>