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8"/>
  </p:notesMasterIdLst>
  <p:sldIdLst>
    <p:sldId id="256" r:id="rId2"/>
    <p:sldId id="257" r:id="rId3"/>
    <p:sldId id="261" r:id="rId4"/>
    <p:sldId id="267" r:id="rId5"/>
    <p:sldId id="268" r:id="rId6"/>
    <p:sldId id="26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3A4324C-809D-4338-B884-5CD3B6B7DF32}">
          <p14:sldIdLst>
            <p14:sldId id="256"/>
            <p14:sldId id="257"/>
            <p14:sldId id="261"/>
            <p14:sldId id="267"/>
            <p14:sldId id="268"/>
            <p14:sldId id="269"/>
          </p14:sldIdLst>
        </p14:section>
        <p14:section name="Untitled Section" id="{8DAE5A66-CCE5-4C89-B65D-904E1681549A}">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51" autoAdjust="0"/>
    <p:restoredTop sz="94660"/>
  </p:normalViewPr>
  <p:slideViewPr>
    <p:cSldViewPr snapToGrid="0">
      <p:cViewPr varScale="1">
        <p:scale>
          <a:sx n="114" d="100"/>
          <a:sy n="114" d="100"/>
        </p:scale>
        <p:origin x="36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120EC-7FCE-43F0-BFC8-EFE28EFD8063}" type="datetimeFigureOut">
              <a:rPr lang="en-US" smtClean="0"/>
              <a:t>5/1/2020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13BC5B-1FFE-4153-A264-528A94526FF7}" type="slidenum">
              <a:rPr lang="en-US" smtClean="0"/>
              <a:t>‹#›</a:t>
            </a:fld>
            <a:endParaRPr lang="en-US"/>
          </a:p>
        </p:txBody>
      </p:sp>
    </p:spTree>
    <p:extLst>
      <p:ext uri="{BB962C8B-B14F-4D97-AF65-F5344CB8AC3E}">
        <p14:creationId xmlns:p14="http://schemas.microsoft.com/office/powerpoint/2010/main" val="888383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D20B2B-6F5D-4989-8B6F-59B92F845843}"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9B8341-1AC1-4FA6-8696-7B51F9C5623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027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D20B2B-6F5D-4989-8B6F-59B92F845843}"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9B8341-1AC1-4FA6-8696-7B51F9C56238}" type="slidenum">
              <a:rPr lang="en-US" smtClean="0"/>
              <a:t>‹#›</a:t>
            </a:fld>
            <a:endParaRPr lang="en-US"/>
          </a:p>
        </p:txBody>
      </p:sp>
    </p:spTree>
    <p:extLst>
      <p:ext uri="{BB962C8B-B14F-4D97-AF65-F5344CB8AC3E}">
        <p14:creationId xmlns:p14="http://schemas.microsoft.com/office/powerpoint/2010/main" val="3409056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D20B2B-6F5D-4989-8B6F-59B92F845843}"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9B8341-1AC1-4FA6-8696-7B51F9C56238}" type="slidenum">
              <a:rPr lang="en-US" smtClean="0"/>
              <a:t>‹#›</a:t>
            </a:fld>
            <a:endParaRPr lang="en-US"/>
          </a:p>
        </p:txBody>
      </p:sp>
    </p:spTree>
    <p:extLst>
      <p:ext uri="{BB962C8B-B14F-4D97-AF65-F5344CB8AC3E}">
        <p14:creationId xmlns:p14="http://schemas.microsoft.com/office/powerpoint/2010/main" val="4283140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D20B2B-6F5D-4989-8B6F-59B92F845843}"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9B8341-1AC1-4FA6-8696-7B51F9C56238}" type="slidenum">
              <a:rPr lang="en-US" smtClean="0"/>
              <a:t>‹#›</a:t>
            </a:fld>
            <a:endParaRPr lang="en-US"/>
          </a:p>
        </p:txBody>
      </p:sp>
    </p:spTree>
    <p:extLst>
      <p:ext uri="{BB962C8B-B14F-4D97-AF65-F5344CB8AC3E}">
        <p14:creationId xmlns:p14="http://schemas.microsoft.com/office/powerpoint/2010/main" val="1452220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D20B2B-6F5D-4989-8B6F-59B92F845843}"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9B8341-1AC1-4FA6-8696-7B51F9C5623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3882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D20B2B-6F5D-4989-8B6F-59B92F845843}"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9B8341-1AC1-4FA6-8696-7B51F9C56238}" type="slidenum">
              <a:rPr lang="en-US" smtClean="0"/>
              <a:t>‹#›</a:t>
            </a:fld>
            <a:endParaRPr lang="en-US"/>
          </a:p>
        </p:txBody>
      </p:sp>
    </p:spTree>
    <p:extLst>
      <p:ext uri="{BB962C8B-B14F-4D97-AF65-F5344CB8AC3E}">
        <p14:creationId xmlns:p14="http://schemas.microsoft.com/office/powerpoint/2010/main" val="1193834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D20B2B-6F5D-4989-8B6F-59B92F845843}" type="datetimeFigureOut">
              <a:rPr lang="en-US" smtClean="0"/>
              <a:t>5/1/2020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9B8341-1AC1-4FA6-8696-7B51F9C56238}" type="slidenum">
              <a:rPr lang="en-US" smtClean="0"/>
              <a:t>‹#›</a:t>
            </a:fld>
            <a:endParaRPr lang="en-US"/>
          </a:p>
        </p:txBody>
      </p:sp>
    </p:spTree>
    <p:extLst>
      <p:ext uri="{BB962C8B-B14F-4D97-AF65-F5344CB8AC3E}">
        <p14:creationId xmlns:p14="http://schemas.microsoft.com/office/powerpoint/2010/main" val="2190984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D20B2B-6F5D-4989-8B6F-59B92F845843}" type="datetimeFigureOut">
              <a:rPr lang="en-US" smtClean="0"/>
              <a:t>5/1/2020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9B8341-1AC1-4FA6-8696-7B51F9C56238}" type="slidenum">
              <a:rPr lang="en-US" smtClean="0"/>
              <a:t>‹#›</a:t>
            </a:fld>
            <a:endParaRPr lang="en-US"/>
          </a:p>
        </p:txBody>
      </p:sp>
    </p:spTree>
    <p:extLst>
      <p:ext uri="{BB962C8B-B14F-4D97-AF65-F5344CB8AC3E}">
        <p14:creationId xmlns:p14="http://schemas.microsoft.com/office/powerpoint/2010/main" val="22989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1D20B2B-6F5D-4989-8B6F-59B92F845843}" type="datetimeFigureOut">
              <a:rPr lang="en-US" smtClean="0"/>
              <a:t>5/1/2020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D9B8341-1AC1-4FA6-8696-7B51F9C56238}" type="slidenum">
              <a:rPr lang="en-US" smtClean="0"/>
              <a:t>‹#›</a:t>
            </a:fld>
            <a:endParaRPr lang="en-US"/>
          </a:p>
        </p:txBody>
      </p:sp>
    </p:spTree>
    <p:extLst>
      <p:ext uri="{BB962C8B-B14F-4D97-AF65-F5344CB8AC3E}">
        <p14:creationId xmlns:p14="http://schemas.microsoft.com/office/powerpoint/2010/main" val="3235214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1D20B2B-6F5D-4989-8B6F-59B92F845843}" type="datetimeFigureOut">
              <a:rPr lang="en-US" smtClean="0"/>
              <a:t>5/1/2020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D9B8341-1AC1-4FA6-8696-7B51F9C56238}" type="slidenum">
              <a:rPr lang="en-US" smtClean="0"/>
              <a:t>‹#›</a:t>
            </a:fld>
            <a:endParaRPr lang="en-US"/>
          </a:p>
        </p:txBody>
      </p:sp>
    </p:spTree>
    <p:extLst>
      <p:ext uri="{BB962C8B-B14F-4D97-AF65-F5344CB8AC3E}">
        <p14:creationId xmlns:p14="http://schemas.microsoft.com/office/powerpoint/2010/main" val="473360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D20B2B-6F5D-4989-8B6F-59B92F845843}"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9B8341-1AC1-4FA6-8696-7B51F9C56238}" type="slidenum">
              <a:rPr lang="en-US" smtClean="0"/>
              <a:t>‹#›</a:t>
            </a:fld>
            <a:endParaRPr lang="en-US"/>
          </a:p>
        </p:txBody>
      </p:sp>
    </p:spTree>
    <p:extLst>
      <p:ext uri="{BB962C8B-B14F-4D97-AF65-F5344CB8AC3E}">
        <p14:creationId xmlns:p14="http://schemas.microsoft.com/office/powerpoint/2010/main" val="1243045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1D20B2B-6F5D-4989-8B6F-59B92F845843}" type="datetimeFigureOut">
              <a:rPr lang="en-US" smtClean="0"/>
              <a:t>5/1/2020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D9B8341-1AC1-4FA6-8696-7B51F9C5623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840489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254EC-49B5-4E5B-95BC-B47EADE62754}"/>
              </a:ext>
            </a:extLst>
          </p:cNvPr>
          <p:cNvSpPr>
            <a:spLocks noGrp="1"/>
          </p:cNvSpPr>
          <p:nvPr>
            <p:ph type="ctrTitle"/>
          </p:nvPr>
        </p:nvSpPr>
        <p:spPr/>
        <p:txBody>
          <a:bodyPr/>
          <a:lstStyle/>
          <a:p>
            <a:r>
              <a:rPr lang="en-US" dirty="0"/>
              <a:t>Pet Bowl Water Sensor</a:t>
            </a:r>
          </a:p>
        </p:txBody>
      </p:sp>
      <p:sp>
        <p:nvSpPr>
          <p:cNvPr id="3" name="Subtitle 2">
            <a:extLst>
              <a:ext uri="{FF2B5EF4-FFF2-40B4-BE49-F238E27FC236}">
                <a16:creationId xmlns:a16="http://schemas.microsoft.com/office/drawing/2014/main" id="{06D93452-B801-4270-8D86-B89DBCFEFEEC}"/>
              </a:ext>
            </a:extLst>
          </p:cNvPr>
          <p:cNvSpPr>
            <a:spLocks noGrp="1"/>
          </p:cNvSpPr>
          <p:nvPr>
            <p:ph type="subTitle" idx="1"/>
          </p:nvPr>
        </p:nvSpPr>
        <p:spPr/>
        <p:txBody>
          <a:bodyPr/>
          <a:lstStyle/>
          <a:p>
            <a:r>
              <a:rPr lang="en-US" dirty="0"/>
              <a:t>Team Pontiac</a:t>
            </a:r>
          </a:p>
          <a:p>
            <a:r>
              <a:rPr lang="en-US" dirty="0"/>
              <a:t>Nate Gross</a:t>
            </a:r>
          </a:p>
        </p:txBody>
      </p:sp>
    </p:spTree>
    <p:extLst>
      <p:ext uri="{BB962C8B-B14F-4D97-AF65-F5344CB8AC3E}">
        <p14:creationId xmlns:p14="http://schemas.microsoft.com/office/powerpoint/2010/main" val="3323475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59584-A5FA-4DAF-9589-7C5A4CD2EDAB}"/>
              </a:ext>
            </a:extLst>
          </p:cNvPr>
          <p:cNvSpPr>
            <a:spLocks noGrp="1"/>
          </p:cNvSpPr>
          <p:nvPr>
            <p:ph type="title"/>
          </p:nvPr>
        </p:nvSpPr>
        <p:spPr/>
        <p:txBody>
          <a:bodyPr/>
          <a:lstStyle/>
          <a:p>
            <a:pPr algn="ctr"/>
            <a:r>
              <a:rPr lang="en-US" dirty="0"/>
              <a:t>Product Concept</a:t>
            </a:r>
          </a:p>
        </p:txBody>
      </p:sp>
      <p:sp>
        <p:nvSpPr>
          <p:cNvPr id="3" name="Content Placeholder 2">
            <a:extLst>
              <a:ext uri="{FF2B5EF4-FFF2-40B4-BE49-F238E27FC236}">
                <a16:creationId xmlns:a16="http://schemas.microsoft.com/office/drawing/2014/main" id="{1579B3F8-6B69-4081-95EC-6BB29EADB488}"/>
              </a:ext>
            </a:extLst>
          </p:cNvPr>
          <p:cNvSpPr>
            <a:spLocks noGrp="1"/>
          </p:cNvSpPr>
          <p:nvPr>
            <p:ph idx="1"/>
          </p:nvPr>
        </p:nvSpPr>
        <p:spPr/>
        <p:txBody>
          <a:bodyPr/>
          <a:lstStyle/>
          <a:p>
            <a:pPr marL="0" indent="0" algn="ctr">
              <a:buNone/>
            </a:pPr>
            <a:r>
              <a:rPr lang="en-US" dirty="0"/>
              <a:t>The “Pet Bowl Water Sensor” will send e-mail notifications to your device that contain water level statuses such as FULL, LOW, and CRITICAL. Additionally, it is setup to receive an input from the user to define the receiving email address in order to enable customization. In this report we will detail the accuracy and response time as well as the costs and marketability for this item. </a:t>
            </a:r>
          </a:p>
        </p:txBody>
      </p:sp>
    </p:spTree>
    <p:extLst>
      <p:ext uri="{BB962C8B-B14F-4D97-AF65-F5344CB8AC3E}">
        <p14:creationId xmlns:p14="http://schemas.microsoft.com/office/powerpoint/2010/main" val="2550926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D2C268-BF87-4BCD-9AFC-6C9BD317465F}"/>
              </a:ext>
            </a:extLst>
          </p:cNvPr>
          <p:cNvSpPr>
            <a:spLocks noGrp="1"/>
          </p:cNvSpPr>
          <p:nvPr>
            <p:ph type="title"/>
          </p:nvPr>
        </p:nvSpPr>
        <p:spPr>
          <a:xfrm>
            <a:off x="4974771" y="634946"/>
            <a:ext cx="6574972" cy="1450757"/>
          </a:xfrm>
        </p:spPr>
        <p:txBody>
          <a:bodyPr>
            <a:normAutofit/>
          </a:bodyPr>
          <a:lstStyle/>
          <a:p>
            <a:r>
              <a:rPr lang="en-US" b="1" dirty="0"/>
              <a:t>Hardware / Software </a:t>
            </a:r>
            <a:r>
              <a:rPr lang="en-US" dirty="0"/>
              <a:t>	</a:t>
            </a:r>
            <a:endParaRPr lang="en-US"/>
          </a:p>
        </p:txBody>
      </p:sp>
      <p:pic>
        <p:nvPicPr>
          <p:cNvPr id="18" name="Picture 17" descr="A picture containing indoor, table, cup, sitting&#10;&#10;Description automatically generated">
            <a:extLst>
              <a:ext uri="{FF2B5EF4-FFF2-40B4-BE49-F238E27FC236}">
                <a16:creationId xmlns:a16="http://schemas.microsoft.com/office/drawing/2014/main" id="{B09B74FD-C4B2-437B-A90E-CC9447B6F1CA}"/>
              </a:ext>
            </a:extLst>
          </p:cNvPr>
          <p:cNvPicPr>
            <a:picLocks noChangeAspect="1"/>
          </p:cNvPicPr>
          <p:nvPr/>
        </p:nvPicPr>
        <p:blipFill rotWithShape="1">
          <a:blip r:embed="rId2">
            <a:extLst>
              <a:ext uri="{28A0092B-C50C-407E-A947-70E740481C1C}">
                <a14:useLocalDpi xmlns:a14="http://schemas.microsoft.com/office/drawing/2010/main" val="0"/>
              </a:ext>
            </a:extLst>
          </a:blip>
          <a:srcRect r="2" b="390"/>
          <a:stretch/>
        </p:blipFill>
        <p:spPr>
          <a:xfrm>
            <a:off x="633999" y="640081"/>
            <a:ext cx="4001315" cy="5314406"/>
          </a:xfrm>
          <a:prstGeom prst="rect">
            <a:avLst/>
          </a:prstGeom>
        </p:spPr>
      </p:pic>
      <p:cxnSp>
        <p:nvCxnSpPr>
          <p:cNvPr id="25" name="Straight Connector 24">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4B7F504-9E44-4A31-934D-509D28F714F3}"/>
              </a:ext>
            </a:extLst>
          </p:cNvPr>
          <p:cNvSpPr>
            <a:spLocks noGrp="1"/>
          </p:cNvSpPr>
          <p:nvPr>
            <p:ph idx="1"/>
          </p:nvPr>
        </p:nvSpPr>
        <p:spPr>
          <a:xfrm>
            <a:off x="4974769" y="2198914"/>
            <a:ext cx="6574973" cy="3670180"/>
          </a:xfrm>
        </p:spPr>
        <p:txBody>
          <a:bodyPr>
            <a:normAutofit/>
          </a:bodyPr>
          <a:lstStyle/>
          <a:p>
            <a:pPr marL="0" indent="0">
              <a:buNone/>
            </a:pPr>
            <a:r>
              <a:rPr lang="en-US" b="1" dirty="0"/>
              <a:t>Hardware</a:t>
            </a:r>
            <a:br>
              <a:rPr lang="en-US" b="1" dirty="0"/>
            </a:br>
            <a:r>
              <a:rPr lang="en-US" dirty="0">
                <a:latin typeface="Calibri" panose="020F0502020204030204" pitchFamily="34" charset="0"/>
                <a:cs typeface="Calibri" panose="020F0502020204030204" pitchFamily="34" charset="0"/>
              </a:rPr>
              <a:t>Raspberry Pi 3</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Rain water level sensor</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MDC3008 ADC</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Breadboard</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Micro SD Card (8GB) </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Male to male/ female to male wires </a:t>
            </a:r>
          </a:p>
          <a:p>
            <a:pPr marL="0" indent="0">
              <a:spcAft>
                <a:spcPts val="600"/>
              </a:spcAft>
              <a:buNone/>
            </a:pPr>
            <a:r>
              <a:rPr lang="en-US" b="1" dirty="0">
                <a:latin typeface="Calibri" panose="020F0502020204030204" pitchFamily="34" charset="0"/>
                <a:cs typeface="Calibri" panose="020F0502020204030204" pitchFamily="34" charset="0"/>
              </a:rPr>
              <a:t>Software</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Raspbian (OS)</a:t>
            </a:r>
            <a:br>
              <a:rPr lang="en-US" dirty="0">
                <a:latin typeface="Calibri" panose="020F0502020204030204" pitchFamily="34" charset="0"/>
                <a:cs typeface="Calibri" panose="020F0502020204030204" pitchFamily="34" charset="0"/>
              </a:rPr>
            </a:br>
            <a:r>
              <a:rPr lang="en-US" dirty="0" err="1">
                <a:latin typeface="Calibri" panose="020F0502020204030204" pitchFamily="34" charset="0"/>
                <a:cs typeface="Calibri" panose="020F0502020204030204" pitchFamily="34" charset="0"/>
              </a:rPr>
              <a:t>Thonny</a:t>
            </a:r>
            <a:r>
              <a:rPr lang="en-US" dirty="0">
                <a:latin typeface="Calibri" panose="020F0502020204030204" pitchFamily="34" charset="0"/>
                <a:cs typeface="Calibri" panose="020F0502020204030204" pitchFamily="34" charset="0"/>
              </a:rPr>
              <a:t> IDE (Python)</a:t>
            </a:r>
          </a:p>
          <a:p>
            <a:pPr>
              <a:spcAft>
                <a:spcPts val="600"/>
              </a:spcAft>
            </a:pPr>
            <a:r>
              <a:rPr lang="en-US" dirty="0"/>
              <a:t> </a:t>
            </a:r>
          </a:p>
          <a:p>
            <a:pPr>
              <a:spcAft>
                <a:spcPts val="600"/>
              </a:spcAft>
            </a:pPr>
            <a:endParaRPr lang="en-US" dirty="0"/>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p>
        </p:txBody>
      </p:sp>
      <p:sp>
        <p:nvSpPr>
          <p:cNvPr id="27" name="Rectangle 26">
            <a:extLst>
              <a:ext uri="{FF2B5EF4-FFF2-40B4-BE49-F238E27FC236}">
                <a16:creationId xmlns:a16="http://schemas.microsoft.com/office/drawing/2014/main" id="{CADA4CA0-9A57-4FBE-A9E5-24DFC23C3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12485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F19F3-FDEC-4C7D-8FBC-E73CAF6EC4C9}"/>
              </a:ext>
            </a:extLst>
          </p:cNvPr>
          <p:cNvSpPr>
            <a:spLocks noGrp="1"/>
          </p:cNvSpPr>
          <p:nvPr>
            <p:ph type="title"/>
          </p:nvPr>
        </p:nvSpPr>
        <p:spPr/>
        <p:txBody>
          <a:bodyPr/>
          <a:lstStyle/>
          <a:p>
            <a:r>
              <a:rPr lang="en-US" b="1" dirty="0"/>
              <a:t>Python Libraries</a:t>
            </a:r>
          </a:p>
        </p:txBody>
      </p:sp>
      <p:sp>
        <p:nvSpPr>
          <p:cNvPr id="3" name="Content Placeholder 2">
            <a:extLst>
              <a:ext uri="{FF2B5EF4-FFF2-40B4-BE49-F238E27FC236}">
                <a16:creationId xmlns:a16="http://schemas.microsoft.com/office/drawing/2014/main" id="{11848275-0D41-42AC-BDAC-FCE60C03732E}"/>
              </a:ext>
            </a:extLst>
          </p:cNvPr>
          <p:cNvSpPr>
            <a:spLocks noGrp="1"/>
          </p:cNvSpPr>
          <p:nvPr>
            <p:ph idx="1"/>
          </p:nvPr>
        </p:nvSpPr>
        <p:spPr/>
        <p:txBody>
          <a:bodyPr/>
          <a:lstStyle/>
          <a:p>
            <a:r>
              <a:rPr lang="en-US" dirty="0"/>
              <a:t>Multiple libraries used in the Python program:</a:t>
            </a:r>
          </a:p>
          <a:p>
            <a:pPr lvl="1"/>
            <a:r>
              <a:rPr lang="en-US" dirty="0"/>
              <a:t>Time – insert delays for notifications and sampling rate</a:t>
            </a:r>
          </a:p>
          <a:p>
            <a:pPr lvl="1"/>
            <a:r>
              <a:rPr lang="en-US" dirty="0" err="1"/>
              <a:t>RPi.GPIO</a:t>
            </a:r>
            <a:r>
              <a:rPr lang="en-US" dirty="0"/>
              <a:t> – used to communicated with sensor</a:t>
            </a:r>
          </a:p>
          <a:p>
            <a:pPr lvl="1"/>
            <a:r>
              <a:rPr lang="en-US" dirty="0"/>
              <a:t>SSL/SMTPLIB/</a:t>
            </a:r>
            <a:r>
              <a:rPr lang="en-US" dirty="0" err="1"/>
              <a:t>MIMEx</a:t>
            </a:r>
            <a:r>
              <a:rPr lang="en-US" dirty="0"/>
              <a:t> – to send an email notification to the end user with alerts on water levels</a:t>
            </a:r>
          </a:p>
          <a:p>
            <a:pPr lvl="1"/>
            <a:r>
              <a:rPr lang="en-US" dirty="0"/>
              <a:t>CSV – for data collection and repeatability testing</a:t>
            </a:r>
          </a:p>
        </p:txBody>
      </p:sp>
    </p:spTree>
    <p:extLst>
      <p:ext uri="{BB962C8B-B14F-4D97-AF65-F5344CB8AC3E}">
        <p14:creationId xmlns:p14="http://schemas.microsoft.com/office/powerpoint/2010/main" val="2726620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40A62136-E9B9-4E1E-8467-B9C550A9B3BB}"/>
              </a:ext>
            </a:extLst>
          </p:cNvPr>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4597" y="2512282"/>
            <a:ext cx="3973818" cy="2310054"/>
          </a:xfrm>
          <a:prstGeom prst="rect">
            <a:avLst/>
          </a:prstGeom>
          <a:noFill/>
          <a:ln>
            <a:noFill/>
          </a:ln>
        </p:spPr>
      </p:pic>
      <p:sp>
        <p:nvSpPr>
          <p:cNvPr id="3" name="TextBox 2">
            <a:extLst>
              <a:ext uri="{FF2B5EF4-FFF2-40B4-BE49-F238E27FC236}">
                <a16:creationId xmlns:a16="http://schemas.microsoft.com/office/drawing/2014/main" id="{799AF1AF-CAF9-4EFD-90CF-E8B2044FC615}"/>
              </a:ext>
            </a:extLst>
          </p:cNvPr>
          <p:cNvSpPr txBox="1"/>
          <p:nvPr/>
        </p:nvSpPr>
        <p:spPr>
          <a:xfrm>
            <a:off x="598182" y="1311953"/>
            <a:ext cx="5304386" cy="1200329"/>
          </a:xfrm>
          <a:prstGeom prst="rect">
            <a:avLst/>
          </a:prstGeom>
          <a:noFill/>
        </p:spPr>
        <p:txBody>
          <a:bodyPr wrap="square" rtlCol="0">
            <a:spAutoFit/>
          </a:bodyPr>
          <a:lstStyle/>
          <a:p>
            <a:r>
              <a:rPr lang="en-US" b="1" dirty="0"/>
              <a:t>Repeated trial runs</a:t>
            </a:r>
          </a:p>
          <a:p>
            <a:pPr marL="285750" indent="-285750">
              <a:buFont typeface="Arial" panose="020B0604020202020204" pitchFamily="34" charset="0"/>
              <a:buChar char="•"/>
            </a:pPr>
            <a:r>
              <a:rPr lang="en-US" dirty="0"/>
              <a:t>Resulted in both similar and successful outputs</a:t>
            </a:r>
          </a:p>
          <a:p>
            <a:pPr marL="285750" indent="-285750">
              <a:buFont typeface="Arial" panose="020B0604020202020204" pitchFamily="34" charset="0"/>
              <a:buChar char="•"/>
            </a:pPr>
            <a:r>
              <a:rPr lang="en-US" dirty="0"/>
              <a:t>Each test showed a step function response to new state and e-mail was successfully generated. </a:t>
            </a:r>
          </a:p>
        </p:txBody>
      </p:sp>
      <p:pic>
        <p:nvPicPr>
          <p:cNvPr id="4" name="Content Placeholder 3">
            <a:extLst>
              <a:ext uri="{FF2B5EF4-FFF2-40B4-BE49-F238E27FC236}">
                <a16:creationId xmlns:a16="http://schemas.microsoft.com/office/drawing/2014/main" id="{436F0DF5-72F2-45C4-9C42-404BCEC89F9F}"/>
              </a:ext>
            </a:extLst>
          </p:cNvPr>
          <p:cNvPicPr>
            <a:picLocks/>
          </p:cNvPicPr>
          <p:nvPr/>
        </p:nvPicPr>
        <p:blipFill rotWithShape="1">
          <a:blip r:embed="rId3" cstate="print">
            <a:extLst>
              <a:ext uri="{28A0092B-C50C-407E-A947-70E740481C1C}">
                <a14:useLocalDpi xmlns:a14="http://schemas.microsoft.com/office/drawing/2010/main" val="0"/>
              </a:ext>
            </a:extLst>
          </a:blip>
          <a:srcRect r="5173" b="-2"/>
          <a:stretch/>
        </p:blipFill>
        <p:spPr bwMode="auto">
          <a:xfrm>
            <a:off x="6606370" y="2964504"/>
            <a:ext cx="5136859" cy="3076939"/>
          </a:xfrm>
          <a:prstGeom prst="rect">
            <a:avLst/>
          </a:prstGeom>
          <a:noFill/>
        </p:spPr>
      </p:pic>
      <p:pic>
        <p:nvPicPr>
          <p:cNvPr id="5" name="Picture 4">
            <a:extLst>
              <a:ext uri="{FF2B5EF4-FFF2-40B4-BE49-F238E27FC236}">
                <a16:creationId xmlns:a16="http://schemas.microsoft.com/office/drawing/2014/main" id="{AF684123-0F33-4235-BFDF-C0609BC7F1CD}"/>
              </a:ext>
            </a:extLst>
          </p:cNvPr>
          <p:cNvPicPr>
            <a:picLocks noChangeAspect="1"/>
          </p:cNvPicPr>
          <p:nvPr/>
        </p:nvPicPr>
        <p:blipFill>
          <a:blip r:embed="rId4"/>
          <a:stretch>
            <a:fillRect/>
          </a:stretch>
        </p:blipFill>
        <p:spPr>
          <a:xfrm>
            <a:off x="213377" y="5350995"/>
            <a:ext cx="6022323" cy="773983"/>
          </a:xfrm>
          <a:prstGeom prst="rect">
            <a:avLst/>
          </a:prstGeom>
        </p:spPr>
      </p:pic>
      <p:sp>
        <p:nvSpPr>
          <p:cNvPr id="6" name="Rectangle 5">
            <a:extLst>
              <a:ext uri="{FF2B5EF4-FFF2-40B4-BE49-F238E27FC236}">
                <a16:creationId xmlns:a16="http://schemas.microsoft.com/office/drawing/2014/main" id="{B9F295E4-1291-46E4-8358-A065E8E3AA50}"/>
              </a:ext>
            </a:extLst>
          </p:cNvPr>
          <p:cNvSpPr/>
          <p:nvPr/>
        </p:nvSpPr>
        <p:spPr>
          <a:xfrm>
            <a:off x="180346" y="1193172"/>
            <a:ext cx="6010730" cy="51201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317C6C4-3906-45A9-9BC9-CCC627FC4CEC}"/>
              </a:ext>
            </a:extLst>
          </p:cNvPr>
          <p:cNvSpPr txBox="1"/>
          <p:nvPr/>
        </p:nvSpPr>
        <p:spPr>
          <a:xfrm>
            <a:off x="6568831" y="1340174"/>
            <a:ext cx="5243450" cy="1477328"/>
          </a:xfrm>
          <a:prstGeom prst="rect">
            <a:avLst/>
          </a:prstGeom>
          <a:noFill/>
        </p:spPr>
        <p:txBody>
          <a:bodyPr wrap="square" rtlCol="0">
            <a:spAutoFit/>
          </a:bodyPr>
          <a:lstStyle/>
          <a:p>
            <a:r>
              <a:rPr lang="en-US" b="1" dirty="0"/>
              <a:t>Testing over extended period</a:t>
            </a:r>
          </a:p>
          <a:p>
            <a:pPr marL="285750" indent="-285750">
              <a:buFont typeface="Arial" panose="020B0604020202020204" pitchFamily="34" charset="0"/>
              <a:buChar char="•"/>
            </a:pPr>
            <a:r>
              <a:rPr lang="en-US" dirty="0"/>
              <a:t>Stable signal over time periods of 10 minutes and 20 minutes. </a:t>
            </a:r>
          </a:p>
          <a:p>
            <a:pPr marL="285750" indent="-285750">
              <a:buFont typeface="Arial" panose="020B0604020202020204" pitchFamily="34" charset="0"/>
              <a:buChar char="•"/>
            </a:pPr>
            <a:r>
              <a:rPr lang="en-US" dirty="0"/>
              <a:t>Outlier data only observed upon startup.</a:t>
            </a:r>
          </a:p>
          <a:p>
            <a:endParaRPr lang="en-US" dirty="0"/>
          </a:p>
        </p:txBody>
      </p:sp>
      <p:sp>
        <p:nvSpPr>
          <p:cNvPr id="8" name="Rectangle 7">
            <a:extLst>
              <a:ext uri="{FF2B5EF4-FFF2-40B4-BE49-F238E27FC236}">
                <a16:creationId xmlns:a16="http://schemas.microsoft.com/office/drawing/2014/main" id="{F833076F-C726-402B-8B8F-65E3E4CEA424}"/>
              </a:ext>
            </a:extLst>
          </p:cNvPr>
          <p:cNvSpPr/>
          <p:nvPr/>
        </p:nvSpPr>
        <p:spPr>
          <a:xfrm>
            <a:off x="6191076" y="1193172"/>
            <a:ext cx="5918316" cy="51201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1F26552F-C184-4883-9C05-88919B7B03FA}"/>
              </a:ext>
            </a:extLst>
          </p:cNvPr>
          <p:cNvSpPr txBox="1">
            <a:spLocks/>
          </p:cNvSpPr>
          <p:nvPr/>
        </p:nvSpPr>
        <p:spPr>
          <a:xfrm>
            <a:off x="898670" y="414429"/>
            <a:ext cx="10394660" cy="651162"/>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600" b="1" dirty="0"/>
              <a:t>Reliability Testing Results and Conclusion</a:t>
            </a:r>
          </a:p>
        </p:txBody>
      </p:sp>
    </p:spTree>
    <p:extLst>
      <p:ext uri="{BB962C8B-B14F-4D97-AF65-F5344CB8AC3E}">
        <p14:creationId xmlns:p14="http://schemas.microsoft.com/office/powerpoint/2010/main" val="1215936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DA0A3-018C-44C5-83CC-BF980B80C360}"/>
              </a:ext>
            </a:extLst>
          </p:cNvPr>
          <p:cNvSpPr txBox="1">
            <a:spLocks/>
          </p:cNvSpPr>
          <p:nvPr/>
        </p:nvSpPr>
        <p:spPr>
          <a:xfrm>
            <a:off x="838200" y="128011"/>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solidFill>
                  <a:schemeClr val="tx1"/>
                </a:solidFill>
              </a:rPr>
              <a:t>Cost and Marketing Results and Conclusions</a:t>
            </a:r>
          </a:p>
        </p:txBody>
      </p:sp>
      <p:graphicFrame>
        <p:nvGraphicFramePr>
          <p:cNvPr id="3" name="Content Placeholder 5">
            <a:extLst>
              <a:ext uri="{FF2B5EF4-FFF2-40B4-BE49-F238E27FC236}">
                <a16:creationId xmlns:a16="http://schemas.microsoft.com/office/drawing/2014/main" id="{5CC5B655-6311-483E-B308-DB0679BA5CFD}"/>
              </a:ext>
            </a:extLst>
          </p:cNvPr>
          <p:cNvGraphicFramePr>
            <a:graphicFrameLocks/>
          </p:cNvGraphicFramePr>
          <p:nvPr>
            <p:extLst>
              <p:ext uri="{D42A27DB-BD31-4B8C-83A1-F6EECF244321}">
                <p14:modId xmlns:p14="http://schemas.microsoft.com/office/powerpoint/2010/main" val="1608692325"/>
              </p:ext>
            </p:extLst>
          </p:nvPr>
        </p:nvGraphicFramePr>
        <p:xfrm>
          <a:off x="7555432" y="1382730"/>
          <a:ext cx="4516326" cy="1830659"/>
        </p:xfrm>
        <a:graphic>
          <a:graphicData uri="http://schemas.openxmlformats.org/drawingml/2006/table">
            <a:tbl>
              <a:tblPr firstRow="1" firstCol="1" bandRow="1"/>
              <a:tblGrid>
                <a:gridCol w="312715">
                  <a:extLst>
                    <a:ext uri="{9D8B030D-6E8A-4147-A177-3AD203B41FA5}">
                      <a16:colId xmlns:a16="http://schemas.microsoft.com/office/drawing/2014/main" val="2469479643"/>
                    </a:ext>
                  </a:extLst>
                </a:gridCol>
                <a:gridCol w="1860315">
                  <a:extLst>
                    <a:ext uri="{9D8B030D-6E8A-4147-A177-3AD203B41FA5}">
                      <a16:colId xmlns:a16="http://schemas.microsoft.com/office/drawing/2014/main" val="4093909695"/>
                    </a:ext>
                  </a:extLst>
                </a:gridCol>
                <a:gridCol w="430606">
                  <a:extLst>
                    <a:ext uri="{9D8B030D-6E8A-4147-A177-3AD203B41FA5}">
                      <a16:colId xmlns:a16="http://schemas.microsoft.com/office/drawing/2014/main" val="1807749948"/>
                    </a:ext>
                  </a:extLst>
                </a:gridCol>
                <a:gridCol w="453005">
                  <a:extLst>
                    <a:ext uri="{9D8B030D-6E8A-4147-A177-3AD203B41FA5}">
                      <a16:colId xmlns:a16="http://schemas.microsoft.com/office/drawing/2014/main" val="3112531759"/>
                    </a:ext>
                  </a:extLst>
                </a:gridCol>
                <a:gridCol w="1459685">
                  <a:extLst>
                    <a:ext uri="{9D8B030D-6E8A-4147-A177-3AD203B41FA5}">
                      <a16:colId xmlns:a16="http://schemas.microsoft.com/office/drawing/2014/main" val="1969436819"/>
                    </a:ext>
                  </a:extLst>
                </a:gridCol>
              </a:tblGrid>
              <a:tr h="140124">
                <a:tc>
                  <a:txBody>
                    <a:bodyPr/>
                    <a:lstStyle/>
                    <a:p>
                      <a:pPr marL="0" marR="0" algn="l" fontAlgn="t">
                        <a:spcBef>
                          <a:spcPts val="0"/>
                        </a:spcBef>
                        <a:spcAft>
                          <a:spcPts val="0"/>
                        </a:spcAft>
                      </a:pPr>
                      <a:r>
                        <a:rPr lang="en-US" sz="800" b="1" i="0" u="none" strike="noStrike">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b="0" i="0" u="none" strike="noStrike">
                        <a:effectLst/>
                        <a:latin typeface="Arial" panose="020B0604020202020204" pitchFamily="34" charset="0"/>
                      </a:endParaRPr>
                    </a:p>
                  </a:txBody>
                  <a:tcPr marL="122707" marR="122707" marT="1704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l" fontAlgn="t">
                        <a:spcBef>
                          <a:spcPts val="0"/>
                        </a:spcBef>
                        <a:spcAft>
                          <a:spcPts val="0"/>
                        </a:spcAft>
                      </a:pPr>
                      <a:r>
                        <a:rPr lang="en-US" sz="800" b="1"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Desc</a:t>
                      </a:r>
                      <a:endParaRPr lang="en-US" sz="1100" b="0" i="0" u="none" strike="noStrike" dirty="0">
                        <a:effectLst/>
                        <a:latin typeface="Arial" panose="020B0604020202020204" pitchFamily="34" charset="0"/>
                      </a:endParaRPr>
                    </a:p>
                  </a:txBody>
                  <a:tcPr marL="122707" marR="122707" marT="1704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l" fontAlgn="t">
                        <a:spcBef>
                          <a:spcPts val="0"/>
                        </a:spcBef>
                        <a:spcAft>
                          <a:spcPts val="0"/>
                        </a:spcAft>
                      </a:pPr>
                      <a:r>
                        <a:rPr lang="en-US" sz="800" b="1"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Qty</a:t>
                      </a:r>
                      <a:endParaRPr lang="en-US" sz="1100" b="0" i="0" u="none" strike="noStrike">
                        <a:effectLst/>
                        <a:latin typeface="Arial" panose="020B0604020202020204" pitchFamily="34" charset="0"/>
                      </a:endParaRPr>
                    </a:p>
                  </a:txBody>
                  <a:tcPr marL="122707" marR="122707" marT="1704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l" fontAlgn="t">
                        <a:spcBef>
                          <a:spcPts val="0"/>
                        </a:spcBef>
                        <a:spcAft>
                          <a:spcPts val="0"/>
                        </a:spcAft>
                      </a:pPr>
                      <a:r>
                        <a:rPr lang="en-US" sz="800" b="1"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Cost</a:t>
                      </a:r>
                      <a:endParaRPr lang="en-US" sz="1100" b="0" i="0" u="none" strike="noStrike">
                        <a:effectLst/>
                        <a:latin typeface="Arial" panose="020B0604020202020204" pitchFamily="34" charset="0"/>
                      </a:endParaRPr>
                    </a:p>
                  </a:txBody>
                  <a:tcPr marL="122707" marR="122707" marT="1704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l" fontAlgn="t">
                        <a:spcBef>
                          <a:spcPts val="0"/>
                        </a:spcBef>
                        <a:spcAft>
                          <a:spcPts val="0"/>
                        </a:spcAft>
                      </a:pPr>
                      <a:r>
                        <a:rPr lang="en-US" sz="800" b="1"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Supplier</a:t>
                      </a:r>
                      <a:endParaRPr lang="en-US" sz="1100" b="0" i="0" u="none" strike="noStrike">
                        <a:effectLst/>
                        <a:latin typeface="Arial" panose="020B0604020202020204" pitchFamily="34" charset="0"/>
                      </a:endParaRPr>
                    </a:p>
                  </a:txBody>
                  <a:tcPr marL="122707" marR="122707" marT="1704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387089437"/>
                  </a:ext>
                </a:extLst>
              </a:tr>
              <a:tr h="140124">
                <a:tc>
                  <a:txBody>
                    <a:bodyPr/>
                    <a:lstStyle/>
                    <a:p>
                      <a:pPr marL="0" marR="0" algn="l" fontAlgn="t">
                        <a:spcBef>
                          <a:spcPts val="0"/>
                        </a:spcBef>
                        <a:spcAft>
                          <a:spcPts val="0"/>
                        </a:spcAft>
                      </a:pPr>
                      <a:r>
                        <a:rPr lang="en-US" sz="800" b="0" i="0" u="none" strike="noStrike">
                          <a:effectLst/>
                          <a:latin typeface="Times New Roman" panose="02020603050405020304" pitchFamily="18" charset="0"/>
                          <a:ea typeface="Calibri" panose="020F0502020204030204" pitchFamily="34" charset="0"/>
                          <a:cs typeface="Times New Roman" panose="02020603050405020304" pitchFamily="18" charset="0"/>
                        </a:rPr>
                        <a:t>1</a:t>
                      </a:r>
                      <a:endParaRPr lang="en-US" sz="1100" b="0" i="0" u="none" strike="noStrike">
                        <a:effectLst/>
                        <a:latin typeface="Arial" panose="020B0604020202020204" pitchFamily="34" charset="0"/>
                      </a:endParaRPr>
                    </a:p>
                  </a:txBody>
                  <a:tcPr marL="122707" marR="122707" marT="1704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spcBef>
                          <a:spcPts val="0"/>
                        </a:spcBef>
                        <a:spcAft>
                          <a:spcPts val="0"/>
                        </a:spcAft>
                      </a:pPr>
                      <a:r>
                        <a:rPr lang="en-US" sz="800" b="0" i="0" u="none" strike="noStrike">
                          <a:effectLst/>
                          <a:latin typeface="Times New Roman" panose="02020603050405020304" pitchFamily="18" charset="0"/>
                          <a:ea typeface="Calibri" panose="020F0502020204030204" pitchFamily="34" charset="0"/>
                          <a:cs typeface="Times New Roman" panose="02020603050405020304" pitchFamily="18" charset="0"/>
                        </a:rPr>
                        <a:t>Raspberry Pi 3</a:t>
                      </a:r>
                      <a:endParaRPr lang="en-US" sz="1100" b="0" i="0" u="none" strike="noStrike">
                        <a:effectLst/>
                        <a:latin typeface="Arial" panose="020B0604020202020204" pitchFamily="34" charset="0"/>
                      </a:endParaRPr>
                    </a:p>
                  </a:txBody>
                  <a:tcPr marL="122707" marR="122707" marT="1704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spcBef>
                          <a:spcPts val="0"/>
                        </a:spcBef>
                        <a:spcAft>
                          <a:spcPts val="0"/>
                        </a:spcAft>
                      </a:pPr>
                      <a:r>
                        <a:rPr lang="en-US" sz="800" b="0" i="0" u="none" strike="noStrike">
                          <a:effectLst/>
                          <a:latin typeface="Times New Roman" panose="02020603050405020304" pitchFamily="18" charset="0"/>
                          <a:ea typeface="Calibri" panose="020F0502020204030204" pitchFamily="34" charset="0"/>
                          <a:cs typeface="Times New Roman" panose="02020603050405020304" pitchFamily="18" charset="0"/>
                        </a:rPr>
                        <a:t>1</a:t>
                      </a:r>
                      <a:endParaRPr lang="en-US" sz="1100" b="0" i="0" u="none" strike="noStrike">
                        <a:effectLst/>
                        <a:latin typeface="Arial" panose="020B0604020202020204" pitchFamily="34" charset="0"/>
                      </a:endParaRPr>
                    </a:p>
                  </a:txBody>
                  <a:tcPr marL="122707" marR="122707" marT="1704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spcBef>
                          <a:spcPts val="0"/>
                        </a:spcBef>
                        <a:spcAft>
                          <a:spcPts val="0"/>
                        </a:spcAft>
                      </a:pPr>
                      <a:r>
                        <a:rPr lang="en-US" sz="800" b="0" i="0" u="none" strike="noStrike">
                          <a:effectLst/>
                          <a:latin typeface="Times New Roman" panose="02020603050405020304" pitchFamily="18" charset="0"/>
                          <a:ea typeface="Calibri" panose="020F0502020204030204" pitchFamily="34" charset="0"/>
                          <a:cs typeface="Times New Roman" panose="02020603050405020304" pitchFamily="18" charset="0"/>
                        </a:rPr>
                        <a:t>$35</a:t>
                      </a:r>
                      <a:endParaRPr lang="en-US" sz="1100" b="0" i="0" u="none" strike="noStrike">
                        <a:effectLst/>
                        <a:latin typeface="Arial" panose="020B0604020202020204" pitchFamily="34" charset="0"/>
                      </a:endParaRPr>
                    </a:p>
                  </a:txBody>
                  <a:tcPr marL="122707" marR="122707" marT="1704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spcBef>
                          <a:spcPts val="0"/>
                        </a:spcBef>
                        <a:spcAft>
                          <a:spcPts val="0"/>
                        </a:spcAft>
                      </a:pPr>
                      <a:r>
                        <a:rPr lang="en-US" sz="800" b="0" i="0" u="none" strike="noStrike">
                          <a:effectLst/>
                          <a:latin typeface="Times New Roman" panose="02020603050405020304" pitchFamily="18" charset="0"/>
                          <a:ea typeface="Calibri" panose="020F0502020204030204" pitchFamily="34" charset="0"/>
                          <a:cs typeface="Times New Roman" panose="02020603050405020304" pitchFamily="18" charset="0"/>
                        </a:rPr>
                        <a:t>Amazon (online)</a:t>
                      </a:r>
                      <a:endParaRPr lang="en-US" sz="1100" b="0" i="0" u="none" strike="noStrike">
                        <a:effectLst/>
                        <a:latin typeface="Arial" panose="020B0604020202020204" pitchFamily="34" charset="0"/>
                      </a:endParaRPr>
                    </a:p>
                  </a:txBody>
                  <a:tcPr marL="122707" marR="122707" marT="1704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8723190"/>
                  </a:ext>
                </a:extLst>
              </a:tr>
              <a:tr h="247705">
                <a:tc>
                  <a:txBody>
                    <a:bodyPr/>
                    <a:lstStyle/>
                    <a:p>
                      <a:pPr marL="0" marR="0" algn="l" fontAlgn="t">
                        <a:spcBef>
                          <a:spcPts val="0"/>
                        </a:spcBef>
                        <a:spcAft>
                          <a:spcPts val="0"/>
                        </a:spcAft>
                      </a:pPr>
                      <a:r>
                        <a:rPr lang="en-US" sz="800" b="0" i="0" u="none" strike="noStrike">
                          <a:effectLst/>
                          <a:latin typeface="Times New Roman" panose="02020603050405020304" pitchFamily="18" charset="0"/>
                          <a:ea typeface="Calibri" panose="020F0502020204030204" pitchFamily="34" charset="0"/>
                          <a:cs typeface="Times New Roman" panose="02020603050405020304" pitchFamily="18" charset="0"/>
                        </a:rPr>
                        <a:t>2</a:t>
                      </a:r>
                      <a:endParaRPr lang="en-US" sz="1100" b="0" i="0" u="none" strike="noStrike">
                        <a:effectLst/>
                        <a:latin typeface="Arial" panose="020B0604020202020204" pitchFamily="34" charset="0"/>
                      </a:endParaRPr>
                    </a:p>
                  </a:txBody>
                  <a:tcPr marL="122707" marR="122707" marT="1704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spcBef>
                          <a:spcPts val="0"/>
                        </a:spcBef>
                        <a:spcAft>
                          <a:spcPts val="0"/>
                        </a:spcAft>
                      </a:pPr>
                      <a:r>
                        <a:rPr lang="en-US" sz="800" b="0" i="0" u="none" strike="noStrike" dirty="0">
                          <a:effectLst/>
                          <a:latin typeface="Times New Roman" panose="02020603050405020304" pitchFamily="18" charset="0"/>
                          <a:ea typeface="Calibri" panose="020F0502020204030204" pitchFamily="34" charset="0"/>
                          <a:cs typeface="Times New Roman" panose="02020603050405020304" pitchFamily="18" charset="0"/>
                        </a:rPr>
                        <a:t>Rain Water Level Sensor</a:t>
                      </a:r>
                      <a:endParaRPr lang="en-US" sz="1100" b="0" i="0" u="none" strike="noStrike" dirty="0">
                        <a:effectLst/>
                        <a:latin typeface="Arial" panose="020B0604020202020204" pitchFamily="34" charset="0"/>
                      </a:endParaRPr>
                    </a:p>
                  </a:txBody>
                  <a:tcPr marL="122707" marR="122707" marT="1704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spcBef>
                          <a:spcPts val="0"/>
                        </a:spcBef>
                        <a:spcAft>
                          <a:spcPts val="0"/>
                        </a:spcAft>
                      </a:pPr>
                      <a:r>
                        <a:rPr lang="en-US" sz="800" b="0" i="0" u="none" strike="noStrike">
                          <a:effectLst/>
                          <a:latin typeface="Times New Roman" panose="02020603050405020304" pitchFamily="18" charset="0"/>
                          <a:ea typeface="Calibri" panose="020F0502020204030204" pitchFamily="34" charset="0"/>
                          <a:cs typeface="Times New Roman" panose="02020603050405020304" pitchFamily="18" charset="0"/>
                        </a:rPr>
                        <a:t>10</a:t>
                      </a:r>
                      <a:endParaRPr lang="en-US" sz="1100" b="0" i="0" u="none" strike="noStrike">
                        <a:effectLst/>
                        <a:latin typeface="Arial" panose="020B0604020202020204" pitchFamily="34" charset="0"/>
                      </a:endParaRPr>
                    </a:p>
                  </a:txBody>
                  <a:tcPr marL="122707" marR="122707" marT="1704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spcBef>
                          <a:spcPts val="0"/>
                        </a:spcBef>
                        <a:spcAft>
                          <a:spcPts val="0"/>
                        </a:spcAft>
                      </a:pPr>
                      <a:r>
                        <a:rPr lang="en-US" sz="800" b="0" i="0" u="none" strike="noStrike">
                          <a:effectLst/>
                          <a:latin typeface="Times New Roman" panose="02020603050405020304" pitchFamily="18" charset="0"/>
                          <a:ea typeface="Calibri" panose="020F0502020204030204" pitchFamily="34" charset="0"/>
                          <a:cs typeface="Times New Roman" panose="02020603050405020304" pitchFamily="18" charset="0"/>
                        </a:rPr>
                        <a:t>$6</a:t>
                      </a:r>
                      <a:endParaRPr lang="en-US" sz="1100" b="0" i="0" u="none" strike="noStrike">
                        <a:effectLst/>
                        <a:latin typeface="Arial" panose="020B0604020202020204" pitchFamily="34" charset="0"/>
                      </a:endParaRPr>
                    </a:p>
                  </a:txBody>
                  <a:tcPr marL="122707" marR="122707" marT="1704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spcBef>
                          <a:spcPts val="0"/>
                        </a:spcBef>
                        <a:spcAft>
                          <a:spcPts val="0"/>
                        </a:spcAft>
                      </a:pPr>
                      <a:r>
                        <a:rPr lang="en-US" sz="800" b="0" i="0" u="none" strike="noStrike">
                          <a:effectLst/>
                          <a:latin typeface="Times New Roman" panose="02020603050405020304" pitchFamily="18" charset="0"/>
                          <a:ea typeface="Calibri" panose="020F0502020204030204" pitchFamily="34" charset="0"/>
                          <a:cs typeface="Times New Roman" panose="02020603050405020304" pitchFamily="18" charset="0"/>
                        </a:rPr>
                        <a:t>Adafruit Industries (online)</a:t>
                      </a:r>
                      <a:endParaRPr lang="en-US" sz="1100" b="0" i="0" u="none" strike="noStrike">
                        <a:effectLst/>
                        <a:latin typeface="Arial" panose="020B0604020202020204" pitchFamily="34" charset="0"/>
                      </a:endParaRPr>
                    </a:p>
                  </a:txBody>
                  <a:tcPr marL="122707" marR="122707" marT="1704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9105691"/>
                  </a:ext>
                </a:extLst>
              </a:tr>
              <a:tr h="247705">
                <a:tc>
                  <a:txBody>
                    <a:bodyPr/>
                    <a:lstStyle/>
                    <a:p>
                      <a:pPr marL="0" marR="0" algn="l" fontAlgn="t">
                        <a:spcBef>
                          <a:spcPts val="0"/>
                        </a:spcBef>
                        <a:spcAft>
                          <a:spcPts val="0"/>
                        </a:spcAft>
                      </a:pPr>
                      <a:r>
                        <a:rPr lang="en-US" sz="800" b="0" i="0" u="none" strike="noStrike">
                          <a:effectLst/>
                          <a:latin typeface="Times New Roman" panose="02020603050405020304" pitchFamily="18" charset="0"/>
                          <a:ea typeface="Calibri" panose="020F0502020204030204" pitchFamily="34" charset="0"/>
                          <a:cs typeface="Times New Roman" panose="02020603050405020304" pitchFamily="18" charset="0"/>
                        </a:rPr>
                        <a:t>3</a:t>
                      </a:r>
                      <a:endParaRPr lang="en-US" sz="1100" b="0" i="0" u="none" strike="noStrike">
                        <a:effectLst/>
                        <a:latin typeface="Arial" panose="020B0604020202020204" pitchFamily="34" charset="0"/>
                      </a:endParaRPr>
                    </a:p>
                  </a:txBody>
                  <a:tcPr marL="122707" marR="122707" marT="1704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spcBef>
                          <a:spcPts val="0"/>
                        </a:spcBef>
                        <a:spcAft>
                          <a:spcPts val="0"/>
                        </a:spcAft>
                      </a:pPr>
                      <a:r>
                        <a:rPr lang="en-US" sz="800" b="0" i="0" u="none" strike="noStrike">
                          <a:effectLst/>
                          <a:latin typeface="Times New Roman" panose="02020603050405020304" pitchFamily="18" charset="0"/>
                          <a:ea typeface="Calibri" panose="020F0502020204030204" pitchFamily="34" charset="0"/>
                          <a:cs typeface="Times New Roman" panose="02020603050405020304" pitchFamily="18" charset="0"/>
                        </a:rPr>
                        <a:t>MCP3008 ADC (Analog to Digital Converter)</a:t>
                      </a:r>
                      <a:endParaRPr lang="en-US" sz="1100" b="0" i="0" u="none" strike="noStrike">
                        <a:effectLst/>
                        <a:latin typeface="Arial" panose="020B0604020202020204" pitchFamily="34" charset="0"/>
                      </a:endParaRPr>
                    </a:p>
                  </a:txBody>
                  <a:tcPr marL="122707" marR="122707" marT="1704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spcBef>
                          <a:spcPts val="0"/>
                        </a:spcBef>
                        <a:spcAft>
                          <a:spcPts val="0"/>
                        </a:spcAft>
                      </a:pPr>
                      <a:r>
                        <a:rPr lang="en-US" sz="800" b="0" i="0" u="none" strike="noStrike">
                          <a:effectLst/>
                          <a:latin typeface="Times New Roman" panose="02020603050405020304" pitchFamily="18" charset="0"/>
                          <a:ea typeface="Calibri" panose="020F0502020204030204" pitchFamily="34" charset="0"/>
                          <a:cs typeface="Times New Roman" panose="02020603050405020304" pitchFamily="18" charset="0"/>
                        </a:rPr>
                        <a:t>1</a:t>
                      </a:r>
                      <a:endParaRPr lang="en-US" sz="1100" b="0" i="0" u="none" strike="noStrike">
                        <a:effectLst/>
                        <a:latin typeface="Arial" panose="020B0604020202020204" pitchFamily="34" charset="0"/>
                      </a:endParaRPr>
                    </a:p>
                  </a:txBody>
                  <a:tcPr marL="122707" marR="122707" marT="1704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spcBef>
                          <a:spcPts val="0"/>
                        </a:spcBef>
                        <a:spcAft>
                          <a:spcPts val="0"/>
                        </a:spcAft>
                      </a:pPr>
                      <a:r>
                        <a:rPr lang="en-US" sz="800" b="0" i="0" u="none" strike="noStrike">
                          <a:effectLst/>
                          <a:latin typeface="Times New Roman" panose="02020603050405020304" pitchFamily="18" charset="0"/>
                          <a:ea typeface="Calibri" panose="020F0502020204030204" pitchFamily="34" charset="0"/>
                          <a:cs typeface="Times New Roman" panose="02020603050405020304" pitchFamily="18" charset="0"/>
                        </a:rPr>
                        <a:t>$4</a:t>
                      </a:r>
                      <a:endParaRPr lang="en-US" sz="1100" b="0" i="0" u="none" strike="noStrike">
                        <a:effectLst/>
                        <a:latin typeface="Arial" panose="020B0604020202020204" pitchFamily="34" charset="0"/>
                      </a:endParaRPr>
                    </a:p>
                  </a:txBody>
                  <a:tcPr marL="122707" marR="122707" marT="1704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spcBef>
                          <a:spcPts val="0"/>
                        </a:spcBef>
                        <a:spcAft>
                          <a:spcPts val="0"/>
                        </a:spcAft>
                      </a:pPr>
                      <a:r>
                        <a:rPr lang="en-US" sz="800" b="0" i="0" u="none" strike="noStrike">
                          <a:effectLst/>
                          <a:latin typeface="Times New Roman" panose="02020603050405020304" pitchFamily="18" charset="0"/>
                          <a:ea typeface="Calibri" panose="020F0502020204030204" pitchFamily="34" charset="0"/>
                          <a:cs typeface="Times New Roman" panose="02020603050405020304" pitchFamily="18" charset="0"/>
                        </a:rPr>
                        <a:t>Adafruit Industries (online)</a:t>
                      </a:r>
                      <a:endParaRPr lang="en-US" sz="1100" b="0" i="0" u="none" strike="noStrike">
                        <a:effectLst/>
                        <a:latin typeface="Arial" panose="020B0604020202020204" pitchFamily="34" charset="0"/>
                      </a:endParaRPr>
                    </a:p>
                  </a:txBody>
                  <a:tcPr marL="122707" marR="122707" marT="1704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7037860"/>
                  </a:ext>
                </a:extLst>
              </a:tr>
              <a:tr h="247705">
                <a:tc>
                  <a:txBody>
                    <a:bodyPr/>
                    <a:lstStyle/>
                    <a:p>
                      <a:pPr marL="0" marR="0" algn="l" fontAlgn="t">
                        <a:spcBef>
                          <a:spcPts val="0"/>
                        </a:spcBef>
                        <a:spcAft>
                          <a:spcPts val="0"/>
                        </a:spcAft>
                      </a:pPr>
                      <a:r>
                        <a:rPr lang="en-US" sz="800" b="0" i="0" u="none" strike="noStrike">
                          <a:effectLst/>
                          <a:latin typeface="Times New Roman" panose="02020603050405020304" pitchFamily="18" charset="0"/>
                          <a:ea typeface="Calibri" panose="020F0502020204030204" pitchFamily="34" charset="0"/>
                          <a:cs typeface="Times New Roman" panose="02020603050405020304" pitchFamily="18" charset="0"/>
                        </a:rPr>
                        <a:t>4</a:t>
                      </a:r>
                      <a:endParaRPr lang="en-US" sz="1100" b="0" i="0" u="none" strike="noStrike">
                        <a:effectLst/>
                        <a:latin typeface="Arial" panose="020B0604020202020204" pitchFamily="34" charset="0"/>
                      </a:endParaRPr>
                    </a:p>
                  </a:txBody>
                  <a:tcPr marL="122707" marR="122707" marT="1704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spcBef>
                          <a:spcPts val="0"/>
                        </a:spcBef>
                        <a:spcAft>
                          <a:spcPts val="0"/>
                        </a:spcAft>
                      </a:pPr>
                      <a:r>
                        <a:rPr lang="en-US" sz="800" b="0" i="0" u="none" strike="noStrike">
                          <a:effectLst/>
                          <a:latin typeface="Times New Roman" panose="02020603050405020304" pitchFamily="18" charset="0"/>
                          <a:ea typeface="Calibri" panose="020F0502020204030204" pitchFamily="34" charset="0"/>
                          <a:cs typeface="Times New Roman" panose="02020603050405020304" pitchFamily="18" charset="0"/>
                        </a:rPr>
                        <a:t>Breadboard</a:t>
                      </a:r>
                      <a:endParaRPr lang="en-US" sz="1100" b="0" i="0" u="none" strike="noStrike">
                        <a:effectLst/>
                        <a:latin typeface="Arial" panose="020B0604020202020204" pitchFamily="34" charset="0"/>
                      </a:endParaRPr>
                    </a:p>
                  </a:txBody>
                  <a:tcPr marL="122707" marR="122707" marT="1704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spcBef>
                          <a:spcPts val="0"/>
                        </a:spcBef>
                        <a:spcAft>
                          <a:spcPts val="0"/>
                        </a:spcAft>
                      </a:pPr>
                      <a:r>
                        <a:rPr lang="en-US" sz="800" b="0" i="0" u="none" strike="noStrike">
                          <a:effectLst/>
                          <a:latin typeface="Times New Roman" panose="02020603050405020304" pitchFamily="18" charset="0"/>
                          <a:ea typeface="Calibri" panose="020F0502020204030204" pitchFamily="34" charset="0"/>
                          <a:cs typeface="Times New Roman" panose="02020603050405020304" pitchFamily="18" charset="0"/>
                        </a:rPr>
                        <a:t>1</a:t>
                      </a:r>
                      <a:endParaRPr lang="en-US" sz="1100" b="0" i="0" u="none" strike="noStrike">
                        <a:effectLst/>
                        <a:latin typeface="Arial" panose="020B0604020202020204" pitchFamily="34" charset="0"/>
                      </a:endParaRPr>
                    </a:p>
                  </a:txBody>
                  <a:tcPr marL="122707" marR="122707" marT="1704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spcBef>
                          <a:spcPts val="0"/>
                        </a:spcBef>
                        <a:spcAft>
                          <a:spcPts val="0"/>
                        </a:spcAft>
                      </a:pPr>
                      <a:r>
                        <a:rPr lang="en-US" sz="800" b="0" i="0" u="none" strike="noStrike">
                          <a:effectLst/>
                          <a:latin typeface="Times New Roman" panose="02020603050405020304" pitchFamily="18" charset="0"/>
                          <a:ea typeface="Calibri" panose="020F0502020204030204" pitchFamily="34" charset="0"/>
                          <a:cs typeface="Times New Roman" panose="02020603050405020304" pitchFamily="18" charset="0"/>
                        </a:rPr>
                        <a:t>$5</a:t>
                      </a:r>
                      <a:endParaRPr lang="en-US" sz="1100" b="0" i="0" u="none" strike="noStrike">
                        <a:effectLst/>
                        <a:latin typeface="Arial" panose="020B0604020202020204" pitchFamily="34" charset="0"/>
                      </a:endParaRPr>
                    </a:p>
                  </a:txBody>
                  <a:tcPr marL="122707" marR="122707" marT="1704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spcBef>
                          <a:spcPts val="0"/>
                        </a:spcBef>
                        <a:spcAft>
                          <a:spcPts val="0"/>
                        </a:spcAft>
                      </a:pPr>
                      <a:r>
                        <a:rPr lang="en-US" sz="800" b="0" i="0" u="none" strike="noStrike">
                          <a:effectLst/>
                          <a:latin typeface="Times New Roman" panose="02020603050405020304" pitchFamily="18" charset="0"/>
                          <a:ea typeface="Calibri" panose="020F0502020204030204" pitchFamily="34" charset="0"/>
                          <a:cs typeface="Times New Roman" panose="02020603050405020304" pitchFamily="18" charset="0"/>
                        </a:rPr>
                        <a:t>Adafruit Industries (online)</a:t>
                      </a:r>
                      <a:endParaRPr lang="en-US" sz="1100" b="0" i="0" u="none" strike="noStrike">
                        <a:effectLst/>
                        <a:latin typeface="Arial" panose="020B0604020202020204" pitchFamily="34" charset="0"/>
                      </a:endParaRPr>
                    </a:p>
                  </a:txBody>
                  <a:tcPr marL="122707" marR="122707" marT="1704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5332764"/>
                  </a:ext>
                </a:extLst>
              </a:tr>
              <a:tr h="247705">
                <a:tc>
                  <a:txBody>
                    <a:bodyPr/>
                    <a:lstStyle/>
                    <a:p>
                      <a:pPr marL="0" marR="0" algn="l" fontAlgn="t">
                        <a:spcBef>
                          <a:spcPts val="0"/>
                        </a:spcBef>
                        <a:spcAft>
                          <a:spcPts val="0"/>
                        </a:spcAft>
                      </a:pPr>
                      <a:r>
                        <a:rPr lang="en-US" sz="800" b="0" i="0" u="none" strike="noStrike">
                          <a:effectLst/>
                          <a:latin typeface="Times New Roman" panose="02020603050405020304" pitchFamily="18" charset="0"/>
                          <a:ea typeface="Calibri" panose="020F0502020204030204" pitchFamily="34" charset="0"/>
                          <a:cs typeface="Times New Roman" panose="02020603050405020304" pitchFamily="18" charset="0"/>
                        </a:rPr>
                        <a:t>5</a:t>
                      </a:r>
                      <a:endParaRPr lang="en-US" sz="1100" b="0" i="0" u="none" strike="noStrike">
                        <a:effectLst/>
                        <a:latin typeface="Arial" panose="020B0604020202020204" pitchFamily="34" charset="0"/>
                      </a:endParaRPr>
                    </a:p>
                  </a:txBody>
                  <a:tcPr marL="122707" marR="122707" marT="1704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spcBef>
                          <a:spcPts val="0"/>
                        </a:spcBef>
                        <a:spcAft>
                          <a:spcPts val="0"/>
                        </a:spcAft>
                      </a:pPr>
                      <a:r>
                        <a:rPr lang="en-US" sz="800" b="0" i="0" u="none" strike="noStrike" dirty="0">
                          <a:effectLst/>
                          <a:latin typeface="Times New Roman" panose="02020603050405020304" pitchFamily="18" charset="0"/>
                          <a:ea typeface="Calibri" panose="020F0502020204030204" pitchFamily="34" charset="0"/>
                          <a:cs typeface="Times New Roman" panose="02020603050405020304" pitchFamily="18" charset="0"/>
                        </a:rPr>
                        <a:t>Micro SD card (8GB)</a:t>
                      </a:r>
                      <a:endParaRPr lang="en-US" sz="1100" b="0" i="0" u="none" strike="noStrike" dirty="0">
                        <a:effectLst/>
                        <a:latin typeface="Arial" panose="020B0604020202020204" pitchFamily="34" charset="0"/>
                      </a:endParaRPr>
                    </a:p>
                  </a:txBody>
                  <a:tcPr marL="122707" marR="122707" marT="1704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spcBef>
                          <a:spcPts val="0"/>
                        </a:spcBef>
                        <a:spcAft>
                          <a:spcPts val="0"/>
                        </a:spcAft>
                      </a:pPr>
                      <a:r>
                        <a:rPr lang="en-US" sz="800" b="0" i="0" u="none" strike="noStrike">
                          <a:effectLst/>
                          <a:latin typeface="Times New Roman" panose="02020603050405020304" pitchFamily="18" charset="0"/>
                          <a:ea typeface="Calibri" panose="020F0502020204030204" pitchFamily="34" charset="0"/>
                          <a:cs typeface="Times New Roman" panose="02020603050405020304" pitchFamily="18" charset="0"/>
                        </a:rPr>
                        <a:t>1</a:t>
                      </a:r>
                      <a:endParaRPr lang="en-US" sz="1100" b="0" i="0" u="none" strike="noStrike">
                        <a:effectLst/>
                        <a:latin typeface="Arial" panose="020B0604020202020204" pitchFamily="34" charset="0"/>
                      </a:endParaRPr>
                    </a:p>
                  </a:txBody>
                  <a:tcPr marL="122707" marR="122707" marT="1704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spcBef>
                          <a:spcPts val="0"/>
                        </a:spcBef>
                        <a:spcAft>
                          <a:spcPts val="0"/>
                        </a:spcAft>
                      </a:pPr>
                      <a:r>
                        <a:rPr lang="en-US" sz="800" b="0" i="0" u="none" strike="noStrike">
                          <a:effectLst/>
                          <a:latin typeface="Times New Roman" panose="02020603050405020304" pitchFamily="18" charset="0"/>
                          <a:ea typeface="Calibri" panose="020F0502020204030204" pitchFamily="34" charset="0"/>
                          <a:cs typeface="Times New Roman" panose="02020603050405020304" pitchFamily="18" charset="0"/>
                        </a:rPr>
                        <a:t>$10</a:t>
                      </a:r>
                      <a:endParaRPr lang="en-US" sz="1100" b="0" i="0" u="none" strike="noStrike">
                        <a:effectLst/>
                        <a:latin typeface="Arial" panose="020B0604020202020204" pitchFamily="34" charset="0"/>
                      </a:endParaRPr>
                    </a:p>
                  </a:txBody>
                  <a:tcPr marL="122707" marR="122707" marT="1704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spcBef>
                          <a:spcPts val="0"/>
                        </a:spcBef>
                        <a:spcAft>
                          <a:spcPts val="0"/>
                        </a:spcAft>
                      </a:pPr>
                      <a:r>
                        <a:rPr lang="en-US" sz="800" b="0" i="0" u="none" strike="noStrike">
                          <a:effectLst/>
                          <a:latin typeface="Times New Roman" panose="02020603050405020304" pitchFamily="18" charset="0"/>
                          <a:ea typeface="Calibri" panose="020F0502020204030204" pitchFamily="34" charset="0"/>
                          <a:cs typeface="Times New Roman" panose="02020603050405020304" pitchFamily="18" charset="0"/>
                        </a:rPr>
                        <a:t>Adafruit Industries (online)</a:t>
                      </a:r>
                      <a:endParaRPr lang="en-US" sz="1100" b="0" i="0" u="none" strike="noStrike">
                        <a:effectLst/>
                        <a:latin typeface="Arial" panose="020B0604020202020204" pitchFamily="34" charset="0"/>
                      </a:endParaRPr>
                    </a:p>
                  </a:txBody>
                  <a:tcPr marL="122707" marR="122707" marT="1704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6334516"/>
                  </a:ext>
                </a:extLst>
              </a:tr>
              <a:tr h="247705">
                <a:tc>
                  <a:txBody>
                    <a:bodyPr/>
                    <a:lstStyle/>
                    <a:p>
                      <a:pPr marL="0" marR="0" algn="l" fontAlgn="t">
                        <a:spcBef>
                          <a:spcPts val="0"/>
                        </a:spcBef>
                        <a:spcAft>
                          <a:spcPts val="0"/>
                        </a:spcAft>
                      </a:pPr>
                      <a:r>
                        <a:rPr lang="en-US" sz="800" b="0" i="0" u="none" strike="noStrike">
                          <a:effectLst/>
                          <a:latin typeface="Times New Roman" panose="02020603050405020304" pitchFamily="18" charset="0"/>
                          <a:ea typeface="Calibri" panose="020F0502020204030204" pitchFamily="34" charset="0"/>
                          <a:cs typeface="Times New Roman" panose="02020603050405020304" pitchFamily="18" charset="0"/>
                        </a:rPr>
                        <a:t>6</a:t>
                      </a:r>
                      <a:endParaRPr lang="en-US" sz="1100" b="0" i="0" u="none" strike="noStrike">
                        <a:effectLst/>
                        <a:latin typeface="Arial" panose="020B0604020202020204" pitchFamily="34" charset="0"/>
                      </a:endParaRPr>
                    </a:p>
                  </a:txBody>
                  <a:tcPr marL="122707" marR="122707" marT="1704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spcBef>
                          <a:spcPts val="0"/>
                        </a:spcBef>
                        <a:spcAft>
                          <a:spcPts val="0"/>
                        </a:spcAft>
                      </a:pPr>
                      <a:r>
                        <a:rPr lang="en-US" sz="800" b="0" i="0" u="none" strike="noStrike">
                          <a:effectLst/>
                          <a:latin typeface="Times New Roman" panose="02020603050405020304" pitchFamily="18" charset="0"/>
                          <a:ea typeface="Calibri" panose="020F0502020204030204" pitchFamily="34" charset="0"/>
                          <a:cs typeface="Times New Roman" panose="02020603050405020304" pitchFamily="18" charset="0"/>
                        </a:rPr>
                        <a:t>Male to Male/Female to Male wires (6”)</a:t>
                      </a:r>
                      <a:endParaRPr lang="en-US" sz="1100" b="0" i="0" u="none" strike="noStrike">
                        <a:effectLst/>
                        <a:latin typeface="Arial" panose="020B0604020202020204" pitchFamily="34" charset="0"/>
                      </a:endParaRPr>
                    </a:p>
                  </a:txBody>
                  <a:tcPr marL="122707" marR="122707" marT="1704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spcBef>
                          <a:spcPts val="0"/>
                        </a:spcBef>
                        <a:spcAft>
                          <a:spcPts val="0"/>
                        </a:spcAft>
                      </a:pPr>
                      <a:r>
                        <a:rPr lang="en-US" sz="800" b="0" i="0" u="none" strike="noStrike">
                          <a:effectLst/>
                          <a:latin typeface="Times New Roman" panose="02020603050405020304" pitchFamily="18" charset="0"/>
                          <a:ea typeface="Calibri" panose="020F0502020204030204" pitchFamily="34" charset="0"/>
                          <a:cs typeface="Times New Roman" panose="02020603050405020304" pitchFamily="18" charset="0"/>
                        </a:rPr>
                        <a:t>2</a:t>
                      </a:r>
                      <a:endParaRPr lang="en-US" sz="1100" b="0" i="0" u="none" strike="noStrike">
                        <a:effectLst/>
                        <a:latin typeface="Arial" panose="020B0604020202020204" pitchFamily="34" charset="0"/>
                      </a:endParaRPr>
                    </a:p>
                  </a:txBody>
                  <a:tcPr marL="122707" marR="122707" marT="1704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spcBef>
                          <a:spcPts val="0"/>
                        </a:spcBef>
                        <a:spcAft>
                          <a:spcPts val="0"/>
                        </a:spcAft>
                      </a:pPr>
                      <a:r>
                        <a:rPr lang="en-US" sz="800" b="0" i="0" u="none" strike="noStrike">
                          <a:effectLst/>
                          <a:latin typeface="Times New Roman" panose="02020603050405020304" pitchFamily="18" charset="0"/>
                          <a:ea typeface="Calibri" panose="020F0502020204030204" pitchFamily="34" charset="0"/>
                          <a:cs typeface="Times New Roman" panose="02020603050405020304" pitchFamily="18" charset="0"/>
                        </a:rPr>
                        <a:t>$4</a:t>
                      </a:r>
                      <a:endParaRPr lang="en-US" sz="1100" b="0" i="0" u="none" strike="noStrike">
                        <a:effectLst/>
                        <a:latin typeface="Arial" panose="020B0604020202020204" pitchFamily="34" charset="0"/>
                      </a:endParaRPr>
                    </a:p>
                  </a:txBody>
                  <a:tcPr marL="122707" marR="122707" marT="1704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spcBef>
                          <a:spcPts val="0"/>
                        </a:spcBef>
                        <a:spcAft>
                          <a:spcPts val="0"/>
                        </a:spcAft>
                      </a:pPr>
                      <a:r>
                        <a:rPr lang="en-US" sz="800" b="0" i="0" u="none" strike="noStrike">
                          <a:effectLst/>
                          <a:latin typeface="Times New Roman" panose="02020603050405020304" pitchFamily="18" charset="0"/>
                          <a:ea typeface="Calibri" panose="020F0502020204030204" pitchFamily="34" charset="0"/>
                          <a:cs typeface="Times New Roman" panose="02020603050405020304" pitchFamily="18" charset="0"/>
                        </a:rPr>
                        <a:t>Adafruit Industries (online)</a:t>
                      </a:r>
                      <a:endParaRPr lang="en-US" sz="1100" b="0" i="0" u="none" strike="noStrike">
                        <a:effectLst/>
                        <a:latin typeface="Arial" panose="020B0604020202020204" pitchFamily="34" charset="0"/>
                      </a:endParaRPr>
                    </a:p>
                  </a:txBody>
                  <a:tcPr marL="122707" marR="122707" marT="1704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2888657"/>
                  </a:ext>
                </a:extLst>
              </a:tr>
              <a:tr h="252758">
                <a:tc gridSpan="3">
                  <a:txBody>
                    <a:bodyPr/>
                    <a:lstStyle/>
                    <a:p>
                      <a:pPr marL="0" marR="0" algn="r" fontAlgn="t">
                        <a:spcBef>
                          <a:spcPts val="0"/>
                        </a:spcBef>
                        <a:spcAft>
                          <a:spcPts val="0"/>
                        </a:spcAft>
                      </a:pPr>
                      <a:r>
                        <a:rPr lang="en-US" sz="800" b="1"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TOTAL COST</a:t>
                      </a:r>
                      <a:endParaRPr lang="en-US" sz="1100" b="0" i="0" u="none" strike="noStrike">
                        <a:effectLst/>
                        <a:latin typeface="Arial" panose="020B0604020202020204" pitchFamily="34" charset="0"/>
                      </a:endParaRPr>
                    </a:p>
                  </a:txBody>
                  <a:tcPr marL="163610" marR="163610" marT="81805" marB="8180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hMerge="1">
                  <a:txBody>
                    <a:bodyPr/>
                    <a:lstStyle/>
                    <a:p>
                      <a:endParaRPr lang="en-US"/>
                    </a:p>
                  </a:txBody>
                  <a:tcPr/>
                </a:tc>
                <a:tc hMerge="1">
                  <a:txBody>
                    <a:bodyPr/>
                    <a:lstStyle/>
                    <a:p>
                      <a:endParaRPr lang="en-US"/>
                    </a:p>
                  </a:txBody>
                  <a:tcPr/>
                </a:tc>
                <a:tc gridSpan="2">
                  <a:txBody>
                    <a:bodyPr/>
                    <a:lstStyle/>
                    <a:p>
                      <a:pPr marL="0" marR="0" algn="l" fontAlgn="t">
                        <a:spcBef>
                          <a:spcPts val="0"/>
                        </a:spcBef>
                        <a:spcAft>
                          <a:spcPts val="0"/>
                        </a:spcAft>
                      </a:pPr>
                      <a:r>
                        <a:rPr lang="en-US" sz="800" b="1"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$64</a:t>
                      </a:r>
                      <a:endParaRPr lang="en-US" sz="1100" b="0" i="0" u="none" strike="noStrike" dirty="0">
                        <a:effectLst/>
                        <a:latin typeface="Arial" panose="020B0604020202020204" pitchFamily="34" charset="0"/>
                      </a:endParaRPr>
                    </a:p>
                  </a:txBody>
                  <a:tcPr marL="163610" marR="163610" marT="81805" marB="8180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hMerge="1">
                  <a:txBody>
                    <a:bodyPr/>
                    <a:lstStyle/>
                    <a:p>
                      <a:endParaRPr lang="en-US"/>
                    </a:p>
                  </a:txBody>
                  <a:tcPr/>
                </a:tc>
                <a:extLst>
                  <a:ext uri="{0D108BD9-81ED-4DB2-BD59-A6C34878D82A}">
                    <a16:rowId xmlns:a16="http://schemas.microsoft.com/office/drawing/2014/main" val="2928813693"/>
                  </a:ext>
                </a:extLst>
              </a:tr>
            </a:tbl>
          </a:graphicData>
        </a:graphic>
      </p:graphicFrame>
      <p:sp>
        <p:nvSpPr>
          <p:cNvPr id="4" name="TextBox 3">
            <a:extLst>
              <a:ext uri="{FF2B5EF4-FFF2-40B4-BE49-F238E27FC236}">
                <a16:creationId xmlns:a16="http://schemas.microsoft.com/office/drawing/2014/main" id="{EFD39E47-97B8-4054-B50A-0EAC46697A07}"/>
              </a:ext>
            </a:extLst>
          </p:cNvPr>
          <p:cNvSpPr txBox="1"/>
          <p:nvPr/>
        </p:nvSpPr>
        <p:spPr>
          <a:xfrm>
            <a:off x="405354" y="1414460"/>
            <a:ext cx="7150078" cy="1754326"/>
          </a:xfrm>
          <a:prstGeom prst="rect">
            <a:avLst/>
          </a:prstGeom>
          <a:noFill/>
        </p:spPr>
        <p:txBody>
          <a:bodyPr wrap="square" rtlCol="0">
            <a:spAutoFit/>
          </a:bodyPr>
          <a:lstStyle/>
          <a:p>
            <a:r>
              <a:rPr lang="en-US" dirty="0"/>
              <a:t>Collected survey data from online forums via polls and in-person surveys for market research.</a:t>
            </a:r>
          </a:p>
          <a:p>
            <a:endParaRPr lang="en-US" dirty="0"/>
          </a:p>
          <a:p>
            <a:r>
              <a:rPr lang="en-US" dirty="0"/>
              <a:t>Conclusion showed an overall negative reception to the initial price of $149.99. Based on this feedback, the product was re-designed to include a cost-effective sensor and price point reduced to $64.</a:t>
            </a:r>
          </a:p>
        </p:txBody>
      </p:sp>
      <p:pic>
        <p:nvPicPr>
          <p:cNvPr id="5" name="Content Placeholder 3">
            <a:extLst>
              <a:ext uri="{FF2B5EF4-FFF2-40B4-BE49-F238E27FC236}">
                <a16:creationId xmlns:a16="http://schemas.microsoft.com/office/drawing/2014/main" id="{361ACEE8-CFCC-4A2F-88F8-799B9994CD7D}"/>
              </a:ext>
            </a:extLst>
          </p:cNvPr>
          <p:cNvPicPr>
            <a:picLocks/>
          </p:cNvPicPr>
          <p:nvPr/>
        </p:nvPicPr>
        <p:blipFill>
          <a:blip r:embed="rId2"/>
          <a:stretch>
            <a:fillRect/>
          </a:stretch>
        </p:blipFill>
        <p:spPr>
          <a:xfrm>
            <a:off x="7555431" y="3438514"/>
            <a:ext cx="4424047" cy="2576377"/>
          </a:xfrm>
          <a:prstGeom prst="rect">
            <a:avLst/>
          </a:prstGeom>
        </p:spPr>
      </p:pic>
      <p:pic>
        <p:nvPicPr>
          <p:cNvPr id="6" name="Content Placeholder 3">
            <a:extLst>
              <a:ext uri="{FF2B5EF4-FFF2-40B4-BE49-F238E27FC236}">
                <a16:creationId xmlns:a16="http://schemas.microsoft.com/office/drawing/2014/main" id="{2080B163-5549-4CD1-A723-86276D3C82C5}"/>
              </a:ext>
            </a:extLst>
          </p:cNvPr>
          <p:cNvPicPr>
            <a:picLocks/>
          </p:cNvPicPr>
          <p:nvPr/>
        </p:nvPicPr>
        <p:blipFill>
          <a:blip r:embed="rId3"/>
          <a:stretch>
            <a:fillRect/>
          </a:stretch>
        </p:blipFill>
        <p:spPr>
          <a:xfrm>
            <a:off x="1116185" y="3384395"/>
            <a:ext cx="3686763" cy="2796913"/>
          </a:xfrm>
          <a:prstGeom prst="rect">
            <a:avLst/>
          </a:prstGeom>
        </p:spPr>
      </p:pic>
      <p:pic>
        <p:nvPicPr>
          <p:cNvPr id="7" name="Picture 6">
            <a:extLst>
              <a:ext uri="{FF2B5EF4-FFF2-40B4-BE49-F238E27FC236}">
                <a16:creationId xmlns:a16="http://schemas.microsoft.com/office/drawing/2014/main" id="{074F060D-8489-4F8A-96F6-5BD531ADBA55}"/>
              </a:ext>
            </a:extLst>
          </p:cNvPr>
          <p:cNvPicPr/>
          <p:nvPr/>
        </p:nvPicPr>
        <p:blipFill>
          <a:blip r:embed="rId4"/>
          <a:stretch>
            <a:fillRect/>
          </a:stretch>
        </p:blipFill>
        <p:spPr>
          <a:xfrm>
            <a:off x="5430652" y="2987703"/>
            <a:ext cx="2073928" cy="1635448"/>
          </a:xfrm>
          <a:prstGeom prst="rect">
            <a:avLst/>
          </a:prstGeom>
        </p:spPr>
      </p:pic>
      <p:pic>
        <p:nvPicPr>
          <p:cNvPr id="8" name="Picture 7">
            <a:extLst>
              <a:ext uri="{FF2B5EF4-FFF2-40B4-BE49-F238E27FC236}">
                <a16:creationId xmlns:a16="http://schemas.microsoft.com/office/drawing/2014/main" id="{225E3105-BD7F-4365-8F2A-C1A58D4FE399}"/>
              </a:ext>
            </a:extLst>
          </p:cNvPr>
          <p:cNvPicPr/>
          <p:nvPr/>
        </p:nvPicPr>
        <p:blipFill>
          <a:blip r:embed="rId5"/>
          <a:stretch>
            <a:fillRect/>
          </a:stretch>
        </p:blipFill>
        <p:spPr>
          <a:xfrm>
            <a:off x="4802947" y="4782850"/>
            <a:ext cx="2088201" cy="1460985"/>
          </a:xfrm>
          <a:prstGeom prst="rect">
            <a:avLst/>
          </a:prstGeom>
        </p:spPr>
      </p:pic>
      <p:cxnSp>
        <p:nvCxnSpPr>
          <p:cNvPr id="9" name="Straight Arrow Connector 8">
            <a:extLst>
              <a:ext uri="{FF2B5EF4-FFF2-40B4-BE49-F238E27FC236}">
                <a16:creationId xmlns:a16="http://schemas.microsoft.com/office/drawing/2014/main" id="{D38F629B-1DCF-475F-8FC9-93DB205885DC}"/>
              </a:ext>
            </a:extLst>
          </p:cNvPr>
          <p:cNvCxnSpPr>
            <a:cxnSpLocks/>
          </p:cNvCxnSpPr>
          <p:nvPr/>
        </p:nvCxnSpPr>
        <p:spPr>
          <a:xfrm flipV="1">
            <a:off x="4482312" y="4001014"/>
            <a:ext cx="897488" cy="2444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65C12D7-CFE3-46AD-91FB-9DA65F0E4B6F}"/>
              </a:ext>
            </a:extLst>
          </p:cNvPr>
          <p:cNvCxnSpPr/>
          <p:nvPr/>
        </p:nvCxnSpPr>
        <p:spPr>
          <a:xfrm>
            <a:off x="4385622" y="4782851"/>
            <a:ext cx="299487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63B24DD-4BA0-4660-BABC-C99782FFEB04}"/>
              </a:ext>
            </a:extLst>
          </p:cNvPr>
          <p:cNvCxnSpPr/>
          <p:nvPr/>
        </p:nvCxnSpPr>
        <p:spPr>
          <a:xfrm>
            <a:off x="4370097" y="5304235"/>
            <a:ext cx="713064" cy="2265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5E5EF78-EAE0-403A-BCFE-31084AE2546B}"/>
              </a:ext>
            </a:extLst>
          </p:cNvPr>
          <p:cNvSpPr txBox="1"/>
          <p:nvPr/>
        </p:nvSpPr>
        <p:spPr>
          <a:xfrm>
            <a:off x="7555431" y="3588191"/>
            <a:ext cx="878767" cy="307777"/>
          </a:xfrm>
          <a:prstGeom prst="rect">
            <a:avLst/>
          </a:prstGeom>
          <a:noFill/>
        </p:spPr>
        <p:txBody>
          <a:bodyPr wrap="none" rtlCol="0">
            <a:spAutoFit/>
          </a:bodyPr>
          <a:lstStyle/>
          <a:p>
            <a:r>
              <a:rPr lang="en-US" sz="1400" dirty="0"/>
              <a:t>Facebook</a:t>
            </a:r>
          </a:p>
        </p:txBody>
      </p:sp>
    </p:spTree>
    <p:extLst>
      <p:ext uri="{BB962C8B-B14F-4D97-AF65-F5344CB8AC3E}">
        <p14:creationId xmlns:p14="http://schemas.microsoft.com/office/powerpoint/2010/main" val="368079914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351</Words>
  <Application>Microsoft Office PowerPoint</Application>
  <PresentationFormat>Widescreen</PresentationFormat>
  <Paragraphs>65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Retrospect</vt:lpstr>
      <vt:lpstr>Pet Bowl Water Sensor</vt:lpstr>
      <vt:lpstr>Product Concept</vt:lpstr>
      <vt:lpstr>Hardware / Software  </vt:lpstr>
      <vt:lpstr>Python Libraries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Pet Bowl Water Sensor</dc:title>
  <dc:creator>Colucci, Angela</dc:creator>
  <cp:keywords>CTPClassification=CTP_NT</cp:keywords>
  <cp:lastModifiedBy>Colucci, Angela</cp:lastModifiedBy>
  <cp:revision>1</cp:revision>
  <dcterms:created xsi:type="dcterms:W3CDTF">2020-05-02T03:29:29Z</dcterms:created>
  <dcterms:modified xsi:type="dcterms:W3CDTF">2020-05-02T03:30:49Z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a1a1cd12-7e11-439d-b9a6-3e3ffa8d3170</vt:lpwstr>
  </property>
  <property fmtid="{D5CDD505-2E9C-101B-9397-08002B2CF9AE}" pid="3" name="CTP_TimeStamp">
    <vt:lpwstr>2020-05-02 03:30:48Z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