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12" r:id="rId5"/>
    <p:sldId id="338" r:id="rId6"/>
    <p:sldId id="362" r:id="rId7"/>
    <p:sldId id="364" r:id="rId8"/>
    <p:sldId id="365" r:id="rId9"/>
    <p:sldId id="368" r:id="rId10"/>
    <p:sldId id="363" r:id="rId11"/>
    <p:sldId id="367" r:id="rId12"/>
    <p:sldId id="354" r:id="rId13"/>
    <p:sldId id="370" r:id="rId14"/>
    <p:sldId id="356" r:id="rId15"/>
    <p:sldId id="372" r:id="rId16"/>
    <p:sldId id="373" r:id="rId17"/>
    <p:sldId id="374" r:id="rId18"/>
    <p:sldId id="3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ow To Use" id="{59DC7A46-0650-F346-85BA-CBD8695D50F3}">
          <p14:sldIdLst/>
        </p14:section>
        <p14:section name="Title slides" id="{40E0B22D-E7B1-427C-A099-0F753BE7F146}">
          <p14:sldIdLst>
            <p14:sldId id="312"/>
          </p14:sldIdLst>
        </p14:section>
        <p14:section name="Content slides" id="{E4CE66D5-51B2-4221-BDE9-EB6FBEC7E7C7}">
          <p14:sldIdLst>
            <p14:sldId id="338"/>
            <p14:sldId id="362"/>
            <p14:sldId id="364"/>
            <p14:sldId id="365"/>
            <p14:sldId id="368"/>
            <p14:sldId id="363"/>
            <p14:sldId id="367"/>
            <p14:sldId id="354"/>
            <p14:sldId id="370"/>
            <p14:sldId id="356"/>
            <p14:sldId id="372"/>
            <p14:sldId id="373"/>
            <p14:sldId id="374"/>
          </p14:sldIdLst>
        </p14:section>
        <p14:section name="End slide" id="{25243ED0-1CFE-497A-9F6C-FBC3ECF0C538}">
          <p14:sldIdLst>
            <p14:sldId id="3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hil Raj" initials="NR" lastIdx="1" clrIdx="0">
    <p:extLst>
      <p:ext uri="{19B8F6BF-5375-455C-9EA6-DF929625EA0E}">
        <p15:presenceInfo xmlns:p15="http://schemas.microsoft.com/office/powerpoint/2012/main" userId="7f7387055f4295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3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6531" autoAdjust="0"/>
  </p:normalViewPr>
  <p:slideViewPr>
    <p:cSldViewPr snapToGrid="0">
      <p:cViewPr varScale="1">
        <p:scale>
          <a:sx n="84" d="100"/>
          <a:sy n="84" d="100"/>
        </p:scale>
        <p:origin x="518" y="82"/>
      </p:cViewPr>
      <p:guideLst>
        <p:guide orient="horz" pos="2205"/>
        <p:guide pos="3840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51" d="100"/>
          <a:sy n="151" d="100"/>
        </p:scale>
        <p:origin x="4640" y="200"/>
      </p:cViewPr>
      <p:guideLst/>
    </p:cSldViewPr>
  </p:notesViewPr>
  <p:gridSpacing cx="182880" cy="1828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5-09T06:50:09.207" idx="1">
    <p:pos x="10" y="10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The University of Nottingham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9F9BE-F303-4689-8004-9C646DBDE641}" type="datetime1">
              <a:rPr lang="en-GB" smtClean="0"/>
              <a:t>16/05/2024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Your Department Name etc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DEDAF-6BFF-4ECB-9F4E-2D4AAE5E01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66318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/>
              <a:t>The University of Nottingham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921CC-9DDD-4CF7-9ABA-0E859E296C90}" type="datetime1">
              <a:rPr lang="en-GB" smtClean="0"/>
              <a:t>16/05/2024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Your Department Name etc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AF5A3-63BC-4A87-859D-8ED86BB4B4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01821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ottingham.ac.uk/imagebank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ottingham.ac.uk/imagebank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– Earth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87140" y="1127760"/>
            <a:ext cx="4610100" cy="306686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presentation title – Arial 32pt</a:t>
            </a:r>
            <a:endParaRPr lang="en-GB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9570720" y="5465236"/>
            <a:ext cx="2209800" cy="10287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partner logo here if required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857659-1700-314E-B00F-79040D7445A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774767" cy="1027487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A158B21E-1070-014B-B9DF-CC6AE4E330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94760" y="4194626"/>
            <a:ext cx="4625340" cy="15356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en-GB" sz="24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Add presenter name or subtitle – Arial 24pt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E7FB5A-28C0-E64E-9FEF-7D9F37C42C4A}"/>
              </a:ext>
            </a:extLst>
          </p:cNvPr>
          <p:cNvSpPr/>
          <p:nvPr userDrawn="1"/>
        </p:nvSpPr>
        <p:spPr>
          <a:xfrm>
            <a:off x="12635555" y="0"/>
            <a:ext cx="2399411" cy="23994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Use the ‘New Slide’ 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or ‘Layout’ buttons for different cover slide options.</a:t>
            </a:r>
          </a:p>
        </p:txBody>
      </p:sp>
    </p:spTree>
    <p:extLst>
      <p:ext uri="{BB962C8B-B14F-4D97-AF65-F5344CB8AC3E}">
        <p14:creationId xmlns:p14="http://schemas.microsoft.com/office/powerpoint/2010/main" val="144971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9376" y="6356350"/>
            <a:ext cx="1412924" cy="365125"/>
          </a:xfrm>
        </p:spPr>
        <p:txBody>
          <a:bodyPr/>
          <a:lstStyle/>
          <a:p>
            <a:fld id="{495C65E1-30ED-491E-8F4B-E963956348A8}" type="datetime4">
              <a:rPr lang="en-US" smtClean="0"/>
              <a:t>May 16, 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20891" y="6356350"/>
            <a:ext cx="3656009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28967" y="6356350"/>
            <a:ext cx="2908107" cy="365125"/>
          </a:xfrm>
        </p:spPr>
        <p:txBody>
          <a:bodyPr/>
          <a:lstStyle/>
          <a:p>
            <a:fld id="{CBBF530E-1875-46E6-901C-76683197A1B3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412F56-251C-5647-8495-6F6496AC8332}"/>
              </a:ext>
            </a:extLst>
          </p:cNvPr>
          <p:cNvGrpSpPr/>
          <p:nvPr userDrawn="1"/>
        </p:nvGrpSpPr>
        <p:grpSpPr>
          <a:xfrm>
            <a:off x="0" y="0"/>
            <a:ext cx="12192000" cy="1029589"/>
            <a:chOff x="0" y="0"/>
            <a:chExt cx="12192000" cy="10295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93FD40-5F1A-2843-9779-FC2314E1FD1E}"/>
                </a:ext>
              </a:extLst>
            </p:cNvPr>
            <p:cNvSpPr/>
            <p:nvPr userDrawn="1"/>
          </p:nvSpPr>
          <p:spPr>
            <a:xfrm flipH="1" flipV="1">
              <a:off x="0" y="0"/>
              <a:ext cx="12192000" cy="1029589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1B1CB0-0A90-F947-8226-B66F76D89D6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032632" cy="102958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8240" y="-5461"/>
            <a:ext cx="10578834" cy="1035050"/>
          </a:xfrm>
          <a:prstGeom prst="rect">
            <a:avLst/>
          </a:prstGeom>
        </p:spPr>
        <p:txBody>
          <a:bodyPr anchor="ctr"/>
          <a:lstStyle>
            <a:lvl1pPr algn="l">
              <a:defRPr baseline="0"/>
            </a:lvl1pPr>
          </a:lstStyle>
          <a:p>
            <a:r>
              <a:rPr lang="en-US" dirty="0"/>
              <a:t>Title and visual content – add slide title here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112655-05EA-8045-BB0D-C79CF2B277AA}"/>
              </a:ext>
            </a:extLst>
          </p:cNvPr>
          <p:cNvCxnSpPr/>
          <p:nvPr userDrawn="1"/>
        </p:nvCxnSpPr>
        <p:spPr>
          <a:xfrm flipV="1">
            <a:off x="1901952" y="6356350"/>
            <a:ext cx="0" cy="36512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829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9376" y="6356350"/>
            <a:ext cx="1412924" cy="365125"/>
          </a:xfrm>
        </p:spPr>
        <p:txBody>
          <a:bodyPr/>
          <a:lstStyle/>
          <a:p>
            <a:fld id="{E552813F-5482-44FB-AC9E-5076769DB71D}" type="datetime4">
              <a:rPr lang="en-US" smtClean="0"/>
              <a:t>May 16, 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20891" y="6356350"/>
            <a:ext cx="3656009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79377" y="2133603"/>
            <a:ext cx="5197519" cy="374649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en-GB" sz="2800" smtClean="0">
                <a:effectLst/>
              </a:defRPr>
            </a:lvl1pPr>
            <a:lvl2pPr>
              <a:buClr>
                <a:schemeClr val="accent3"/>
              </a:buClr>
              <a:defRPr sz="28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8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Body text – Arial 28pt</a:t>
            </a:r>
          </a:p>
          <a:p>
            <a:pPr lvl="1"/>
            <a:r>
              <a:rPr lang="en-US" dirty="0"/>
              <a:t>Second text – Arial 28pt</a:t>
            </a:r>
          </a:p>
          <a:p>
            <a:pPr lvl="2"/>
            <a:r>
              <a:rPr lang="en-US" dirty="0"/>
              <a:t>Third text – Arial 28pt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412F56-251C-5647-8495-6F6496AC8332}"/>
              </a:ext>
            </a:extLst>
          </p:cNvPr>
          <p:cNvGrpSpPr/>
          <p:nvPr userDrawn="1"/>
        </p:nvGrpSpPr>
        <p:grpSpPr>
          <a:xfrm>
            <a:off x="0" y="0"/>
            <a:ext cx="12192000" cy="1029589"/>
            <a:chOff x="0" y="0"/>
            <a:chExt cx="12192000" cy="10295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93FD40-5F1A-2843-9779-FC2314E1FD1E}"/>
                </a:ext>
              </a:extLst>
            </p:cNvPr>
            <p:cNvSpPr/>
            <p:nvPr userDrawn="1"/>
          </p:nvSpPr>
          <p:spPr>
            <a:xfrm flipH="1" flipV="1">
              <a:off x="0" y="0"/>
              <a:ext cx="12192000" cy="1029589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1B1CB0-0A90-F947-8226-B66F76D89D6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032632" cy="102958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8240" y="-5461"/>
            <a:ext cx="10578834" cy="1035050"/>
          </a:xfrm>
          <a:prstGeom prst="rect">
            <a:avLst/>
          </a:prstGeom>
        </p:spPr>
        <p:txBody>
          <a:bodyPr anchor="ctr"/>
          <a:lstStyle>
            <a:lvl1pPr algn="l">
              <a:defRPr baseline="0"/>
            </a:lvl1pPr>
          </a:lstStyle>
          <a:p>
            <a:r>
              <a:rPr lang="en-US" dirty="0"/>
              <a:t>Title and visual content – add slide title here</a:t>
            </a:r>
            <a:endParaRPr lang="en-GB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6BE069C4-4455-B24A-B998-756F4026E8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376" y="1484533"/>
            <a:ext cx="5197519" cy="6277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2EB8B77C-1456-2F4D-971B-A3B002EBED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39555" y="1484533"/>
            <a:ext cx="5197519" cy="6277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53018E-1432-7544-BE78-20661EEA3DFC}"/>
              </a:ext>
            </a:extLst>
          </p:cNvPr>
          <p:cNvSpPr/>
          <p:nvPr userDrawn="1"/>
        </p:nvSpPr>
        <p:spPr>
          <a:xfrm>
            <a:off x="12635555" y="0"/>
            <a:ext cx="2399411" cy="23994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Please see slides at the end of this template for chart and table style guides. Copy and paste these items onto this page for ease.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0563EB-BCE0-1048-BAC7-4EB6DC216102}"/>
              </a:ext>
            </a:extLst>
          </p:cNvPr>
          <p:cNvCxnSpPr/>
          <p:nvPr userDrawn="1"/>
        </p:nvCxnSpPr>
        <p:spPr>
          <a:xfrm flipV="1">
            <a:off x="1901952" y="6356350"/>
            <a:ext cx="0" cy="36512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1497BF54-DDDF-9C43-996F-4B56CDE6B03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539555" y="2133603"/>
            <a:ext cx="5197519" cy="374649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en-GB" sz="2800" smtClean="0">
                <a:effectLst/>
              </a:defRPr>
            </a:lvl1pPr>
            <a:lvl2pPr>
              <a:buClr>
                <a:schemeClr val="accent3"/>
              </a:buClr>
              <a:defRPr sz="28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8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Body text – Arial 28pt</a:t>
            </a:r>
          </a:p>
          <a:p>
            <a:pPr lvl="1"/>
            <a:r>
              <a:rPr lang="en-US" dirty="0"/>
              <a:t>Second text – Arial 28pt</a:t>
            </a:r>
          </a:p>
          <a:p>
            <a:pPr lvl="2"/>
            <a:r>
              <a:rPr lang="en-US" dirty="0"/>
              <a:t>Third text – Arial 28pt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B5E9271B-0820-354A-93EC-EB8643201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28967" y="6356350"/>
            <a:ext cx="2908107" cy="365125"/>
          </a:xfrm>
        </p:spPr>
        <p:txBody>
          <a:bodyPr/>
          <a:lstStyle/>
          <a:p>
            <a:fld id="{CBBF530E-1875-46E6-901C-76683197A1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9758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vers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B71C68-E69A-D043-938E-2E7E5584D68A}"/>
              </a:ext>
            </a:extLst>
          </p:cNvPr>
          <p:cNvSpPr/>
          <p:nvPr userDrawn="1"/>
        </p:nvSpPr>
        <p:spPr>
          <a:xfrm>
            <a:off x="0" y="1029589"/>
            <a:ext cx="12192000" cy="58284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9376" y="6356350"/>
            <a:ext cx="14129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2335370-B64D-4CFA-ADDD-3D0787A2D413}" type="datetime4">
              <a:rPr lang="en-US" smtClean="0"/>
              <a:t>May 16, 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20891" y="6356350"/>
            <a:ext cx="3656009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28967" y="6356350"/>
            <a:ext cx="290810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BF530E-1875-46E6-901C-76683197A1B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79376" y="2133603"/>
            <a:ext cx="11257699" cy="374649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en-GB" sz="2800" smtClean="0">
                <a:solidFill>
                  <a:schemeClr val="bg1"/>
                </a:solidFill>
                <a:effectLst/>
              </a:defRPr>
            </a:lvl1pPr>
            <a:lvl2pPr>
              <a:buClr>
                <a:schemeClr val="accent3"/>
              </a:buClr>
              <a:defRPr sz="2800"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 sz="2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Body text – Arial 28pt</a:t>
            </a:r>
          </a:p>
          <a:p>
            <a:pPr lvl="1"/>
            <a:r>
              <a:rPr lang="en-US" dirty="0"/>
              <a:t>Second text – Arial 28pt</a:t>
            </a:r>
          </a:p>
          <a:p>
            <a:pPr lvl="2"/>
            <a:r>
              <a:rPr lang="en-US" dirty="0"/>
              <a:t>Third text – Arial 28pt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412F56-251C-5647-8495-6F6496AC8332}"/>
              </a:ext>
            </a:extLst>
          </p:cNvPr>
          <p:cNvGrpSpPr/>
          <p:nvPr userDrawn="1"/>
        </p:nvGrpSpPr>
        <p:grpSpPr>
          <a:xfrm>
            <a:off x="0" y="0"/>
            <a:ext cx="12192000" cy="1029589"/>
            <a:chOff x="0" y="0"/>
            <a:chExt cx="12192000" cy="10295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93FD40-5F1A-2843-9779-FC2314E1FD1E}"/>
                </a:ext>
              </a:extLst>
            </p:cNvPr>
            <p:cNvSpPr/>
            <p:nvPr userDrawn="1"/>
          </p:nvSpPr>
          <p:spPr>
            <a:xfrm flipH="1" flipV="1">
              <a:off x="0" y="0"/>
              <a:ext cx="12192000" cy="1029589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1B1CB0-0A90-F947-8226-B66F76D89D6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032632" cy="102958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8240" y="-5461"/>
            <a:ext cx="10578834" cy="1035050"/>
          </a:xfrm>
          <a:prstGeom prst="rect">
            <a:avLst/>
          </a:prstGeom>
        </p:spPr>
        <p:txBody>
          <a:bodyPr anchor="ctr"/>
          <a:lstStyle>
            <a:lvl1pPr algn="l">
              <a:defRPr baseline="0"/>
            </a:lvl1pPr>
          </a:lstStyle>
          <a:p>
            <a:r>
              <a:rPr lang="en-US" dirty="0"/>
              <a:t>Title and visual content – add slide title here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112655-05EA-8045-BB0D-C79CF2B277AA}"/>
              </a:ext>
            </a:extLst>
          </p:cNvPr>
          <p:cNvCxnSpPr/>
          <p:nvPr userDrawn="1"/>
        </p:nvCxnSpPr>
        <p:spPr>
          <a:xfrm flipV="1">
            <a:off x="1901952" y="6356350"/>
            <a:ext cx="0" cy="3651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6BE069C4-4455-B24A-B998-756F4026E8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376" y="1484533"/>
            <a:ext cx="11257698" cy="6277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1E2C30-32D1-C047-B25A-9F37D699E14C}"/>
              </a:ext>
            </a:extLst>
          </p:cNvPr>
          <p:cNvSpPr/>
          <p:nvPr userDrawn="1"/>
        </p:nvSpPr>
        <p:spPr>
          <a:xfrm>
            <a:off x="12635555" y="0"/>
            <a:ext cx="2399411" cy="23994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Please see slides at the end of this template for chart and table style guides. Copy and paste these items onto this page for ease.</a:t>
            </a:r>
          </a:p>
        </p:txBody>
      </p:sp>
    </p:spTree>
    <p:extLst>
      <p:ext uri="{BB962C8B-B14F-4D97-AF65-F5344CB8AC3E}">
        <p14:creationId xmlns:p14="http://schemas.microsoft.com/office/powerpoint/2010/main" val="2462926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1B71C68-E69A-D043-938E-2E7E5584D68A}"/>
              </a:ext>
            </a:extLst>
          </p:cNvPr>
          <p:cNvSpPr/>
          <p:nvPr userDrawn="1"/>
        </p:nvSpPr>
        <p:spPr>
          <a:xfrm>
            <a:off x="0" y="1029589"/>
            <a:ext cx="12192000" cy="58284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9376" y="6356350"/>
            <a:ext cx="14129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476A10B-EDA6-4286-835B-4C5516368EB8}" type="datetime4">
              <a:rPr lang="en-US" smtClean="0"/>
              <a:t>May 16, 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20891" y="6356350"/>
            <a:ext cx="3656009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28967" y="6356350"/>
            <a:ext cx="290810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BF530E-1875-46E6-901C-76683197A1B3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412F56-251C-5647-8495-6F6496AC8332}"/>
              </a:ext>
            </a:extLst>
          </p:cNvPr>
          <p:cNvGrpSpPr/>
          <p:nvPr userDrawn="1"/>
        </p:nvGrpSpPr>
        <p:grpSpPr>
          <a:xfrm>
            <a:off x="0" y="0"/>
            <a:ext cx="12192000" cy="1029589"/>
            <a:chOff x="0" y="0"/>
            <a:chExt cx="12192000" cy="10295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93FD40-5F1A-2843-9779-FC2314E1FD1E}"/>
                </a:ext>
              </a:extLst>
            </p:cNvPr>
            <p:cNvSpPr/>
            <p:nvPr userDrawn="1"/>
          </p:nvSpPr>
          <p:spPr>
            <a:xfrm flipH="1" flipV="1">
              <a:off x="0" y="0"/>
              <a:ext cx="12192000" cy="1029589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1B1CB0-0A90-F947-8226-B66F76D89D6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032632" cy="102958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8240" y="-5461"/>
            <a:ext cx="10578834" cy="1035050"/>
          </a:xfrm>
          <a:prstGeom prst="rect">
            <a:avLst/>
          </a:prstGeom>
        </p:spPr>
        <p:txBody>
          <a:bodyPr anchor="ctr"/>
          <a:lstStyle>
            <a:lvl1pPr algn="l">
              <a:defRPr baseline="0"/>
            </a:lvl1pPr>
          </a:lstStyle>
          <a:p>
            <a:r>
              <a:rPr lang="en-US" dirty="0"/>
              <a:t>Title and visual content – add slide title here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112655-05EA-8045-BB0D-C79CF2B277AA}"/>
              </a:ext>
            </a:extLst>
          </p:cNvPr>
          <p:cNvCxnSpPr/>
          <p:nvPr userDrawn="1"/>
        </p:nvCxnSpPr>
        <p:spPr>
          <a:xfrm flipV="1">
            <a:off x="1901952" y="6356350"/>
            <a:ext cx="0" cy="3651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6BE069C4-4455-B24A-B998-756F4026E8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376" y="1484533"/>
            <a:ext cx="6150624" cy="194446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000" b="0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Quote text goes here – Georgia 40pt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1E2C30-32D1-C047-B25A-9F37D699E14C}"/>
              </a:ext>
            </a:extLst>
          </p:cNvPr>
          <p:cNvSpPr/>
          <p:nvPr userDrawn="1"/>
        </p:nvSpPr>
        <p:spPr>
          <a:xfrm>
            <a:off x="12635555" y="-5461"/>
            <a:ext cx="2399411" cy="23994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Please see slides at the end of this template for chart and table style guides. Copy and paste these items onto this page for ease.</a:t>
            </a:r>
          </a:p>
        </p:txBody>
      </p:sp>
    </p:spTree>
    <p:extLst>
      <p:ext uri="{BB962C8B-B14F-4D97-AF65-F5344CB8AC3E}">
        <p14:creationId xmlns:p14="http://schemas.microsoft.com/office/powerpoint/2010/main" val="11061973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Block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9376" y="6356350"/>
            <a:ext cx="1412924" cy="365125"/>
          </a:xfrm>
        </p:spPr>
        <p:txBody>
          <a:bodyPr/>
          <a:lstStyle/>
          <a:p>
            <a:fld id="{71E06476-6E6F-46B3-B432-1C17DB910855}" type="datetime4">
              <a:rPr lang="en-US" smtClean="0"/>
              <a:t>May 16, 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20891" y="6356350"/>
            <a:ext cx="3656009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79377" y="2133603"/>
            <a:ext cx="5197519" cy="374649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en-GB" sz="2800" smtClean="0">
                <a:effectLst/>
              </a:defRPr>
            </a:lvl1pPr>
            <a:lvl2pPr>
              <a:buClr>
                <a:schemeClr val="accent3"/>
              </a:buClr>
              <a:defRPr sz="28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8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Body text – Arial 28pt</a:t>
            </a:r>
          </a:p>
          <a:p>
            <a:pPr lvl="1"/>
            <a:r>
              <a:rPr lang="en-US" dirty="0"/>
              <a:t>Second text – Arial 28pt</a:t>
            </a:r>
          </a:p>
          <a:p>
            <a:pPr lvl="2"/>
            <a:r>
              <a:rPr lang="en-US" dirty="0"/>
              <a:t>Third text – Arial 28pt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412F56-251C-5647-8495-6F6496AC8332}"/>
              </a:ext>
            </a:extLst>
          </p:cNvPr>
          <p:cNvGrpSpPr/>
          <p:nvPr userDrawn="1"/>
        </p:nvGrpSpPr>
        <p:grpSpPr>
          <a:xfrm>
            <a:off x="0" y="0"/>
            <a:ext cx="12192000" cy="1029589"/>
            <a:chOff x="0" y="0"/>
            <a:chExt cx="12192000" cy="10295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93FD40-5F1A-2843-9779-FC2314E1FD1E}"/>
                </a:ext>
              </a:extLst>
            </p:cNvPr>
            <p:cNvSpPr/>
            <p:nvPr userDrawn="1"/>
          </p:nvSpPr>
          <p:spPr>
            <a:xfrm flipH="1" flipV="1">
              <a:off x="0" y="0"/>
              <a:ext cx="12192000" cy="1029589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1B1CB0-0A90-F947-8226-B66F76D89D6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032632" cy="102958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8240" y="-5461"/>
            <a:ext cx="10578834" cy="1035050"/>
          </a:xfrm>
          <a:prstGeom prst="rect">
            <a:avLst/>
          </a:prstGeom>
        </p:spPr>
        <p:txBody>
          <a:bodyPr anchor="ctr"/>
          <a:lstStyle>
            <a:lvl1pPr algn="l">
              <a:defRPr baseline="0"/>
            </a:lvl1pPr>
          </a:lstStyle>
          <a:p>
            <a:r>
              <a:rPr lang="en-US" dirty="0"/>
              <a:t>Title and visual content – add slide title here</a:t>
            </a:r>
            <a:endParaRPr lang="en-GB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6BE069C4-4455-B24A-B998-756F4026E8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376" y="1484533"/>
            <a:ext cx="5197519" cy="6277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97768A-E936-2047-B272-A71830C2F46A}"/>
              </a:ext>
            </a:extLst>
          </p:cNvPr>
          <p:cNvSpPr/>
          <p:nvPr userDrawn="1"/>
        </p:nvSpPr>
        <p:spPr>
          <a:xfrm>
            <a:off x="6096000" y="1029589"/>
            <a:ext cx="6096000" cy="58284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E17E21C-B85B-934A-BF9C-B51FD202E06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539555" y="2133603"/>
            <a:ext cx="5197519" cy="3746498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 lang="en-GB" sz="2800" smtClean="0">
                <a:solidFill>
                  <a:schemeClr val="bg1"/>
                </a:solidFill>
                <a:effectLst/>
              </a:defRPr>
            </a:lvl1pPr>
            <a:lvl2pPr>
              <a:buClr>
                <a:schemeClr val="bg1"/>
              </a:buClr>
              <a:defRPr sz="28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28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Body text – Arial 28pt</a:t>
            </a:r>
          </a:p>
          <a:p>
            <a:pPr lvl="1"/>
            <a:r>
              <a:rPr lang="en-US" dirty="0"/>
              <a:t>Second text – Arial 28pt</a:t>
            </a:r>
          </a:p>
          <a:p>
            <a:pPr lvl="2"/>
            <a:r>
              <a:rPr lang="en-US" dirty="0"/>
              <a:t>Third text – Arial 28pt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2EB8B77C-1456-2F4D-971B-A3B002EBED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39555" y="1484533"/>
            <a:ext cx="5197519" cy="6277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28967" y="6356350"/>
            <a:ext cx="290810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BF530E-1875-46E6-901C-76683197A1B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53018E-1432-7544-BE78-20661EEA3DFC}"/>
              </a:ext>
            </a:extLst>
          </p:cNvPr>
          <p:cNvSpPr/>
          <p:nvPr userDrawn="1"/>
        </p:nvSpPr>
        <p:spPr>
          <a:xfrm>
            <a:off x="12635555" y="-5461"/>
            <a:ext cx="2399411" cy="23994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Please see slides at the end of this template for chart and table style guides. Copy and paste these items onto this page for ease.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0563EB-BCE0-1048-BAC7-4EB6DC216102}"/>
              </a:ext>
            </a:extLst>
          </p:cNvPr>
          <p:cNvCxnSpPr/>
          <p:nvPr userDrawn="1"/>
        </p:nvCxnSpPr>
        <p:spPr>
          <a:xfrm flipV="1">
            <a:off x="1901952" y="6356350"/>
            <a:ext cx="0" cy="36512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9501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Fact &amp; Figures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3F266F2-92D5-BD46-99F7-2C4330F10CB7}"/>
              </a:ext>
            </a:extLst>
          </p:cNvPr>
          <p:cNvGrpSpPr/>
          <p:nvPr userDrawn="1"/>
        </p:nvGrpSpPr>
        <p:grpSpPr>
          <a:xfrm>
            <a:off x="6096000" y="895258"/>
            <a:ext cx="6096000" cy="5962743"/>
            <a:chOff x="6096000" y="1275227"/>
            <a:chExt cx="5841282" cy="571359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AD1E05-40A9-E348-A537-A34DBEA2EC17}"/>
                </a:ext>
              </a:extLst>
            </p:cNvPr>
            <p:cNvSpPr/>
            <p:nvPr userDrawn="1"/>
          </p:nvSpPr>
          <p:spPr>
            <a:xfrm>
              <a:off x="6096000" y="4065563"/>
              <a:ext cx="2920641" cy="292325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190A4D-50C2-714E-97D9-288ECFEA5A51}"/>
                </a:ext>
              </a:extLst>
            </p:cNvPr>
            <p:cNvSpPr/>
            <p:nvPr userDrawn="1"/>
          </p:nvSpPr>
          <p:spPr>
            <a:xfrm>
              <a:off x="9016641" y="4065563"/>
              <a:ext cx="2920641" cy="292325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39C972-3F90-C34C-AD05-339F0D5C424A}"/>
                </a:ext>
              </a:extLst>
            </p:cNvPr>
            <p:cNvSpPr/>
            <p:nvPr userDrawn="1"/>
          </p:nvSpPr>
          <p:spPr>
            <a:xfrm>
              <a:off x="6096000" y="1275227"/>
              <a:ext cx="5841282" cy="27924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9376" y="6356350"/>
            <a:ext cx="1412924" cy="365125"/>
          </a:xfrm>
        </p:spPr>
        <p:txBody>
          <a:bodyPr/>
          <a:lstStyle/>
          <a:p>
            <a:fld id="{4EACAB20-DFA0-4B22-99C0-1A7ACE5A0DA2}" type="datetime4">
              <a:rPr lang="en-US" smtClean="0"/>
              <a:t>May 16, 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20891" y="6356350"/>
            <a:ext cx="3656009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79377" y="2133603"/>
            <a:ext cx="5197519" cy="374649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en-GB" sz="2800" smtClean="0">
                <a:effectLst/>
              </a:defRPr>
            </a:lvl1pPr>
            <a:lvl2pPr>
              <a:buClr>
                <a:schemeClr val="accent3"/>
              </a:buClr>
              <a:defRPr sz="28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8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Body text – Arial 28pt</a:t>
            </a:r>
          </a:p>
          <a:p>
            <a:pPr lvl="1"/>
            <a:r>
              <a:rPr lang="en-US" dirty="0"/>
              <a:t>Second text – Arial 28pt</a:t>
            </a:r>
          </a:p>
          <a:p>
            <a:pPr lvl="2"/>
            <a:r>
              <a:rPr lang="en-US" dirty="0"/>
              <a:t>Third text – Arial 28pt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412F56-251C-5647-8495-6F6496AC8332}"/>
              </a:ext>
            </a:extLst>
          </p:cNvPr>
          <p:cNvGrpSpPr/>
          <p:nvPr userDrawn="1"/>
        </p:nvGrpSpPr>
        <p:grpSpPr>
          <a:xfrm>
            <a:off x="0" y="0"/>
            <a:ext cx="12192000" cy="1029589"/>
            <a:chOff x="0" y="0"/>
            <a:chExt cx="12192000" cy="10295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93FD40-5F1A-2843-9779-FC2314E1FD1E}"/>
                </a:ext>
              </a:extLst>
            </p:cNvPr>
            <p:cNvSpPr/>
            <p:nvPr userDrawn="1"/>
          </p:nvSpPr>
          <p:spPr>
            <a:xfrm flipH="1" flipV="1">
              <a:off x="0" y="0"/>
              <a:ext cx="12192000" cy="1029589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1B1CB0-0A90-F947-8226-B66F76D89D6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032632" cy="102958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8240" y="-5461"/>
            <a:ext cx="10578834" cy="1035050"/>
          </a:xfrm>
          <a:prstGeom prst="rect">
            <a:avLst/>
          </a:prstGeom>
        </p:spPr>
        <p:txBody>
          <a:bodyPr anchor="ctr"/>
          <a:lstStyle>
            <a:lvl1pPr algn="l">
              <a:defRPr baseline="0"/>
            </a:lvl1pPr>
          </a:lstStyle>
          <a:p>
            <a:r>
              <a:rPr lang="en-US" dirty="0"/>
              <a:t>Title and visual content – add slide title here</a:t>
            </a:r>
            <a:endParaRPr lang="en-GB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6BE069C4-4455-B24A-B998-756F4026E8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376" y="1484533"/>
            <a:ext cx="5197519" cy="6277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28967" y="6356350"/>
            <a:ext cx="290810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BF530E-1875-46E6-901C-76683197A1B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53018E-1432-7544-BE78-20661EEA3DFC}"/>
              </a:ext>
            </a:extLst>
          </p:cNvPr>
          <p:cNvSpPr/>
          <p:nvPr userDrawn="1"/>
        </p:nvSpPr>
        <p:spPr>
          <a:xfrm>
            <a:off x="12635555" y="-5461"/>
            <a:ext cx="2399411" cy="23994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Use this slide to showcase key facts and figures by editing the text in these boxes. Options with less boxes are also available in under the ’Layouts’ button.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0563EB-BCE0-1048-BAC7-4EB6DC216102}"/>
              </a:ext>
            </a:extLst>
          </p:cNvPr>
          <p:cNvCxnSpPr/>
          <p:nvPr userDrawn="1"/>
        </p:nvCxnSpPr>
        <p:spPr>
          <a:xfrm flipV="1">
            <a:off x="1901952" y="6356350"/>
            <a:ext cx="0" cy="36512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85012C2-4993-F54F-A804-693637D33D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6246" y="1325014"/>
            <a:ext cx="4107914" cy="16850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1500" b="1">
                <a:solidFill>
                  <a:schemeClr val="accent5"/>
                </a:solidFill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1 in 5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F96B15A1-3AF6-A640-A190-8E8291CF1A9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16246" y="2968285"/>
            <a:ext cx="5420828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en-GB" sz="3000" smtClean="0">
                <a:effectLst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r>
              <a:rPr lang="en-GB" dirty="0">
                <a:solidFill>
                  <a:srgbClr val="011C67"/>
                </a:solidFill>
                <a:effectLst/>
                <a:latin typeface="Arial" panose="020B0604020202020204" pitchFamily="34" charset="0"/>
              </a:rPr>
              <a:t>Lorem ipsum </a:t>
            </a:r>
            <a:r>
              <a:rPr lang="en-GB" dirty="0" err="1">
                <a:solidFill>
                  <a:srgbClr val="011C67"/>
                </a:solidFill>
                <a:effectLst/>
                <a:latin typeface="Arial" panose="020B0604020202020204" pitchFamily="34" charset="0"/>
              </a:rPr>
              <a:t>dolor</a:t>
            </a:r>
            <a:r>
              <a:rPr lang="en-GB" dirty="0">
                <a:solidFill>
                  <a:srgbClr val="011C67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GB" dirty="0" err="1">
                <a:solidFill>
                  <a:srgbClr val="011C67"/>
                </a:solidFill>
                <a:effectLst/>
                <a:latin typeface="Arial" panose="020B0604020202020204" pitchFamily="34" charset="0"/>
              </a:rPr>
              <a:t>amet</a:t>
            </a:r>
            <a:endParaRPr lang="en-GB" dirty="0">
              <a:solidFill>
                <a:srgbClr val="011C67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45F9D20A-60A4-B749-9837-8CF6B9AF354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16246" y="3997876"/>
            <a:ext cx="2616739" cy="13111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8800" b="1">
                <a:solidFill>
                  <a:schemeClr val="bg1"/>
                </a:solidFill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75%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2269F27E-1C0A-A446-B7C7-C4A5F893663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6663" y="5308600"/>
            <a:ext cx="2616200" cy="86793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3000" b="1">
                <a:solidFill>
                  <a:schemeClr val="bg1"/>
                </a:solidFill>
              </a:defRPr>
            </a:lvl2pPr>
            <a:lvl3pPr marL="914400" indent="0">
              <a:buNone/>
              <a:defRPr sz="3000" b="1">
                <a:solidFill>
                  <a:schemeClr val="bg1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3000" b="1">
                <a:solidFill>
                  <a:schemeClr val="bg1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3DF3D1FC-03B8-E04D-9DA6-CDB5C487C4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312665" y="4521347"/>
            <a:ext cx="2616739" cy="13111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8800" b="1">
                <a:solidFill>
                  <a:schemeClr val="bg1"/>
                </a:solidFill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£2m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F4AE2FA4-A530-1540-800A-6A0ACFD551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13082" y="3999041"/>
            <a:ext cx="261620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3000" b="1">
                <a:solidFill>
                  <a:schemeClr val="bg1"/>
                </a:solidFill>
              </a:defRPr>
            </a:lvl2pPr>
            <a:lvl3pPr marL="914400" indent="0">
              <a:buNone/>
              <a:defRPr sz="3000" b="1">
                <a:solidFill>
                  <a:schemeClr val="bg1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3000" b="1">
                <a:solidFill>
                  <a:schemeClr val="bg1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3" name="Text Placeholder 25">
            <a:extLst>
              <a:ext uri="{FF2B5EF4-FFF2-40B4-BE49-F238E27FC236}">
                <a16:creationId xmlns:a16="http://schemas.microsoft.com/office/drawing/2014/main" id="{47168AAF-B20D-5A42-B75B-7723535923C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313082" y="5799705"/>
            <a:ext cx="261620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3000" b="1">
                <a:solidFill>
                  <a:schemeClr val="bg1"/>
                </a:solidFill>
              </a:defRPr>
            </a:lvl2pPr>
            <a:lvl3pPr marL="914400" indent="0">
              <a:buNone/>
              <a:defRPr sz="3000" b="1">
                <a:solidFill>
                  <a:schemeClr val="bg1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3000" b="1">
                <a:solidFill>
                  <a:schemeClr val="bg1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30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Dolor sit </a:t>
            </a:r>
            <a:r>
              <a:rPr lang="en-US" dirty="0" err="1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514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Fact &amp; Figure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3F266F2-92D5-BD46-99F7-2C4330F10CB7}"/>
              </a:ext>
            </a:extLst>
          </p:cNvPr>
          <p:cNvGrpSpPr/>
          <p:nvPr userDrawn="1"/>
        </p:nvGrpSpPr>
        <p:grpSpPr>
          <a:xfrm>
            <a:off x="6096000" y="895258"/>
            <a:ext cx="6096000" cy="5962742"/>
            <a:chOff x="6096000" y="1275227"/>
            <a:chExt cx="5841282" cy="57135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190A4D-50C2-714E-97D9-288ECFEA5A51}"/>
                </a:ext>
              </a:extLst>
            </p:cNvPr>
            <p:cNvSpPr/>
            <p:nvPr userDrawn="1"/>
          </p:nvSpPr>
          <p:spPr>
            <a:xfrm>
              <a:off x="6096000" y="4065563"/>
              <a:ext cx="5841282" cy="292325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39C972-3F90-C34C-AD05-339F0D5C424A}"/>
                </a:ext>
              </a:extLst>
            </p:cNvPr>
            <p:cNvSpPr/>
            <p:nvPr userDrawn="1"/>
          </p:nvSpPr>
          <p:spPr>
            <a:xfrm>
              <a:off x="6096000" y="1275227"/>
              <a:ext cx="5841282" cy="279243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9376" y="6356350"/>
            <a:ext cx="1412924" cy="365125"/>
          </a:xfrm>
        </p:spPr>
        <p:txBody>
          <a:bodyPr/>
          <a:lstStyle/>
          <a:p>
            <a:fld id="{754B4096-AEE7-4DD5-941D-FA89D1CBF2D2}" type="datetime4">
              <a:rPr lang="en-US" smtClean="0"/>
              <a:t>May 16, 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20891" y="6356350"/>
            <a:ext cx="3656009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79377" y="2133603"/>
            <a:ext cx="5197519" cy="374649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en-GB" sz="2800" smtClean="0">
                <a:effectLst/>
              </a:defRPr>
            </a:lvl1pPr>
            <a:lvl2pPr>
              <a:buClr>
                <a:schemeClr val="accent3"/>
              </a:buClr>
              <a:defRPr sz="28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8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Body text – Arial 28pt</a:t>
            </a:r>
          </a:p>
          <a:p>
            <a:pPr lvl="1"/>
            <a:r>
              <a:rPr lang="en-US" dirty="0"/>
              <a:t>Second text – Arial 28pt</a:t>
            </a:r>
          </a:p>
          <a:p>
            <a:pPr lvl="2"/>
            <a:r>
              <a:rPr lang="en-US" dirty="0"/>
              <a:t>Third text – Arial 28pt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412F56-251C-5647-8495-6F6496AC8332}"/>
              </a:ext>
            </a:extLst>
          </p:cNvPr>
          <p:cNvGrpSpPr/>
          <p:nvPr userDrawn="1"/>
        </p:nvGrpSpPr>
        <p:grpSpPr>
          <a:xfrm>
            <a:off x="0" y="0"/>
            <a:ext cx="12192000" cy="1029589"/>
            <a:chOff x="0" y="0"/>
            <a:chExt cx="12192000" cy="10295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93FD40-5F1A-2843-9779-FC2314E1FD1E}"/>
                </a:ext>
              </a:extLst>
            </p:cNvPr>
            <p:cNvSpPr/>
            <p:nvPr userDrawn="1"/>
          </p:nvSpPr>
          <p:spPr>
            <a:xfrm flipH="1" flipV="1">
              <a:off x="0" y="0"/>
              <a:ext cx="12192000" cy="1029589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1B1CB0-0A90-F947-8226-B66F76D89D6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032632" cy="102958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8240" y="-5461"/>
            <a:ext cx="10578834" cy="1035050"/>
          </a:xfrm>
          <a:prstGeom prst="rect">
            <a:avLst/>
          </a:prstGeom>
        </p:spPr>
        <p:txBody>
          <a:bodyPr anchor="ctr"/>
          <a:lstStyle>
            <a:lvl1pPr algn="l">
              <a:defRPr baseline="0"/>
            </a:lvl1pPr>
          </a:lstStyle>
          <a:p>
            <a:r>
              <a:rPr lang="en-US" dirty="0"/>
              <a:t>Title and visual content – add slide title here</a:t>
            </a:r>
            <a:endParaRPr lang="en-GB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6BE069C4-4455-B24A-B998-756F4026E8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376" y="1484533"/>
            <a:ext cx="5197519" cy="6277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28967" y="6356350"/>
            <a:ext cx="290810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BF530E-1875-46E6-901C-76683197A1B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53018E-1432-7544-BE78-20661EEA3DFC}"/>
              </a:ext>
            </a:extLst>
          </p:cNvPr>
          <p:cNvSpPr/>
          <p:nvPr userDrawn="1"/>
        </p:nvSpPr>
        <p:spPr>
          <a:xfrm>
            <a:off x="12635555" y="-5461"/>
            <a:ext cx="2399411" cy="23994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Use this slide to showcase key facts and figures by editing the text in these boxes. Options with more boxes are also available in under the ’Layouts’ button.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70563EB-BCE0-1048-BAC7-4EB6DC216102}"/>
              </a:ext>
            </a:extLst>
          </p:cNvPr>
          <p:cNvCxnSpPr/>
          <p:nvPr userDrawn="1"/>
        </p:nvCxnSpPr>
        <p:spPr>
          <a:xfrm flipV="1">
            <a:off x="1901952" y="6356350"/>
            <a:ext cx="0" cy="36512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85012C2-4993-F54F-A804-693637D33D7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16246" y="1325014"/>
            <a:ext cx="4107914" cy="16850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1500" b="1">
                <a:solidFill>
                  <a:schemeClr val="accent5"/>
                </a:solidFill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1 in 5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F96B15A1-3AF6-A640-A190-8E8291CF1A9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16246" y="2968285"/>
            <a:ext cx="5420828" cy="5078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lang="en-GB" sz="3000" smtClean="0">
                <a:effectLst/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r>
              <a:rPr lang="en-GB" dirty="0">
                <a:solidFill>
                  <a:srgbClr val="011C67"/>
                </a:solidFill>
                <a:effectLst/>
                <a:latin typeface="Arial" panose="020B0604020202020204" pitchFamily="34" charset="0"/>
              </a:rPr>
              <a:t>Lorem ipsum </a:t>
            </a:r>
            <a:r>
              <a:rPr lang="en-GB" dirty="0" err="1">
                <a:solidFill>
                  <a:srgbClr val="011C67"/>
                </a:solidFill>
                <a:effectLst/>
                <a:latin typeface="Arial" panose="020B0604020202020204" pitchFamily="34" charset="0"/>
              </a:rPr>
              <a:t>dolor</a:t>
            </a:r>
            <a:r>
              <a:rPr lang="en-GB" dirty="0">
                <a:solidFill>
                  <a:srgbClr val="011C67"/>
                </a:solidFill>
                <a:effectLst/>
                <a:latin typeface="Arial" panose="020B0604020202020204" pitchFamily="34" charset="0"/>
              </a:rPr>
              <a:t> sit </a:t>
            </a:r>
            <a:r>
              <a:rPr lang="en-GB" dirty="0" err="1">
                <a:solidFill>
                  <a:srgbClr val="011C67"/>
                </a:solidFill>
                <a:effectLst/>
                <a:latin typeface="Arial" panose="020B0604020202020204" pitchFamily="34" charset="0"/>
              </a:rPr>
              <a:t>amet</a:t>
            </a:r>
            <a:endParaRPr lang="en-GB" dirty="0">
              <a:solidFill>
                <a:srgbClr val="011C67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3DF3D1FC-03B8-E04D-9DA6-CDB5C487C4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6246" y="4337926"/>
            <a:ext cx="3210526" cy="1685077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1500" b="1">
                <a:solidFill>
                  <a:schemeClr val="bg1"/>
                </a:solidFill>
              </a:defRPr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 dirty="0"/>
              <a:t>£2m</a:t>
            </a:r>
          </a:p>
        </p:txBody>
      </p:sp>
      <p:sp>
        <p:nvSpPr>
          <p:cNvPr id="28" name="Text Placeholder 25">
            <a:extLst>
              <a:ext uri="{FF2B5EF4-FFF2-40B4-BE49-F238E27FC236}">
                <a16:creationId xmlns:a16="http://schemas.microsoft.com/office/drawing/2014/main" id="{F4AE2FA4-A530-1540-800A-6A0ACFD551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526771" y="4633351"/>
            <a:ext cx="2242659" cy="12557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3000" b="1">
                <a:solidFill>
                  <a:schemeClr val="bg1"/>
                </a:solidFill>
              </a:defRPr>
            </a:lvl2pPr>
            <a:lvl3pPr marL="914400" indent="0">
              <a:buNone/>
              <a:defRPr sz="3000" b="1">
                <a:solidFill>
                  <a:schemeClr val="bg1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3000" b="1">
                <a:solidFill>
                  <a:schemeClr val="bg1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3000" b="1">
                <a:solidFill>
                  <a:schemeClr val="bg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664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 Gri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icture Placeholder 16">
            <a:extLst>
              <a:ext uri="{FF2B5EF4-FFF2-40B4-BE49-F238E27FC236}">
                <a16:creationId xmlns:a16="http://schemas.microsoft.com/office/drawing/2014/main" id="{0963E11F-32F1-6544-8FF4-C1EF6F642B9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753600" y="1018730"/>
            <a:ext cx="2438400" cy="2438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44" name="Picture Placeholder 16">
            <a:extLst>
              <a:ext uri="{FF2B5EF4-FFF2-40B4-BE49-F238E27FC236}">
                <a16:creationId xmlns:a16="http://schemas.microsoft.com/office/drawing/2014/main" id="{FF92A6B8-47C8-B244-9D3E-90F39EE6939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15200" y="3450545"/>
            <a:ext cx="2438400" cy="2438400"/>
          </a:xfrm>
          <a:prstGeom prst="rect">
            <a:avLst/>
          </a:pr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42" name="Picture Placeholder 16">
            <a:extLst>
              <a:ext uri="{FF2B5EF4-FFF2-40B4-BE49-F238E27FC236}">
                <a16:creationId xmlns:a16="http://schemas.microsoft.com/office/drawing/2014/main" id="{98C0DB2D-35D1-F142-B809-1833736CA62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76800" y="1018730"/>
            <a:ext cx="2438400" cy="2438400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45" name="Picture Placeholder 16">
            <a:extLst>
              <a:ext uri="{FF2B5EF4-FFF2-40B4-BE49-F238E27FC236}">
                <a16:creationId xmlns:a16="http://schemas.microsoft.com/office/drawing/2014/main" id="{5BBCD3E3-1554-B049-8AAF-DF0C933C46F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438400" y="3450545"/>
            <a:ext cx="2438400" cy="2438400"/>
          </a:xfrm>
          <a:prstGeom prst="rect">
            <a:avLst/>
          </a:prstGeom>
          <a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E0FFA53-4B53-0345-BD1D-3380331FAD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018730"/>
            <a:ext cx="2438400" cy="2438400"/>
          </a:xfrm>
          <a:prstGeom prst="rect">
            <a:avLst/>
          </a:prstGeom>
          <a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 sz="2400"/>
            </a:lvl1pPr>
          </a:lstStyle>
          <a:p>
            <a:endParaRPr lang="en-US"/>
          </a:p>
        </p:txBody>
      </p:sp>
      <p:sp>
        <p:nvSpPr>
          <p:cNvPr id="53" name="Text Placeholder 47">
            <a:extLst>
              <a:ext uri="{FF2B5EF4-FFF2-40B4-BE49-F238E27FC236}">
                <a16:creationId xmlns:a16="http://schemas.microsoft.com/office/drawing/2014/main" id="{1D5925E4-B891-944B-91DC-A261A1D5FDE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753600" y="3450545"/>
            <a:ext cx="2438400" cy="2438400"/>
          </a:xfrm>
          <a:prstGeom prst="rect">
            <a:avLst/>
          </a:prstGeom>
          <a:solidFill>
            <a:schemeClr val="accent1"/>
          </a:solidFill>
        </p:spPr>
        <p:txBody>
          <a:bodyPr lIns="180000" tIns="180000" rIns="180000" bIns="18000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9376" y="6356350"/>
            <a:ext cx="1412924" cy="365125"/>
          </a:xfrm>
        </p:spPr>
        <p:txBody>
          <a:bodyPr/>
          <a:lstStyle/>
          <a:p>
            <a:fld id="{DA6E3A47-E9B0-4506-8639-80EE36DA4311}" type="datetime4">
              <a:rPr lang="en-US" smtClean="0"/>
              <a:t>May 16, 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20891" y="6356350"/>
            <a:ext cx="3656009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28967" y="6356350"/>
            <a:ext cx="2908107" cy="365125"/>
          </a:xfrm>
        </p:spPr>
        <p:txBody>
          <a:bodyPr/>
          <a:lstStyle/>
          <a:p>
            <a:fld id="{CBBF530E-1875-46E6-901C-76683197A1B3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412F56-251C-5647-8495-6F6496AC8332}"/>
              </a:ext>
            </a:extLst>
          </p:cNvPr>
          <p:cNvGrpSpPr/>
          <p:nvPr userDrawn="1"/>
        </p:nvGrpSpPr>
        <p:grpSpPr>
          <a:xfrm>
            <a:off x="0" y="0"/>
            <a:ext cx="12192000" cy="1029589"/>
            <a:chOff x="0" y="0"/>
            <a:chExt cx="12192000" cy="10295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93FD40-5F1A-2843-9779-FC2314E1FD1E}"/>
                </a:ext>
              </a:extLst>
            </p:cNvPr>
            <p:cNvSpPr/>
            <p:nvPr userDrawn="1"/>
          </p:nvSpPr>
          <p:spPr>
            <a:xfrm flipH="1" flipV="1">
              <a:off x="0" y="0"/>
              <a:ext cx="12192000" cy="1029589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1B1CB0-0A90-F947-8226-B66F76D89D6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032632" cy="102958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8240" y="-5461"/>
            <a:ext cx="10578834" cy="1035050"/>
          </a:xfrm>
          <a:prstGeom prst="rect">
            <a:avLst/>
          </a:prstGeom>
        </p:spPr>
        <p:txBody>
          <a:bodyPr anchor="ctr"/>
          <a:lstStyle>
            <a:lvl1pPr algn="l">
              <a:defRPr baseline="0"/>
            </a:lvl1pPr>
          </a:lstStyle>
          <a:p>
            <a:r>
              <a:rPr lang="en-US" dirty="0"/>
              <a:t>Title and visual content – add slide title here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112655-05EA-8045-BB0D-C79CF2B277AA}"/>
              </a:ext>
            </a:extLst>
          </p:cNvPr>
          <p:cNvCxnSpPr/>
          <p:nvPr userDrawn="1"/>
        </p:nvCxnSpPr>
        <p:spPr>
          <a:xfrm flipV="1">
            <a:off x="1901952" y="6356350"/>
            <a:ext cx="0" cy="36512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BBB06489-33E6-1442-BC2F-397F1EC4EA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0" y="3450545"/>
            <a:ext cx="2438400" cy="2438400"/>
          </a:xfrm>
          <a:prstGeom prst="rect">
            <a:avLst/>
          </a:prstGeom>
          <a:solidFill>
            <a:schemeClr val="accent5"/>
          </a:solidFill>
        </p:spPr>
        <p:txBody>
          <a:bodyPr lIns="180000" tIns="180000" rIns="180000" bIns="18000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7C62DAF7-D2F9-5D47-AB79-7712B92267C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38400" y="1018730"/>
            <a:ext cx="2438400" cy="2438400"/>
          </a:xfrm>
          <a:prstGeom prst="rect">
            <a:avLst/>
          </a:prstGeom>
          <a:solidFill>
            <a:schemeClr val="accent4"/>
          </a:solidFill>
        </p:spPr>
        <p:txBody>
          <a:bodyPr lIns="180000" tIns="180000" rIns="180000" bIns="18000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887255BA-4BF0-E844-8BE7-3D125B568E2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876800" y="3450545"/>
            <a:ext cx="2438400" cy="2438400"/>
          </a:xfrm>
          <a:prstGeom prst="rect">
            <a:avLst/>
          </a:prstGeom>
          <a:solidFill>
            <a:schemeClr val="accent3"/>
          </a:solidFill>
        </p:spPr>
        <p:txBody>
          <a:bodyPr lIns="180000" tIns="180000" rIns="180000" bIns="18000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47">
            <a:extLst>
              <a:ext uri="{FF2B5EF4-FFF2-40B4-BE49-F238E27FC236}">
                <a16:creationId xmlns:a16="http://schemas.microsoft.com/office/drawing/2014/main" id="{FAC8937D-B337-F944-8F1C-14A4768CD59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15200" y="1018730"/>
            <a:ext cx="2438400" cy="2438400"/>
          </a:xfrm>
          <a:prstGeom prst="rect">
            <a:avLst/>
          </a:prstGeom>
          <a:solidFill>
            <a:schemeClr val="accent2"/>
          </a:solidFill>
        </p:spPr>
        <p:txBody>
          <a:bodyPr lIns="180000" tIns="180000" rIns="180000" bIns="180000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1521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AD3390C2-6273-9244-A9F3-90837D6D6F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05653" y="924978"/>
            <a:ext cx="6086347" cy="5933022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0CE78B1-0A9D-D049-8709-9CE32BD9D2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6000" y="1029589"/>
            <a:ext cx="6096000" cy="58277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E3763FFE-87B6-D04C-8D15-AC31B471D13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15178" y="4895151"/>
            <a:ext cx="6076822" cy="1962150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5">
                  <a:alpha val="5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9376" y="6356350"/>
            <a:ext cx="1412924" cy="365125"/>
          </a:xfrm>
        </p:spPr>
        <p:txBody>
          <a:bodyPr/>
          <a:lstStyle/>
          <a:p>
            <a:fld id="{3C19A6DA-320A-481A-9A0C-9726695F96F8}" type="datetime4">
              <a:rPr lang="en-US" smtClean="0"/>
              <a:t>May 16, 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20891" y="6356350"/>
            <a:ext cx="3656009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79377" y="2133603"/>
            <a:ext cx="5197519" cy="374649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en-GB" sz="2800" smtClean="0">
                <a:effectLst/>
              </a:defRPr>
            </a:lvl1pPr>
            <a:lvl2pPr>
              <a:buClr>
                <a:schemeClr val="accent3"/>
              </a:buClr>
              <a:defRPr sz="28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8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Body text – Arial 28pt</a:t>
            </a:r>
          </a:p>
          <a:p>
            <a:pPr lvl="1"/>
            <a:r>
              <a:rPr lang="en-US" dirty="0"/>
              <a:t>Second text – Arial 28pt</a:t>
            </a:r>
          </a:p>
          <a:p>
            <a:pPr lvl="2"/>
            <a:r>
              <a:rPr lang="en-US" dirty="0"/>
              <a:t>Third text – Arial 28pt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412F56-251C-5647-8495-6F6496AC8332}"/>
              </a:ext>
            </a:extLst>
          </p:cNvPr>
          <p:cNvGrpSpPr/>
          <p:nvPr userDrawn="1"/>
        </p:nvGrpSpPr>
        <p:grpSpPr>
          <a:xfrm>
            <a:off x="0" y="0"/>
            <a:ext cx="12192000" cy="1029589"/>
            <a:chOff x="0" y="0"/>
            <a:chExt cx="12192000" cy="10295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93FD40-5F1A-2843-9779-FC2314E1FD1E}"/>
                </a:ext>
              </a:extLst>
            </p:cNvPr>
            <p:cNvSpPr/>
            <p:nvPr userDrawn="1"/>
          </p:nvSpPr>
          <p:spPr>
            <a:xfrm flipH="1" flipV="1">
              <a:off x="0" y="0"/>
              <a:ext cx="12192000" cy="1029589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1B1CB0-0A90-F947-8226-B66F76D89D6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032632" cy="102958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8240" y="-5461"/>
            <a:ext cx="10578834" cy="1035050"/>
          </a:xfrm>
          <a:prstGeom prst="rect">
            <a:avLst/>
          </a:prstGeom>
        </p:spPr>
        <p:txBody>
          <a:bodyPr anchor="ctr"/>
          <a:lstStyle>
            <a:lvl1pPr algn="l">
              <a:defRPr baseline="0"/>
            </a:lvl1pPr>
          </a:lstStyle>
          <a:p>
            <a:r>
              <a:rPr lang="en-US" dirty="0"/>
              <a:t>Title and visual content – add slide title here</a:t>
            </a:r>
            <a:endParaRPr lang="en-GB" dirty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6BE069C4-4455-B24A-B998-756F4026E8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376" y="1484533"/>
            <a:ext cx="5197519" cy="6277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28967" y="6356350"/>
            <a:ext cx="290810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BF530E-1875-46E6-901C-76683197A1B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990D2C-E643-0846-B649-81EC000B6937}"/>
              </a:ext>
            </a:extLst>
          </p:cNvPr>
          <p:cNvSpPr/>
          <p:nvPr userDrawn="1"/>
        </p:nvSpPr>
        <p:spPr>
          <a:xfrm>
            <a:off x="12635555" y="-5461"/>
            <a:ext cx="2399411" cy="23994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Drag and drop an image onto this slide or click the picture icon to select an image. You can find our </a:t>
            </a:r>
            <a:r>
              <a:rPr lang="en-US" sz="1600" dirty="0" err="1">
                <a:solidFill>
                  <a:schemeClr val="tx2"/>
                </a:solidFill>
              </a:rPr>
              <a:t>imagebank</a:t>
            </a:r>
            <a:r>
              <a:rPr lang="en-US" sz="1600" dirty="0">
                <a:solidFill>
                  <a:schemeClr val="tx2"/>
                </a:solidFill>
              </a:rPr>
              <a:t> here:</a:t>
            </a:r>
          </a:p>
          <a:p>
            <a:pPr algn="l"/>
            <a:r>
              <a:rPr lang="en-US" sz="1600" dirty="0" err="1">
                <a:solidFill>
                  <a:schemeClr val="tx2"/>
                </a:solidFill>
                <a:hlinkClick r:id="rId4"/>
              </a:rPr>
              <a:t>www.nottingham.ac.uk</a:t>
            </a:r>
            <a:r>
              <a:rPr lang="en-US" sz="1600" dirty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600" dirty="0" err="1">
                <a:solidFill>
                  <a:schemeClr val="tx2"/>
                </a:solidFill>
                <a:hlinkClick r:id="rId4"/>
              </a:rPr>
              <a:t>imagebank</a:t>
            </a:r>
            <a:r>
              <a:rPr lang="en-US" sz="1600" dirty="0">
                <a:solidFill>
                  <a:schemeClr val="tx2"/>
                </a:solidFill>
                <a:hlinkClick r:id="rId4"/>
              </a:rPr>
              <a:t> 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B4AFD6-E50E-EE46-9133-E4B37BC8580F}"/>
              </a:ext>
            </a:extLst>
          </p:cNvPr>
          <p:cNvCxnSpPr/>
          <p:nvPr userDrawn="1"/>
        </p:nvCxnSpPr>
        <p:spPr>
          <a:xfrm flipV="1">
            <a:off x="1901952" y="6356350"/>
            <a:ext cx="0" cy="36512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6809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18CD7C8D-4EBF-E54E-8157-B82F50C780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253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0CE78B1-0A9D-D049-8709-9CE32BD9D2A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030288"/>
            <a:ext cx="12192000" cy="582771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47CCA2-0399-254E-ACFE-E5730EC8E4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4895850"/>
            <a:ext cx="12192000" cy="1962150"/>
          </a:xfrm>
          <a:prstGeom prst="rect">
            <a:avLst/>
          </a:prstGeom>
          <a:gradFill>
            <a:gsLst>
              <a:gs pos="0">
                <a:schemeClr val="accent5">
                  <a:alpha val="0"/>
                </a:schemeClr>
              </a:gs>
              <a:gs pos="100000">
                <a:schemeClr val="accent5">
                  <a:alpha val="5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9376" y="6356350"/>
            <a:ext cx="14129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1392974-CCA6-4AAB-9AD1-D7CDBD56D0BF}" type="datetime4">
              <a:rPr lang="en-US" smtClean="0"/>
              <a:t>May 16, 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20891" y="6356350"/>
            <a:ext cx="3656009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412F56-251C-5647-8495-6F6496AC8332}"/>
              </a:ext>
            </a:extLst>
          </p:cNvPr>
          <p:cNvGrpSpPr/>
          <p:nvPr userDrawn="1"/>
        </p:nvGrpSpPr>
        <p:grpSpPr>
          <a:xfrm>
            <a:off x="0" y="0"/>
            <a:ext cx="12192000" cy="1029589"/>
            <a:chOff x="0" y="0"/>
            <a:chExt cx="12192000" cy="10295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93FD40-5F1A-2843-9779-FC2314E1FD1E}"/>
                </a:ext>
              </a:extLst>
            </p:cNvPr>
            <p:cNvSpPr/>
            <p:nvPr userDrawn="1"/>
          </p:nvSpPr>
          <p:spPr>
            <a:xfrm flipH="1" flipV="1">
              <a:off x="0" y="0"/>
              <a:ext cx="12192000" cy="1029589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1B1CB0-0A90-F947-8226-B66F76D89D6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032632" cy="102958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8240" y="-5461"/>
            <a:ext cx="10578834" cy="1035050"/>
          </a:xfrm>
          <a:prstGeom prst="rect">
            <a:avLst/>
          </a:prstGeom>
        </p:spPr>
        <p:txBody>
          <a:bodyPr anchor="ctr"/>
          <a:lstStyle>
            <a:lvl1pPr algn="l">
              <a:defRPr baseline="0"/>
            </a:lvl1pPr>
          </a:lstStyle>
          <a:p>
            <a:r>
              <a:rPr lang="en-US" dirty="0"/>
              <a:t>Title and visual content – add slide title here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28967" y="6356350"/>
            <a:ext cx="290810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BF530E-1875-46E6-901C-76683197A1B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990D2C-E643-0846-B649-81EC000B6937}"/>
              </a:ext>
            </a:extLst>
          </p:cNvPr>
          <p:cNvSpPr/>
          <p:nvPr userDrawn="1"/>
        </p:nvSpPr>
        <p:spPr>
          <a:xfrm>
            <a:off x="12635555" y="-5461"/>
            <a:ext cx="2399411" cy="23994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Drag and drop an image onto this slide or click the picture icon to select an image. You can find our </a:t>
            </a:r>
            <a:r>
              <a:rPr lang="en-US" sz="1600" dirty="0" err="1">
                <a:solidFill>
                  <a:schemeClr val="tx2"/>
                </a:solidFill>
              </a:rPr>
              <a:t>imagebank</a:t>
            </a:r>
            <a:r>
              <a:rPr lang="en-US" sz="1600" dirty="0">
                <a:solidFill>
                  <a:schemeClr val="tx2"/>
                </a:solidFill>
              </a:rPr>
              <a:t> here:</a:t>
            </a:r>
          </a:p>
          <a:p>
            <a:pPr algn="l"/>
            <a:r>
              <a:rPr lang="en-US" sz="1600" dirty="0" err="1">
                <a:solidFill>
                  <a:schemeClr val="tx2"/>
                </a:solidFill>
                <a:hlinkClick r:id="rId4"/>
              </a:rPr>
              <a:t>www.nottingham.ac.uk</a:t>
            </a:r>
            <a:r>
              <a:rPr lang="en-US" sz="1600" dirty="0">
                <a:solidFill>
                  <a:schemeClr val="tx2"/>
                </a:solidFill>
                <a:hlinkClick r:id="rId4"/>
              </a:rPr>
              <a:t>/</a:t>
            </a:r>
            <a:r>
              <a:rPr lang="en-US" sz="1600" dirty="0" err="1">
                <a:solidFill>
                  <a:schemeClr val="tx2"/>
                </a:solidFill>
                <a:hlinkClick r:id="rId4"/>
              </a:rPr>
              <a:t>imagebank</a:t>
            </a:r>
            <a:r>
              <a:rPr lang="en-US" sz="1600" dirty="0">
                <a:solidFill>
                  <a:schemeClr val="tx2"/>
                </a:solidFill>
                <a:hlinkClick r:id="rId4"/>
              </a:rPr>
              <a:t> 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FB4AFD6-E50E-EE46-9133-E4B37BC8580F}"/>
              </a:ext>
            </a:extLst>
          </p:cNvPr>
          <p:cNvCxnSpPr/>
          <p:nvPr userDrawn="1"/>
        </p:nvCxnSpPr>
        <p:spPr>
          <a:xfrm flipV="1">
            <a:off x="1901952" y="6356350"/>
            <a:ext cx="0" cy="36512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504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– Campu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AE23AA1-5E84-1542-85FA-0AD28CCBD6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774767" cy="10274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3B6D91D-08CC-8B40-9A20-FA41181022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87140" y="1127760"/>
            <a:ext cx="4610100" cy="306686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presentation title – Arial 32pt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1D62B56-9FE8-D94E-A6EA-EC6A8F16943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94760" y="4194626"/>
            <a:ext cx="4625340" cy="15356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en-GB" sz="24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Add presenter name or subtitle – Arial 24pt</a:t>
            </a:r>
          </a:p>
        </p:txBody>
      </p:sp>
    </p:spTree>
    <p:extLst>
      <p:ext uri="{BB962C8B-B14F-4D97-AF65-F5344CB8AC3E}">
        <p14:creationId xmlns:p14="http://schemas.microsoft.com/office/powerpoint/2010/main" val="16688660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98E8B-DD4F-CF42-9D7C-0E4476C1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4F927-71A6-4143-B743-61A510358124}" type="datetime4">
              <a:rPr lang="en-US" smtClean="0"/>
              <a:t>May 16,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4734D-A5BD-8049-A16C-4207B6B5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6F6C4-FAD3-4747-BF64-4989A8C5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30E-1875-46E6-901C-76683197A1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410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 with Castle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798E8B-DD4F-CF42-9D7C-0E4476C19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FDF3C-2BF2-4D6B-A400-726A5563A438}" type="datetime4">
              <a:rPr lang="en-US" smtClean="0"/>
              <a:t>May 16, 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4734D-A5BD-8049-A16C-4207B6B5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6F6C4-FAD3-4747-BF64-4989A8C5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F530E-1875-46E6-901C-76683197A1B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AFCAE9-B754-8C4D-B7F9-C051D54669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32632" cy="102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73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Earth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7EDC40-08B7-C54D-9A16-7B5D3FDD4FD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774767" cy="102748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7483873-86BD-454E-AF6E-E4D2764B65F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76719" y="1123805"/>
            <a:ext cx="4629834" cy="461039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End slide</a:t>
            </a:r>
            <a:br>
              <a:rPr lang="en-US" dirty="0"/>
            </a:br>
            <a:r>
              <a:rPr lang="en-US" dirty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3715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– Campus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B07C01-E6FE-374C-80D0-F5676A0E07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774767" cy="102748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C67C3C0-F69E-E643-A32B-61F2F310AA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76719" y="1123805"/>
            <a:ext cx="4629834" cy="461039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End slide</a:t>
            </a:r>
            <a:br>
              <a:rPr lang="en-US" dirty="0"/>
            </a:br>
            <a:r>
              <a:rPr lang="en-US" dirty="0"/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98263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9376" y="6356350"/>
            <a:ext cx="1412924" cy="365125"/>
          </a:xfrm>
        </p:spPr>
        <p:txBody>
          <a:bodyPr/>
          <a:lstStyle/>
          <a:p>
            <a:fld id="{C0F2D658-CC49-43DE-ABE0-D4491A8732D5}" type="datetime4">
              <a:rPr lang="en-US" smtClean="0"/>
              <a:t>May 16, 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20891" y="6356350"/>
            <a:ext cx="3656009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28967" y="6356350"/>
            <a:ext cx="2908107" cy="365125"/>
          </a:xfrm>
        </p:spPr>
        <p:txBody>
          <a:bodyPr/>
          <a:lstStyle/>
          <a:p>
            <a:fld id="{CBBF530E-1875-46E6-901C-76683197A1B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79376" y="2133603"/>
            <a:ext cx="11257699" cy="374649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en-GB" sz="2800" smtClean="0">
                <a:effectLst/>
              </a:defRPr>
            </a:lvl1pPr>
            <a:lvl2pPr>
              <a:buClr>
                <a:schemeClr val="accent3"/>
              </a:buClr>
              <a:defRPr sz="28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8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Body text – Arial 28pt</a:t>
            </a:r>
          </a:p>
          <a:p>
            <a:pPr lvl="1"/>
            <a:r>
              <a:rPr lang="en-US" dirty="0"/>
              <a:t>Second text – Arial 28pt</a:t>
            </a:r>
          </a:p>
          <a:p>
            <a:pPr lvl="2"/>
            <a:r>
              <a:rPr lang="en-US" dirty="0"/>
              <a:t>Third text – Arial 28pt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412F56-251C-5647-8495-6F6496AC8332}"/>
              </a:ext>
            </a:extLst>
          </p:cNvPr>
          <p:cNvGrpSpPr/>
          <p:nvPr userDrawn="1"/>
        </p:nvGrpSpPr>
        <p:grpSpPr>
          <a:xfrm>
            <a:off x="0" y="0"/>
            <a:ext cx="12192000" cy="1029589"/>
            <a:chOff x="0" y="0"/>
            <a:chExt cx="12192000" cy="10295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93FD40-5F1A-2843-9779-FC2314E1FD1E}"/>
                </a:ext>
              </a:extLst>
            </p:cNvPr>
            <p:cNvSpPr/>
            <p:nvPr userDrawn="1"/>
          </p:nvSpPr>
          <p:spPr>
            <a:xfrm flipH="1" flipV="1">
              <a:off x="0" y="0"/>
              <a:ext cx="12192000" cy="1029589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1B1CB0-0A90-F947-8226-B66F76D89D6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032632" cy="102958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8240" y="-5461"/>
            <a:ext cx="10578834" cy="1035050"/>
          </a:xfrm>
          <a:prstGeom prst="rect">
            <a:avLst/>
          </a:prstGeom>
        </p:spPr>
        <p:txBody>
          <a:bodyPr anchor="ctr"/>
          <a:lstStyle>
            <a:lvl1pPr algn="l">
              <a:defRPr baseline="0"/>
            </a:lvl1pPr>
          </a:lstStyle>
          <a:p>
            <a:r>
              <a:rPr lang="en-US" dirty="0"/>
              <a:t>Title and visual content – add slide title here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112655-05EA-8045-BB0D-C79CF2B277AA}"/>
              </a:ext>
            </a:extLst>
          </p:cNvPr>
          <p:cNvCxnSpPr/>
          <p:nvPr userDrawn="1"/>
        </p:nvCxnSpPr>
        <p:spPr>
          <a:xfrm flipV="1">
            <a:off x="1901952" y="6356350"/>
            <a:ext cx="0" cy="36512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6BE069C4-4455-B24A-B998-756F4026E8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376" y="1484533"/>
            <a:ext cx="11257698" cy="6277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8522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– Peopl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6385F48C-130A-074B-BAE4-5071492DF3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2774767" cy="10309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E0A4753-72CA-6241-85A5-FA5F9E40DCA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87140" y="1127760"/>
            <a:ext cx="4610100" cy="306686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presentation title – Arial 32pt</a:t>
            </a:r>
            <a:endParaRPr lang="en-GB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4EC60C8-55FD-084A-BE95-B2E76644672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94760" y="4194626"/>
            <a:ext cx="4625340" cy="15356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en-GB" sz="24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Add presenter name or subtitle – Arial 24pt</a:t>
            </a:r>
          </a:p>
        </p:txBody>
      </p:sp>
    </p:spTree>
    <p:extLst>
      <p:ext uri="{BB962C8B-B14F-4D97-AF65-F5344CB8AC3E}">
        <p14:creationId xmlns:p14="http://schemas.microsoft.com/office/powerpoint/2010/main" val="414983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– Science &amp; Technology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BA9BED-34B5-9D4D-A988-760726B7CE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2774767" cy="1027487"/>
          </a:xfrm>
          <a:prstGeom prst="rect">
            <a:avLst/>
          </a:prstGeom>
        </p:spPr>
      </p:pic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DEB89620-E302-6C4B-B385-8DB40106EB6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570720" y="5465236"/>
            <a:ext cx="2209800" cy="10287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partner logo here if required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D7A035-88C0-B640-91D8-3B73C22448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87140" y="1127760"/>
            <a:ext cx="4610100" cy="3066867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2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Add presentation title – Arial 32pt</a:t>
            </a:r>
            <a:endParaRPr lang="en-GB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4D1AC89-727B-C049-9CD3-8F38C0F22C9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94760" y="4194626"/>
            <a:ext cx="4625340" cy="15356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lang="en-GB" sz="24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Add presenter name or subtitle – Arial 24pt</a:t>
            </a:r>
          </a:p>
        </p:txBody>
      </p:sp>
    </p:spTree>
    <p:extLst>
      <p:ext uri="{BB962C8B-B14F-4D97-AF65-F5344CB8AC3E}">
        <p14:creationId xmlns:p14="http://schemas.microsoft.com/office/powerpoint/2010/main" val="4259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1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41120" y="2492895"/>
            <a:ext cx="9509760" cy="187220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 slide title – Arial Bold 36pt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341120" y="4160520"/>
            <a:ext cx="9509760" cy="936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– Arial 28pt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6EDD9DE1-34C9-564D-A890-335533D45D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63040"/>
          <a:stretch/>
        </p:blipFill>
        <p:spPr>
          <a:xfrm>
            <a:off x="1" y="0"/>
            <a:ext cx="1025524" cy="10309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FB682B-CBE5-0E46-8A20-FBDCFD217D46}"/>
              </a:ext>
            </a:extLst>
          </p:cNvPr>
          <p:cNvSpPr/>
          <p:nvPr userDrawn="1"/>
        </p:nvSpPr>
        <p:spPr>
          <a:xfrm>
            <a:off x="12635555" y="0"/>
            <a:ext cx="2399411" cy="23994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Use the ‘New Slide’ 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or ‘Layout’ buttons for different divider slide options.</a:t>
            </a:r>
          </a:p>
        </p:txBody>
      </p:sp>
    </p:spTree>
    <p:extLst>
      <p:ext uri="{BB962C8B-B14F-4D97-AF65-F5344CB8AC3E}">
        <p14:creationId xmlns:p14="http://schemas.microsoft.com/office/powerpoint/2010/main" val="2690673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2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B2171D4-B040-9448-88ED-CD59EBB794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63040"/>
          <a:stretch/>
        </p:blipFill>
        <p:spPr>
          <a:xfrm>
            <a:off x="1" y="0"/>
            <a:ext cx="1025524" cy="103094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FA4EB9E-FE0B-FF48-B57B-3DBA656E7C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2492895"/>
            <a:ext cx="9509760" cy="187220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 slide title – Arial Bold 36pt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8DE1B96-986D-4446-800F-54A0D95D2F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4160520"/>
            <a:ext cx="9509760" cy="936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– Arial 28pt</a:t>
            </a:r>
          </a:p>
        </p:txBody>
      </p:sp>
    </p:spTree>
    <p:extLst>
      <p:ext uri="{BB962C8B-B14F-4D97-AF65-F5344CB8AC3E}">
        <p14:creationId xmlns:p14="http://schemas.microsoft.com/office/powerpoint/2010/main" val="197502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Option 3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480AEE2-F97B-4D4C-BCDA-5DB28C11686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63040"/>
          <a:stretch/>
        </p:blipFill>
        <p:spPr>
          <a:xfrm>
            <a:off x="1" y="0"/>
            <a:ext cx="1025524" cy="103094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A61C9F9-E7A2-6342-870C-D685719F3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2492895"/>
            <a:ext cx="9509760" cy="187220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 b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Divider slide title – Arial Bold 36pt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28BB5A8-2728-CF4C-9063-6BE6445BAAF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4160520"/>
            <a:ext cx="9509760" cy="9361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– Arial 28pt</a:t>
            </a:r>
          </a:p>
        </p:txBody>
      </p:sp>
    </p:spTree>
    <p:extLst>
      <p:ext uri="{BB962C8B-B14F-4D97-AF65-F5344CB8AC3E}">
        <p14:creationId xmlns:p14="http://schemas.microsoft.com/office/powerpoint/2010/main" val="388909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ub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03035A1-1804-EC4A-9FF8-AEE00A4BFC6F}"/>
              </a:ext>
            </a:extLst>
          </p:cNvPr>
          <p:cNvSpPr/>
          <p:nvPr userDrawn="1"/>
        </p:nvSpPr>
        <p:spPr>
          <a:xfrm>
            <a:off x="12635555" y="-1"/>
            <a:ext cx="2399411" cy="23994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Use the ‘New Slide’ 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or ‘Layout’ buttons for different slide content options.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9376" y="6356350"/>
            <a:ext cx="1412924" cy="365125"/>
          </a:xfrm>
        </p:spPr>
        <p:txBody>
          <a:bodyPr/>
          <a:lstStyle/>
          <a:p>
            <a:fld id="{A8983632-9DCE-41C3-86FB-26AA6A2B66B9}" type="datetime4">
              <a:rPr lang="en-US" smtClean="0"/>
              <a:t>May 16, 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20891" y="6356350"/>
            <a:ext cx="3656009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28967" y="6356350"/>
            <a:ext cx="2908107" cy="365125"/>
          </a:xfrm>
        </p:spPr>
        <p:txBody>
          <a:bodyPr/>
          <a:lstStyle/>
          <a:p>
            <a:fld id="{CBBF530E-1875-46E6-901C-76683197A1B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79376" y="2133603"/>
            <a:ext cx="11257699" cy="374649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en-GB" sz="2800" smtClean="0">
                <a:effectLst/>
              </a:defRPr>
            </a:lvl1pPr>
            <a:lvl2pPr>
              <a:buClr>
                <a:schemeClr val="accent3"/>
              </a:buClr>
              <a:defRPr sz="28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8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Body text – Arial 28pt</a:t>
            </a:r>
          </a:p>
          <a:p>
            <a:pPr lvl="1"/>
            <a:r>
              <a:rPr lang="en-US" dirty="0"/>
              <a:t>Second text – Arial 28pt</a:t>
            </a:r>
          </a:p>
          <a:p>
            <a:pPr lvl="2"/>
            <a:r>
              <a:rPr lang="en-US" dirty="0"/>
              <a:t>Third text – Arial 28pt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412F56-251C-5647-8495-6F6496AC8332}"/>
              </a:ext>
            </a:extLst>
          </p:cNvPr>
          <p:cNvGrpSpPr/>
          <p:nvPr userDrawn="1"/>
        </p:nvGrpSpPr>
        <p:grpSpPr>
          <a:xfrm>
            <a:off x="0" y="0"/>
            <a:ext cx="12192000" cy="1029589"/>
            <a:chOff x="0" y="0"/>
            <a:chExt cx="12192000" cy="10295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93FD40-5F1A-2843-9779-FC2314E1FD1E}"/>
                </a:ext>
              </a:extLst>
            </p:cNvPr>
            <p:cNvSpPr/>
            <p:nvPr userDrawn="1"/>
          </p:nvSpPr>
          <p:spPr>
            <a:xfrm flipH="1" flipV="1">
              <a:off x="0" y="0"/>
              <a:ext cx="12192000" cy="1029589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1B1CB0-0A90-F947-8226-B66F76D89D6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032632" cy="102958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8240" y="-5461"/>
            <a:ext cx="10578834" cy="1035050"/>
          </a:xfrm>
          <a:prstGeom prst="rect">
            <a:avLst/>
          </a:prstGeom>
        </p:spPr>
        <p:txBody>
          <a:bodyPr anchor="ctr"/>
          <a:lstStyle>
            <a:lvl1pPr algn="l">
              <a:defRPr baseline="0"/>
            </a:lvl1pPr>
          </a:lstStyle>
          <a:p>
            <a:r>
              <a:rPr lang="en-US" dirty="0"/>
              <a:t>Title and visual content – add slide title here</a:t>
            </a:r>
            <a:endParaRPr lang="en-GB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112655-05EA-8045-BB0D-C79CF2B277AA}"/>
              </a:ext>
            </a:extLst>
          </p:cNvPr>
          <p:cNvCxnSpPr/>
          <p:nvPr userDrawn="1"/>
        </p:nvCxnSpPr>
        <p:spPr>
          <a:xfrm flipV="1">
            <a:off x="1901952" y="6356350"/>
            <a:ext cx="0" cy="36512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6BE069C4-4455-B24A-B998-756F4026E8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376" y="1484533"/>
            <a:ext cx="11257698" cy="62776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1">
                <a:solidFill>
                  <a:schemeClr val="accent3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1E2C30-32D1-C047-B25A-9F37D699E14C}"/>
              </a:ext>
            </a:extLst>
          </p:cNvPr>
          <p:cNvSpPr/>
          <p:nvPr userDrawn="1"/>
        </p:nvSpPr>
        <p:spPr>
          <a:xfrm>
            <a:off x="12635555" y="2702257"/>
            <a:ext cx="2399411" cy="23994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Please see slides at the end of this template for chart and table style guides. Copy and paste these items onto this page for ease.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19A7CD-F138-0F44-8EE9-3A0D44746374}"/>
              </a:ext>
            </a:extLst>
          </p:cNvPr>
          <p:cNvSpPr/>
          <p:nvPr userDrawn="1"/>
        </p:nvSpPr>
        <p:spPr>
          <a:xfrm>
            <a:off x="-2691741" y="4585363"/>
            <a:ext cx="2272637" cy="22726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To change the information in the footer throughout the presentation go to ‘Insert’ &gt; ‘Header and Footers’ and add in your Name an Department. </a:t>
            </a:r>
          </a:p>
        </p:txBody>
      </p:sp>
    </p:spTree>
    <p:extLst>
      <p:ext uri="{BB962C8B-B14F-4D97-AF65-F5344CB8AC3E}">
        <p14:creationId xmlns:p14="http://schemas.microsoft.com/office/powerpoint/2010/main" val="41374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79376" y="6356350"/>
            <a:ext cx="1412924" cy="365125"/>
          </a:xfrm>
        </p:spPr>
        <p:txBody>
          <a:bodyPr/>
          <a:lstStyle/>
          <a:p>
            <a:fld id="{22A6C783-6FFE-4C68-A3C1-87F7A98D4142}" type="datetime4">
              <a:rPr lang="en-US" smtClean="0"/>
              <a:t>May 16, 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020891" y="6356350"/>
            <a:ext cx="3656009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828967" y="6356350"/>
            <a:ext cx="2908107" cy="365125"/>
          </a:xfrm>
        </p:spPr>
        <p:txBody>
          <a:bodyPr/>
          <a:lstStyle/>
          <a:p>
            <a:fld id="{CBBF530E-1875-46E6-901C-76683197A1B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479376" y="1484533"/>
            <a:ext cx="11257699" cy="4395568"/>
          </a:xfrm>
          <a:prstGeom prst="rect">
            <a:avLst/>
          </a:prstGeom>
        </p:spPr>
        <p:txBody>
          <a:bodyPr/>
          <a:lstStyle>
            <a:lvl1pPr>
              <a:buClr>
                <a:schemeClr val="accent3"/>
              </a:buClr>
              <a:defRPr lang="en-GB" sz="2800" smtClean="0">
                <a:effectLst/>
              </a:defRPr>
            </a:lvl1pPr>
            <a:lvl2pPr>
              <a:buClr>
                <a:schemeClr val="accent3"/>
              </a:buClr>
              <a:defRPr sz="2800">
                <a:solidFill>
                  <a:schemeClr val="tx2"/>
                </a:solidFill>
              </a:defRPr>
            </a:lvl2pPr>
            <a:lvl3pPr>
              <a:buClr>
                <a:schemeClr val="accent3"/>
              </a:buClr>
              <a:defRPr sz="2800">
                <a:solidFill>
                  <a:schemeClr val="tx2"/>
                </a:solidFill>
              </a:defRPr>
            </a:lvl3pPr>
          </a:lstStyle>
          <a:p>
            <a:pPr lvl="0"/>
            <a:r>
              <a:rPr lang="en-US" dirty="0"/>
              <a:t>Body text – Arial 28pt</a:t>
            </a:r>
          </a:p>
          <a:p>
            <a:pPr lvl="1"/>
            <a:r>
              <a:rPr lang="en-US" dirty="0"/>
              <a:t>Second text – Arial 28pt</a:t>
            </a:r>
          </a:p>
          <a:p>
            <a:pPr lvl="2"/>
            <a:r>
              <a:rPr lang="en-US" dirty="0"/>
              <a:t>Third text – Arial 28pt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E412F56-251C-5647-8495-6F6496AC8332}"/>
              </a:ext>
            </a:extLst>
          </p:cNvPr>
          <p:cNvGrpSpPr/>
          <p:nvPr userDrawn="1"/>
        </p:nvGrpSpPr>
        <p:grpSpPr>
          <a:xfrm>
            <a:off x="0" y="0"/>
            <a:ext cx="12192000" cy="1029589"/>
            <a:chOff x="0" y="0"/>
            <a:chExt cx="12192000" cy="10295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B93FD40-5F1A-2843-9779-FC2314E1FD1E}"/>
                </a:ext>
              </a:extLst>
            </p:cNvPr>
            <p:cNvSpPr/>
            <p:nvPr userDrawn="1"/>
          </p:nvSpPr>
          <p:spPr>
            <a:xfrm flipH="1" flipV="1">
              <a:off x="0" y="0"/>
              <a:ext cx="12192000" cy="1029589"/>
            </a:xfrm>
            <a:prstGeom prst="rect">
              <a:avLst/>
            </a:prstGeom>
            <a:solidFill>
              <a:schemeClr val="accent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eorgia"/>
                <a:ea typeface="+mn-ea"/>
                <a:cs typeface="+mn-cs"/>
              </a:endParaRP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71B1CB0-0A90-F947-8226-B66F76D89D6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0"/>
              <a:ext cx="1032632" cy="1029589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58240" y="-5461"/>
            <a:ext cx="10578834" cy="1035050"/>
          </a:xfrm>
          <a:prstGeom prst="rect">
            <a:avLst/>
          </a:prstGeom>
        </p:spPr>
        <p:txBody>
          <a:bodyPr anchor="ctr"/>
          <a:lstStyle>
            <a:lvl1pPr algn="l">
              <a:defRPr baseline="0"/>
            </a:lvl1pPr>
          </a:lstStyle>
          <a:p>
            <a:r>
              <a:rPr lang="en-US" dirty="0"/>
              <a:t>Title and visual content – add slide title here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CCB6158-EF9E-D844-A85A-727AA2F53AC0}"/>
              </a:ext>
            </a:extLst>
          </p:cNvPr>
          <p:cNvCxnSpPr/>
          <p:nvPr userDrawn="1"/>
        </p:nvCxnSpPr>
        <p:spPr>
          <a:xfrm flipV="1">
            <a:off x="1901952" y="6356350"/>
            <a:ext cx="0" cy="36512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8BD330B-22A3-344E-A01F-AEEF71CCB5D3}"/>
              </a:ext>
            </a:extLst>
          </p:cNvPr>
          <p:cNvSpPr/>
          <p:nvPr userDrawn="1"/>
        </p:nvSpPr>
        <p:spPr>
          <a:xfrm>
            <a:off x="12635555" y="-5461"/>
            <a:ext cx="2399411" cy="239941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pPr algn="l"/>
            <a:r>
              <a:rPr lang="en-US" sz="1600" dirty="0">
                <a:solidFill>
                  <a:schemeClr val="tx2"/>
                </a:solidFill>
              </a:rPr>
              <a:t>Please see slides at the end of this template for chart and table examples as well as different elements. Copy and paste these items onto this page.</a:t>
            </a:r>
          </a:p>
        </p:txBody>
      </p:sp>
    </p:spTree>
    <p:extLst>
      <p:ext uri="{BB962C8B-B14F-4D97-AF65-F5344CB8AC3E}">
        <p14:creationId xmlns:p14="http://schemas.microsoft.com/office/powerpoint/2010/main" val="346510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9377" y="6356350"/>
            <a:ext cx="2886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106B1-680F-43BE-9D16-CE2244CF7BE4}" type="datetime4">
              <a:rPr lang="en-US" smtClean="0"/>
              <a:t>May 16, 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4019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8967" y="6356350"/>
            <a:ext cx="2908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F530E-1875-46E6-901C-76683197A1B3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DA20D4-5E1A-AD42-B96E-4B53241D1BC6}"/>
              </a:ext>
            </a:extLst>
          </p:cNvPr>
          <p:cNvSpPr/>
          <p:nvPr userDrawn="1"/>
        </p:nvSpPr>
        <p:spPr>
          <a:xfrm>
            <a:off x="-3667760" y="1"/>
            <a:ext cx="3248655" cy="427736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80000" rIns="180000" bIns="180000" rtlCol="0" anchor="t">
            <a:noAutofit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chemeClr val="accent3"/>
              </a:buClr>
              <a:buSzTx/>
              <a:buFont typeface="Wingdings" pitchFamily="2" charset="2"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Top Presentation Tips</a:t>
            </a:r>
          </a:p>
          <a:p>
            <a:pPr marL="162000" marR="0" lvl="1" indent="-16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chemeClr val="accent3"/>
              </a:buClr>
              <a:buSzTx/>
              <a:buFont typeface="Wingdings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Keep it simple </a:t>
            </a:r>
          </a:p>
          <a:p>
            <a:pPr marL="162000" marR="0" lvl="1" indent="-16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chemeClr val="accent3"/>
              </a:buClr>
              <a:buSzTx/>
              <a:buFont typeface="Wingdings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Always think about your audience </a:t>
            </a:r>
          </a:p>
          <a:p>
            <a:pPr marL="162000" marR="0" lvl="1" indent="-16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chemeClr val="accent3"/>
              </a:buClr>
              <a:buSzTx/>
              <a:buFont typeface="Wingdings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Limit transitions and animations </a:t>
            </a:r>
          </a:p>
          <a:p>
            <a:pPr marL="162000" marR="0" lvl="1" indent="-16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chemeClr val="accent3"/>
              </a:buClr>
              <a:buSzTx/>
              <a:buFont typeface="Wingdings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Respect the University of Nottingham brand and identity </a:t>
            </a:r>
          </a:p>
          <a:p>
            <a:pPr marL="162000" marR="0" lvl="1" indent="-16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chemeClr val="accent3"/>
              </a:buClr>
              <a:buSzTx/>
              <a:buFont typeface="Wingdings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Use visuals and high-quality images </a:t>
            </a:r>
          </a:p>
          <a:p>
            <a:pPr marL="162000" marR="0" lvl="1" indent="-16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chemeClr val="accent3"/>
              </a:buClr>
              <a:buSzTx/>
              <a:buFont typeface="Wingdings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Use video or audio </a:t>
            </a:r>
          </a:p>
          <a:p>
            <a:pPr marL="162000" marR="0" lvl="1" indent="-16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chemeClr val="accent3"/>
              </a:buClr>
              <a:buSzTx/>
              <a:buFont typeface="Wingdings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Use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colour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162000" marR="0" lvl="1" indent="-16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chemeClr val="accent3"/>
              </a:buClr>
              <a:buSzTx/>
              <a:buFont typeface="Wingdings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Think about </a:t>
            </a:r>
          </a:p>
          <a:p>
            <a:pPr marL="162000" marR="0" lvl="1" indent="-16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400"/>
              </a:spcAft>
              <a:buClr>
                <a:schemeClr val="accent3"/>
              </a:buClr>
              <a:buSzTx/>
              <a:buFont typeface="Wingdings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Prepare and practice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78" r:id="rId2"/>
    <p:sldLayoutId id="2147483668" r:id="rId3"/>
    <p:sldLayoutId id="2147483669" r:id="rId4"/>
    <p:sldLayoutId id="2147483652" r:id="rId5"/>
    <p:sldLayoutId id="2147483664" r:id="rId6"/>
    <p:sldLayoutId id="2147483663" r:id="rId7"/>
    <p:sldLayoutId id="2147483661" r:id="rId8"/>
    <p:sldLayoutId id="2147483679" r:id="rId9"/>
    <p:sldLayoutId id="2147483689" r:id="rId10"/>
    <p:sldLayoutId id="2147483683" r:id="rId11"/>
    <p:sldLayoutId id="2147483682" r:id="rId12"/>
    <p:sldLayoutId id="2147483687" r:id="rId13"/>
    <p:sldLayoutId id="2147483680" r:id="rId14"/>
    <p:sldLayoutId id="2147483685" r:id="rId15"/>
    <p:sldLayoutId id="2147483686" r:id="rId16"/>
    <p:sldLayoutId id="2147483688" r:id="rId17"/>
    <p:sldLayoutId id="2147483681" r:id="rId18"/>
    <p:sldLayoutId id="2147483684" r:id="rId19"/>
    <p:sldLayoutId id="2147483677" r:id="rId20"/>
    <p:sldLayoutId id="2147483691" r:id="rId21"/>
    <p:sldLayoutId id="2147483675" r:id="rId22"/>
    <p:sldLayoutId id="2147483676" r:id="rId23"/>
    <p:sldLayoutId id="2147483690" r:id="rId2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200" kern="12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9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None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6672-A660-A547-97B1-AA9619E4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8184" y="1127760"/>
            <a:ext cx="4626864" cy="4459224"/>
          </a:xfrm>
        </p:spPr>
        <p:txBody>
          <a:bodyPr>
            <a:normAutofit/>
          </a:bodyPr>
          <a:lstStyle/>
          <a:p>
            <a:r>
              <a:rPr lang="en-US" sz="2400" dirty="0"/>
              <a:t>IMAGE SEGMENTATION FOR FLOWER CLASSIFICATION DATASET USING DEEP LEARNING METHODS </a:t>
            </a:r>
          </a:p>
        </p:txBody>
      </p:sp>
    </p:spTree>
    <p:extLst>
      <p:ext uri="{BB962C8B-B14F-4D97-AF65-F5344CB8AC3E}">
        <p14:creationId xmlns:p14="http://schemas.microsoft.com/office/powerpoint/2010/main" val="4171895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813F-5482-44FB-AC9E-5076769DB71D}" type="datetime4">
              <a:rPr lang="en-US" smtClean="0"/>
              <a:t>May 16, 2024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79376" y="1862845"/>
            <a:ext cx="5197519" cy="3746498"/>
          </a:xfrm>
        </p:spPr>
        <p:txBody>
          <a:bodyPr/>
          <a:lstStyle/>
          <a:p>
            <a:pPr algn="just"/>
            <a:r>
              <a:rPr lang="en-US" sz="2000" dirty="0"/>
              <a:t>The figure 1 shows the confusion metric </a:t>
            </a:r>
            <a:r>
              <a:rPr lang="en-US" sz="2000" dirty="0" smtClean="0"/>
              <a:t>score of </a:t>
            </a:r>
            <a:r>
              <a:rPr lang="en-US" sz="2000" dirty="0"/>
              <a:t>U-Net </a:t>
            </a:r>
            <a:r>
              <a:rPr lang="en-US" sz="2000" dirty="0" smtClean="0"/>
              <a:t>model.</a:t>
            </a:r>
            <a:endParaRPr lang="en-US" sz="2000" dirty="0"/>
          </a:p>
          <a:p>
            <a:pPr algn="just"/>
            <a:endParaRPr lang="en-IN" dirty="0" smtClean="0"/>
          </a:p>
          <a:p>
            <a:pPr algn="just"/>
            <a:endParaRPr lang="en-I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 : Confusion matrix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79377" y="1267713"/>
            <a:ext cx="5197519" cy="627765"/>
          </a:xfrm>
        </p:spPr>
        <p:txBody>
          <a:bodyPr/>
          <a:lstStyle/>
          <a:p>
            <a:r>
              <a:rPr lang="en-IN" sz="2400" dirty="0">
                <a:solidFill>
                  <a:schemeClr val="tx1"/>
                </a:solidFill>
              </a:rPr>
              <a:t>U-Net model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539555" y="1266182"/>
            <a:ext cx="5197519" cy="627765"/>
          </a:xfrm>
        </p:spPr>
        <p:txBody>
          <a:bodyPr/>
          <a:lstStyle/>
          <a:p>
            <a:r>
              <a:rPr lang="en-IN" sz="2000" dirty="0" smtClean="0">
                <a:solidFill>
                  <a:schemeClr val="tx1"/>
                </a:solidFill>
              </a:rPr>
              <a:t>Custom model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8"/>
          </p:nvPr>
        </p:nvSpPr>
        <p:spPr>
          <a:xfrm>
            <a:off x="6539554" y="1893947"/>
            <a:ext cx="5197519" cy="3746498"/>
          </a:xfrm>
        </p:spPr>
        <p:txBody>
          <a:bodyPr/>
          <a:lstStyle/>
          <a:p>
            <a:pPr algn="just"/>
            <a:r>
              <a:rPr lang="en-US" sz="2000" dirty="0"/>
              <a:t>Figure 2 shows the confusion metric score of my custom model.</a:t>
            </a:r>
          </a:p>
          <a:p>
            <a:pPr algn="just"/>
            <a:endParaRPr lang="en-IN" sz="2000" dirty="0" smtClean="0"/>
          </a:p>
          <a:p>
            <a:pPr algn="just"/>
            <a:endParaRPr lang="en-IN" sz="2000" dirty="0" smtClean="0"/>
          </a:p>
          <a:p>
            <a:pPr algn="just"/>
            <a:endParaRPr lang="en-US" sz="2000" dirty="0"/>
          </a:p>
        </p:txBody>
      </p:sp>
      <p:pic>
        <p:nvPicPr>
          <p:cNvPr id="9" name="Content Placeholder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982" y="2658040"/>
            <a:ext cx="3192504" cy="23824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4664" y="2580890"/>
            <a:ext cx="3262628" cy="24504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7327" y="5286502"/>
            <a:ext cx="110897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endParaRPr lang="en-US" sz="2000" dirty="0" smtClean="0"/>
          </a:p>
          <a:p>
            <a:pPr marL="342900" indent="-342900" algn="just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000" dirty="0" smtClean="0"/>
              <a:t>The </a:t>
            </a:r>
            <a:r>
              <a:rPr lang="en-US" sz="2000" dirty="0"/>
              <a:t>Custom Model is more effective at classifying both background and flowers compared to the U-Net Model</a:t>
            </a:r>
            <a:r>
              <a:rPr lang="en-US" sz="2000" dirty="0" smtClean="0"/>
              <a:t>, </a:t>
            </a:r>
            <a:r>
              <a:rPr lang="en-US" sz="2000" dirty="0"/>
              <a:t>as evidenced by its higher true positive rates and lower false positive </a:t>
            </a:r>
            <a:r>
              <a:rPr lang="en-US" sz="2000" dirty="0" smtClean="0"/>
              <a:t>rates.</a:t>
            </a:r>
            <a:endParaRPr lang="en-IN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1247855" y="5042136"/>
            <a:ext cx="30684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 smtClean="0"/>
              <a:t>Figure 3 Confusion matrix for U-Net model</a:t>
            </a:r>
            <a:endParaRPr lang="en-IN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7471744" y="5060088"/>
            <a:ext cx="3163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Figure 4</a:t>
            </a:r>
            <a:r>
              <a:rPr lang="en-IN" sz="1200" dirty="0" smtClean="0"/>
              <a:t> </a:t>
            </a:r>
            <a:r>
              <a:rPr lang="en-IN" sz="1200" dirty="0"/>
              <a:t>Confusion matrix for </a:t>
            </a:r>
            <a:r>
              <a:rPr lang="en-IN" sz="1200" dirty="0" smtClean="0"/>
              <a:t>custom model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50162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375" y="6356350"/>
            <a:ext cx="1541515" cy="365125"/>
          </a:xfrm>
        </p:spPr>
        <p:txBody>
          <a:bodyPr/>
          <a:lstStyle/>
          <a:p>
            <a:fld id="{6D409459-53C4-4BD8-AF2F-981B20CB1EEF}" type="datetime4">
              <a:rPr lang="en-US" smtClean="0"/>
              <a:t>May 16, 2024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79376" y="1936150"/>
            <a:ext cx="11257697" cy="2873594"/>
          </a:xfrm>
        </p:spPr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summary, the Custom Model outperforms the U-Net Model in all evaluated metrics, demonstrating enhanced precision in segmenting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flower from the varied backgrounds.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superior accuracy and lower rate of misclassification make it highly suitable for applications demanding precise segmentation of objects.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40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375" y="6356350"/>
            <a:ext cx="1541515" cy="365125"/>
          </a:xfrm>
        </p:spPr>
        <p:txBody>
          <a:bodyPr/>
          <a:lstStyle/>
          <a:p>
            <a:fld id="{6D409459-53C4-4BD8-AF2F-981B20CB1EEF}" type="datetime4">
              <a:rPr lang="en-US" smtClean="0"/>
              <a:t>May 16, 2024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698833" y="1442374"/>
            <a:ext cx="10941479" cy="4281770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Utilized for handling large-scale data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processing. It uses distributed computing across multiple nodes to handle the data and process </a:t>
            </a:r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I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 library used for text preprocessing and analysis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Leveraged for utilizing pre-trained NLP models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Rouge: To evaluate the quality of text summaries against a set of reference summaries.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Setup : - Technology Stack</a:t>
            </a:r>
            <a:endParaRPr lang="en-I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87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375" y="6356350"/>
            <a:ext cx="1541515" cy="365125"/>
          </a:xfrm>
        </p:spPr>
        <p:txBody>
          <a:bodyPr/>
          <a:lstStyle/>
          <a:p>
            <a:fld id="{6D409459-53C4-4BD8-AF2F-981B20CB1EEF}" type="datetime4">
              <a:rPr lang="en-US" smtClean="0"/>
              <a:t>May 16, 2024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79375" y="1222918"/>
            <a:ext cx="10996345" cy="506815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look into the technology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needed for our project.</a:t>
            </a:r>
          </a:p>
          <a:p>
            <a:pPr marL="0" indent="0">
              <a:buNone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We require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because it uses apache and spark framework, which is designed for distributed computing. This allows you to distribute data across multiple nodes in a cluster and process it in a parallel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distributed approach enables efficient processing of large datasets by utilizing the computing power of multiple machines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lets look into the libraries now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Spacy: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used spacy library , which is powerful NLP library which excels in efficient and accurate text processing. 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 can weigh the importance of different words in a sentence when pre-processing each word. it can process words in parallel, making them more efficient for handling long sequence text.</a:t>
            </a:r>
          </a:p>
          <a:p>
            <a:pPr marL="0" indent="0">
              <a:buNone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Rogue: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we used rogue metric, 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stands for Recall-Oriented Understudy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Gisting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Evaluation. Its goal is to measure the overlap between the words, phrases in the generated summary and those in the reference summaries.</a:t>
            </a:r>
          </a:p>
          <a:p>
            <a:pPr marL="0" indent="0">
              <a:buNone/>
            </a:pP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I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am going to speak.</a:t>
            </a:r>
            <a:endParaRPr lang="en-I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15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2813F-5482-44FB-AC9E-5076769DB71D}" type="datetime4">
              <a:rPr lang="en-US" smtClean="0"/>
              <a:t>May 16, 2024</a:t>
            </a:fld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02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6672-A660-A547-97B1-AA9619E4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8184" y="1127760"/>
            <a:ext cx="4626864" cy="445922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THANK YOU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471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438F73-5185-32FB-85A8-69C29315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855" y="6356350"/>
            <a:ext cx="1497445" cy="365125"/>
          </a:xfrm>
        </p:spPr>
        <p:txBody>
          <a:bodyPr/>
          <a:lstStyle/>
          <a:p>
            <a:fld id="{37FAF3D7-A91A-4632-865F-256BFC3E755C}" type="datetime4">
              <a:rPr lang="en-US" smtClean="0"/>
              <a:t>May 16, 2024</a:t>
            </a:fld>
            <a:endParaRPr lang="en-GB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A93BFD-E8ED-F760-67B9-563EDA4312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377" y="1261872"/>
            <a:ext cx="10209959" cy="4618229"/>
          </a:xfrm>
        </p:spPr>
        <p:txBody>
          <a:bodyPr/>
          <a:lstStyle/>
          <a:p>
            <a:pPr algn="just"/>
            <a:endParaRPr lang="en-US" altLang="zh-CN" sz="2000" dirty="0" smtClean="0">
              <a:latin typeface="+mn-lt"/>
            </a:endParaRPr>
          </a:p>
          <a:p>
            <a:pPr marL="0" indent="0" algn="just">
              <a:buNone/>
            </a:pPr>
            <a:r>
              <a:rPr lang="en-US" altLang="zh-CN" sz="2400" b="1" dirty="0" smtClean="0">
                <a:latin typeface="+mn-lt"/>
              </a:rPr>
              <a:t>Goal:</a:t>
            </a:r>
          </a:p>
          <a:p>
            <a:pPr algn="just"/>
            <a:r>
              <a:rPr lang="en-US" altLang="zh-CN" sz="2000" dirty="0" smtClean="0">
                <a:latin typeface="+mn-lt"/>
              </a:rPr>
              <a:t>Aim is to build two models for image segmentation that segments flower from varied background.</a:t>
            </a:r>
          </a:p>
          <a:p>
            <a:pPr algn="just"/>
            <a:r>
              <a:rPr lang="en-US" altLang="zh-CN" sz="2000" dirty="0" smtClean="0">
                <a:latin typeface="+mn-lt"/>
              </a:rPr>
              <a:t>One approach should be pre-trained model and other should be custom model.</a:t>
            </a:r>
          </a:p>
          <a:p>
            <a:pPr marL="0" indent="0" algn="just">
              <a:buNone/>
            </a:pPr>
            <a:endParaRPr lang="en-US" altLang="zh-CN" sz="2000" dirty="0" smtClean="0">
              <a:latin typeface="+mn-lt"/>
            </a:endParaRPr>
          </a:p>
          <a:p>
            <a:pPr marL="0" indent="0" algn="just">
              <a:buNone/>
            </a:pPr>
            <a:r>
              <a:rPr lang="en-US" altLang="zh-CN" sz="2400" b="1" dirty="0" smtClean="0">
                <a:latin typeface="+mn-lt"/>
              </a:rPr>
              <a:t>Dataset :</a:t>
            </a:r>
          </a:p>
          <a:p>
            <a:pPr algn="just"/>
            <a:r>
              <a:rPr lang="en-US" altLang="zh-CN" sz="2000" dirty="0" smtClean="0">
                <a:latin typeface="+mn-lt"/>
              </a:rPr>
              <a:t>The input is Oxford Flower dataset that has 17 class and 80 images for each class. Total of 1360 flower images </a:t>
            </a:r>
            <a:r>
              <a:rPr lang="en-US" sz="2000" dirty="0" smtClean="0"/>
              <a:t>each </a:t>
            </a:r>
            <a:r>
              <a:rPr lang="en-US" sz="2000" dirty="0"/>
              <a:t>with corresponding label </a:t>
            </a:r>
            <a:r>
              <a:rPr lang="en-US" sz="2000" dirty="0" smtClean="0"/>
              <a:t>images. I have been provided with two files : image file which has flower images and label file which contains segmentation maps for each flower.</a:t>
            </a:r>
          </a:p>
          <a:p>
            <a:pPr algn="just"/>
            <a:r>
              <a:rPr lang="en-US" altLang="zh-CN" sz="2000" dirty="0"/>
              <a:t>I</a:t>
            </a:r>
            <a:r>
              <a:rPr lang="en-US" altLang="zh-CN" sz="2000" dirty="0" smtClean="0"/>
              <a:t> defined pixel </a:t>
            </a:r>
            <a:r>
              <a:rPr lang="en-US" altLang="zh-CN" sz="2000" dirty="0"/>
              <a:t>label id </a:t>
            </a:r>
            <a:r>
              <a:rPr lang="en-US" altLang="zh-CN" sz="2000" dirty="0" smtClean="0"/>
              <a:t>as 1 </a:t>
            </a:r>
            <a:r>
              <a:rPr lang="en-US" altLang="zh-CN" sz="2000" dirty="0"/>
              <a:t>for flower and 3 for background.</a:t>
            </a:r>
          </a:p>
          <a:p>
            <a:pPr marL="0" indent="0" algn="just">
              <a:buNone/>
            </a:pPr>
            <a:endParaRPr lang="en-US" altLang="zh-CN" sz="2000" dirty="0">
              <a:latin typeface="+mn-lt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6B8A367-6B54-A073-E8B3-8EA68D26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315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438F73-5185-32FB-85A8-69C29315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855" y="6356350"/>
            <a:ext cx="1497445" cy="365125"/>
          </a:xfrm>
        </p:spPr>
        <p:txBody>
          <a:bodyPr/>
          <a:lstStyle/>
          <a:p>
            <a:fld id="{7883CCBC-9A26-429C-AD8C-D46769AEA90A}" type="datetime4">
              <a:rPr lang="en-US" smtClean="0"/>
              <a:t>May 16, 2024</a:t>
            </a:fld>
            <a:endParaRPr lang="en-GB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A93BFD-E8ED-F760-67B9-563EDA4312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377" y="1261872"/>
            <a:ext cx="10209959" cy="4618229"/>
          </a:xfrm>
        </p:spPr>
        <p:txBody>
          <a:bodyPr/>
          <a:lstStyle/>
          <a:p>
            <a:pPr algn="just"/>
            <a:endParaRPr lang="en-US" altLang="zh-CN" sz="2000" dirty="0" smtClean="0">
              <a:latin typeface="+mn-lt"/>
            </a:endParaRPr>
          </a:p>
          <a:p>
            <a:pPr marL="0" indent="0" algn="just">
              <a:buNone/>
            </a:pPr>
            <a:r>
              <a:rPr lang="en-US" altLang="zh-CN" sz="2400" b="1" dirty="0" smtClean="0">
                <a:latin typeface="+mn-lt"/>
              </a:rPr>
              <a:t>Un-Annotated Images:</a:t>
            </a:r>
          </a:p>
          <a:p>
            <a:pPr algn="just"/>
            <a:r>
              <a:rPr lang="en-US" altLang="zh-CN" sz="2000" dirty="0">
                <a:latin typeface="+mn-lt"/>
              </a:rPr>
              <a:t>I removed the annotated images using a custom function that matched the names in both files and then copied the matched images to a new </a:t>
            </a:r>
            <a:r>
              <a:rPr lang="en-US" altLang="zh-CN" sz="2000" dirty="0" smtClean="0">
                <a:latin typeface="+mn-lt"/>
              </a:rPr>
              <a:t>folder</a:t>
            </a:r>
          </a:p>
          <a:p>
            <a:pPr marL="0" indent="0" algn="just">
              <a:buNone/>
            </a:pPr>
            <a:endParaRPr lang="en-US" altLang="zh-CN" sz="2000" b="1" dirty="0" smtClean="0">
              <a:latin typeface="+mn-lt"/>
            </a:endParaRPr>
          </a:p>
          <a:p>
            <a:pPr marL="0" indent="0" algn="just">
              <a:buNone/>
            </a:pPr>
            <a:r>
              <a:rPr lang="en-US" altLang="zh-CN" sz="2400" b="1" dirty="0" smtClean="0">
                <a:latin typeface="+mn-lt"/>
              </a:rPr>
              <a:t>Gaussian Filter:</a:t>
            </a:r>
            <a:endParaRPr lang="en-US" altLang="zh-CN" sz="2400" b="1" dirty="0">
              <a:latin typeface="+mn-lt"/>
            </a:endParaRPr>
          </a:p>
          <a:p>
            <a:pPr algn="just"/>
            <a:r>
              <a:rPr lang="en-US" altLang="zh-CN" sz="2000" dirty="0">
                <a:latin typeface="+mn-lt"/>
              </a:rPr>
              <a:t>T</a:t>
            </a:r>
            <a:r>
              <a:rPr lang="en-US" altLang="zh-CN" sz="2000" dirty="0" smtClean="0">
                <a:latin typeface="+mn-lt"/>
              </a:rPr>
              <a:t>he </a:t>
            </a:r>
            <a:r>
              <a:rPr lang="en-US" altLang="zh-CN" sz="2000" dirty="0">
                <a:latin typeface="+mn-lt"/>
              </a:rPr>
              <a:t>Gaussian filter as a technique used for smoothing, noise reduction, and feature extraction in images</a:t>
            </a:r>
            <a:r>
              <a:rPr lang="en-US" altLang="zh-CN" sz="2000" dirty="0" smtClean="0">
                <a:latin typeface="+mn-lt"/>
              </a:rPr>
              <a:t>.</a:t>
            </a:r>
          </a:p>
          <a:p>
            <a:pPr algn="just"/>
            <a:r>
              <a:rPr lang="en-US" altLang="zh-CN" sz="2000" dirty="0" smtClean="0">
                <a:latin typeface="+mn-lt"/>
              </a:rPr>
              <a:t>It is </a:t>
            </a:r>
            <a:r>
              <a:rPr lang="en-US" altLang="zh-CN" sz="2000" dirty="0">
                <a:latin typeface="+mn-lt"/>
              </a:rPr>
              <a:t>a mathematical function that applies a weighted average to neighboring pixels, with more weight given to nearby pixels.</a:t>
            </a:r>
          </a:p>
          <a:p>
            <a:pPr algn="just"/>
            <a:endParaRPr lang="en-US" altLang="zh-CN" sz="2000" dirty="0">
              <a:latin typeface="+mn-lt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6B8A367-6B54-A073-E8B3-8EA68D26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 Pre-processing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6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438F73-5185-32FB-85A8-69C29315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855" y="6356350"/>
            <a:ext cx="1497445" cy="365125"/>
          </a:xfrm>
        </p:spPr>
        <p:txBody>
          <a:bodyPr/>
          <a:lstStyle/>
          <a:p>
            <a:fld id="{776BD94A-13D9-4FEB-A34D-8A9BAE294E20}" type="datetime4">
              <a:rPr lang="en-US" smtClean="0"/>
              <a:t>May 16, 2024</a:t>
            </a:fld>
            <a:endParaRPr lang="en-GB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A93BFD-E8ED-F760-67B9-563EDA4312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377" y="1261872"/>
            <a:ext cx="10209959" cy="4618229"/>
          </a:xfrm>
        </p:spPr>
        <p:txBody>
          <a:bodyPr/>
          <a:lstStyle/>
          <a:p>
            <a:pPr algn="just"/>
            <a:endParaRPr lang="en-US" altLang="zh-CN" sz="2000" dirty="0" smtClean="0">
              <a:latin typeface="+mn-lt"/>
            </a:endParaRPr>
          </a:p>
          <a:p>
            <a:pPr marL="0" indent="0" algn="just">
              <a:buNone/>
            </a:pPr>
            <a:r>
              <a:rPr lang="en-US" altLang="zh-CN" sz="2400" b="1" dirty="0" smtClean="0">
                <a:latin typeface="+mn-lt"/>
              </a:rPr>
              <a:t>U-Net:</a:t>
            </a:r>
          </a:p>
          <a:p>
            <a:pPr algn="just"/>
            <a:r>
              <a:rPr lang="en-US" altLang="zh-CN" sz="2000" dirty="0" smtClean="0">
                <a:latin typeface="+mn-lt"/>
              </a:rPr>
              <a:t>The </a:t>
            </a:r>
            <a:r>
              <a:rPr lang="en-US" altLang="zh-CN" sz="2000" dirty="0">
                <a:latin typeface="+mn-lt"/>
              </a:rPr>
              <a:t>U-Net architecture follows an encoder-decoder structure.</a:t>
            </a:r>
          </a:p>
          <a:p>
            <a:pPr algn="just"/>
            <a:r>
              <a:rPr lang="en-US" altLang="zh-CN" sz="2000" dirty="0">
                <a:latin typeface="+mn-lt"/>
              </a:rPr>
              <a:t>The encoder part consists of several convolutional layers followed by max-pooling layers, which </a:t>
            </a:r>
            <a:r>
              <a:rPr lang="en-US" altLang="zh-CN" sz="2000" dirty="0" smtClean="0">
                <a:latin typeface="+mn-lt"/>
              </a:rPr>
              <a:t>reduces </a:t>
            </a:r>
            <a:r>
              <a:rPr lang="en-US" altLang="zh-CN" sz="2000" dirty="0">
                <a:latin typeface="+mn-lt"/>
              </a:rPr>
              <a:t>the spatial dimensions of the input image while increasing the number of feature channels.</a:t>
            </a:r>
          </a:p>
          <a:p>
            <a:pPr algn="just"/>
            <a:r>
              <a:rPr lang="en-US" altLang="zh-CN" sz="2000" dirty="0">
                <a:latin typeface="+mn-lt"/>
              </a:rPr>
              <a:t>The decoder part consists of up-sampling layers followed by convolutional layers, which gradually increase the spatial dimensions while decreasing the number of feature channels. The up-sampling layers help to recover the spatial information lost during the encoding stage</a:t>
            </a:r>
            <a:r>
              <a:rPr lang="en-US" altLang="zh-CN" sz="2000" dirty="0" smtClean="0">
                <a:latin typeface="+mn-lt"/>
              </a:rPr>
              <a:t>.</a:t>
            </a:r>
          </a:p>
          <a:p>
            <a:pPr algn="just"/>
            <a:r>
              <a:rPr lang="en-US" altLang="zh-CN" sz="2000" dirty="0">
                <a:latin typeface="+mn-lt"/>
              </a:rPr>
              <a:t>One of the key features of the U-Net architecture is the </a:t>
            </a:r>
            <a:r>
              <a:rPr lang="en-US" altLang="zh-CN" sz="2000" dirty="0" smtClean="0">
                <a:latin typeface="+mn-lt"/>
              </a:rPr>
              <a:t>skip connections</a:t>
            </a:r>
            <a:r>
              <a:rPr lang="en-US" altLang="zh-CN" sz="2000" dirty="0">
                <a:latin typeface="+mn-lt"/>
              </a:rPr>
              <a:t>, it  connect the corresponding layers between the encoder and decoder parts of the network which </a:t>
            </a:r>
            <a:r>
              <a:rPr lang="en-US" altLang="zh-CN" sz="2000" dirty="0" smtClean="0">
                <a:latin typeface="+mn-lt"/>
              </a:rPr>
              <a:t>allows </a:t>
            </a:r>
            <a:r>
              <a:rPr lang="en-US" altLang="zh-CN" sz="2000" dirty="0">
                <a:latin typeface="+mn-lt"/>
              </a:rPr>
              <a:t>the decoder to access </a:t>
            </a:r>
            <a:r>
              <a:rPr lang="en-US" altLang="zh-CN" sz="2000" dirty="0" smtClean="0">
                <a:latin typeface="+mn-lt"/>
              </a:rPr>
              <a:t>feature </a:t>
            </a:r>
            <a:r>
              <a:rPr lang="en-US" altLang="zh-CN" sz="2000" dirty="0">
                <a:latin typeface="+mn-lt"/>
              </a:rPr>
              <a:t>maps from the </a:t>
            </a:r>
            <a:r>
              <a:rPr lang="en-US" altLang="zh-CN" sz="2000" dirty="0" smtClean="0">
                <a:latin typeface="+mn-lt"/>
              </a:rPr>
              <a:t>encoder.</a:t>
            </a:r>
            <a:endParaRPr lang="en-US" altLang="zh-CN" sz="2000" dirty="0">
              <a:latin typeface="+mn-lt"/>
            </a:endParaRPr>
          </a:p>
          <a:p>
            <a:pPr marL="0" indent="0" algn="just">
              <a:buNone/>
            </a:pPr>
            <a:endParaRPr lang="en-US" altLang="zh-CN" sz="2000" dirty="0">
              <a:latin typeface="+mn-lt"/>
            </a:endParaRPr>
          </a:p>
          <a:p>
            <a:pPr algn="just"/>
            <a:endParaRPr lang="en-US" altLang="zh-CN" sz="2000" dirty="0">
              <a:latin typeface="+mn-lt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6B8A367-6B54-A073-E8B3-8EA68D26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Pre-trained model : U-Net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081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438F73-5185-32FB-85A8-69C29315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855" y="6356350"/>
            <a:ext cx="1497445" cy="365125"/>
          </a:xfrm>
        </p:spPr>
        <p:txBody>
          <a:bodyPr/>
          <a:lstStyle/>
          <a:p>
            <a:fld id="{C076A633-8F8B-40D1-ACA9-67AE496C98C2}" type="datetime4">
              <a:rPr lang="en-US" smtClean="0"/>
              <a:t>May 16, 2024</a:t>
            </a:fld>
            <a:endParaRPr lang="en-GB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6B8A367-6B54-A073-E8B3-8EA68D26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 of U-Net layer</a:t>
            </a:r>
            <a:endParaRPr lang="zh-CN" alt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496" y="1212680"/>
            <a:ext cx="10972800" cy="4960579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27888" y="5710807"/>
            <a:ext cx="3929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Figure 1 Architecture of U-Net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77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438F73-5185-32FB-85A8-69C29315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855" y="6356350"/>
            <a:ext cx="1497445" cy="365125"/>
          </a:xfrm>
        </p:spPr>
        <p:txBody>
          <a:bodyPr/>
          <a:lstStyle/>
          <a:p>
            <a:fld id="{4320148E-1409-4B98-B2CC-9C302A89B493}" type="datetime4">
              <a:rPr lang="en-US" smtClean="0"/>
              <a:t>May 16, 2024</a:t>
            </a:fld>
            <a:endParaRPr lang="en-GB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A93BFD-E8ED-F760-67B9-563EDA4312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9377" y="1261872"/>
            <a:ext cx="11087783" cy="4618229"/>
          </a:xfrm>
        </p:spPr>
        <p:txBody>
          <a:bodyPr/>
          <a:lstStyle/>
          <a:p>
            <a:pPr algn="just"/>
            <a:endParaRPr lang="en-US" altLang="zh-CN" sz="2000" dirty="0" smtClean="0">
              <a:latin typeface="+mn-lt"/>
            </a:endParaRPr>
          </a:p>
          <a:p>
            <a:pPr marL="0" indent="0" algn="just">
              <a:buNone/>
            </a:pPr>
            <a:r>
              <a:rPr lang="en-US" altLang="zh-CN" sz="2400" b="1" dirty="0" smtClean="0">
                <a:latin typeface="+mn-lt"/>
              </a:rPr>
              <a:t>Custom Model:</a:t>
            </a:r>
          </a:p>
          <a:p>
            <a:pPr algn="just"/>
            <a:r>
              <a:rPr lang="en-US" altLang="zh-CN" sz="2000" dirty="0" smtClean="0">
                <a:latin typeface="+mn-lt"/>
              </a:rPr>
              <a:t>The custom model is in four steps.</a:t>
            </a:r>
          </a:p>
          <a:p>
            <a:pPr algn="just"/>
            <a:r>
              <a:rPr lang="en-US" altLang="zh-CN" sz="2000" dirty="0" smtClean="0">
                <a:latin typeface="+mn-lt"/>
              </a:rPr>
              <a:t>In first step, I defined the input layer which is 256x256 pixels (Input size).</a:t>
            </a:r>
          </a:p>
          <a:p>
            <a:pPr algn="just"/>
            <a:r>
              <a:rPr lang="en-US" altLang="zh-CN" sz="2000" dirty="0" smtClean="0">
                <a:latin typeface="+mn-lt"/>
              </a:rPr>
              <a:t>Next step, I built the downsampling and upsampling layers, explained briefly in next slide.</a:t>
            </a:r>
          </a:p>
          <a:p>
            <a:pPr algn="just"/>
            <a:r>
              <a:rPr lang="en-US" altLang="zh-CN" sz="2000" dirty="0">
                <a:latin typeface="+mn-lt"/>
              </a:rPr>
              <a:t>In the third step, I defined the final layers using a convolutional layer, softmax layer </a:t>
            </a:r>
            <a:r>
              <a:rPr lang="en-US" altLang="zh-CN" sz="2000" dirty="0" smtClean="0">
                <a:latin typeface="+mn-lt"/>
              </a:rPr>
              <a:t>and PixelClassificationLayer.</a:t>
            </a:r>
          </a:p>
          <a:p>
            <a:pPr algn="just"/>
            <a:r>
              <a:rPr lang="en-US" altLang="zh-CN" sz="2000" dirty="0" smtClean="0">
                <a:latin typeface="+mn-lt"/>
              </a:rPr>
              <a:t>Finally I stacked all these layers and set the training options for the during training phase. I chose ‘adam’ as optimizer, learning rate as 0.001, max epochs as 10 and mini batch size as 128. </a:t>
            </a:r>
            <a:endParaRPr lang="en-US" altLang="zh-CN" sz="2000" dirty="0">
              <a:latin typeface="+mn-lt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6B8A367-6B54-A073-E8B3-8EA68D26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Custom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084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BF83-FDDD-4E0C-AD16-F135630471B8}" type="datetime4">
              <a:rPr lang="en-US" smtClean="0"/>
              <a:t>May 16, 2024</a:t>
            </a:fld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just"/>
            <a:r>
              <a:rPr lang="en-US" sz="2000" dirty="0"/>
              <a:t>Downsampling decreases the size of the input image while simultaneously enhancing the number of extracted filters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/>
              <a:t>Each block the number of filters increases progressively, from 64 to 256. </a:t>
            </a:r>
            <a:endParaRPr lang="en-US" sz="2000" dirty="0" smtClean="0"/>
          </a:p>
          <a:p>
            <a:pPr algn="just"/>
            <a:r>
              <a:rPr lang="en-IN" sz="2000" dirty="0" smtClean="0"/>
              <a:t>Downsampling layer consist of 3 block, each block </a:t>
            </a:r>
            <a:r>
              <a:rPr lang="en-US" sz="2000" dirty="0"/>
              <a:t>include convolutional operations with 3x3 filters and ReLU activation, followed by max pooling to reduce spatial dimensions. Batch </a:t>
            </a:r>
            <a:r>
              <a:rPr lang="en-US" sz="2000" dirty="0" smtClean="0"/>
              <a:t>normalization layer </a:t>
            </a:r>
            <a:r>
              <a:rPr lang="en-US" sz="2000" dirty="0"/>
              <a:t>is applied to stabilize training by normalizing layer activations. </a:t>
            </a:r>
            <a:endParaRPr lang="en-IN" sz="2000" dirty="0" smtClean="0"/>
          </a:p>
          <a:p>
            <a:pPr algn="just"/>
            <a:endParaRPr lang="en-IN" sz="2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 Model</a:t>
            </a:r>
            <a:endParaRPr lang="en-I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Downsampling</a:t>
            </a:r>
            <a:r>
              <a:rPr lang="en-IN" dirty="0" smtClean="0">
                <a:solidFill>
                  <a:schemeClr val="tx1"/>
                </a:solidFill>
              </a:rPr>
              <a:t> Layer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tx1"/>
                </a:solidFill>
              </a:rPr>
              <a:t>Upsampling Layer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algn="just"/>
            <a:r>
              <a:rPr lang="en-US" sz="2000" dirty="0"/>
              <a:t>Upsampling enlarges the spatial dimensions of the input image, aiming to restore the lost spatial information incurred during downsampling and recreate the initial resolution of the input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Similar to downsampling, upsampling consists of 3 block. Each block consists of transposed convolutional layer, </a:t>
            </a:r>
            <a:r>
              <a:rPr lang="en-US" sz="2000" dirty="0"/>
              <a:t>Batch </a:t>
            </a:r>
            <a:r>
              <a:rPr lang="en-US" sz="2000" dirty="0" smtClean="0"/>
              <a:t>normalization and ReLU activation function. In each block the number filters reduces progressively from 256 to 64 filters.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666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438F73-5185-32FB-85A8-69C29315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4855" y="6356350"/>
            <a:ext cx="1497445" cy="365125"/>
          </a:xfrm>
        </p:spPr>
        <p:txBody>
          <a:bodyPr/>
          <a:lstStyle/>
          <a:p>
            <a:fld id="{F5CD381A-F0DB-4803-BE4D-522B8BFADBE4}" type="datetime4">
              <a:rPr lang="en-US" smtClean="0"/>
              <a:t>May 16, 2024</a:t>
            </a:fld>
            <a:endParaRPr lang="en-GB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76B8A367-6B54-A073-E8B3-8EA68D26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 of Custom Model.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756643" y="4709838"/>
            <a:ext cx="418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Figure 2 Architecture of Custom Model.</a:t>
            </a:r>
            <a:endParaRPr lang="en-IN" dirty="0"/>
          </a:p>
        </p:txBody>
      </p:sp>
      <p:pic>
        <p:nvPicPr>
          <p:cNvPr id="18" name="Content Placeholder 17"/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4" y="1478495"/>
            <a:ext cx="10054463" cy="2782437"/>
          </a:xfrm>
        </p:spPr>
      </p:pic>
      <p:sp>
        <p:nvSpPr>
          <p:cNvPr id="19" name="TextBox 18"/>
          <p:cNvSpPr txBox="1"/>
          <p:nvPr/>
        </p:nvSpPr>
        <p:spPr>
          <a:xfrm>
            <a:off x="2825496" y="3983933"/>
            <a:ext cx="1649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: </a:t>
            </a:r>
            <a:r>
              <a:rPr lang="en-IN" sz="1200" dirty="0" smtClean="0"/>
              <a:t>Downsampling layer</a:t>
            </a:r>
            <a:endParaRPr lang="en-IN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8092906" y="3657600"/>
            <a:ext cx="15905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: </a:t>
            </a:r>
            <a:r>
              <a:rPr lang="en-IN" sz="1100" dirty="0" smtClean="0"/>
              <a:t>Upsampling layer</a:t>
            </a:r>
            <a:endParaRPr lang="en-IN" sz="1100" dirty="0"/>
          </a:p>
        </p:txBody>
      </p:sp>
      <p:sp>
        <p:nvSpPr>
          <p:cNvPr id="21" name="TextBox 20"/>
          <p:cNvSpPr txBox="1"/>
          <p:nvPr/>
        </p:nvSpPr>
        <p:spPr>
          <a:xfrm>
            <a:off x="2837802" y="3657600"/>
            <a:ext cx="9188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: Input layer</a:t>
            </a:r>
            <a:endParaRPr lang="en-IN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8092906" y="4004814"/>
            <a:ext cx="9140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100" dirty="0" smtClean="0"/>
              <a:t>: Final layer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975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42215" y="6356350"/>
            <a:ext cx="1721957" cy="365125"/>
          </a:xfrm>
        </p:spPr>
        <p:txBody>
          <a:bodyPr/>
          <a:lstStyle/>
          <a:p>
            <a:fld id="{C1235D3D-3987-436C-8B74-4F9E3E45FAED}" type="datetime4">
              <a:rPr lang="en-US" smtClean="0"/>
              <a:t>May 16, 2024</a:t>
            </a:fld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79375" y="1399032"/>
            <a:ext cx="11471831" cy="4834500"/>
          </a:xfrm>
        </p:spPr>
        <p:txBody>
          <a:bodyPr/>
          <a:lstStyle/>
          <a:p>
            <a:pPr algn="just"/>
            <a:r>
              <a:rPr lang="en-IN" sz="2000" dirty="0" smtClean="0">
                <a:latin typeface="+mn-lt"/>
                <a:cs typeface="Times New Roman" panose="02020603050405020304" pitchFamily="18" charset="0"/>
              </a:rPr>
              <a:t>To evaluate the model I used standard metrics such as accuracy, confusion matrix, Intersection over Union and </a:t>
            </a:r>
            <a:r>
              <a:rPr lang="en-IN" sz="2000" dirty="0">
                <a:latin typeface="+mn-lt"/>
              </a:rPr>
              <a:t>Mean Boundary F1 </a:t>
            </a:r>
            <a:r>
              <a:rPr lang="en-IN" sz="2000" dirty="0" smtClean="0">
                <a:latin typeface="+mn-lt"/>
              </a:rPr>
              <a:t>Score.</a:t>
            </a:r>
          </a:p>
          <a:p>
            <a:endParaRPr lang="en-IN" sz="2000" dirty="0" smtClean="0">
              <a:latin typeface="+mn-lt"/>
            </a:endParaRPr>
          </a:p>
          <a:p>
            <a:endParaRPr lang="en-IN" sz="2000" dirty="0">
              <a:latin typeface="+mn-lt"/>
            </a:endParaRPr>
          </a:p>
          <a:p>
            <a:endParaRPr lang="en-IN" sz="2000" dirty="0" smtClean="0">
              <a:latin typeface="+mn-lt"/>
            </a:endParaRPr>
          </a:p>
          <a:p>
            <a:endParaRPr lang="en-IN" sz="2000" dirty="0">
              <a:latin typeface="+mn-lt"/>
            </a:endParaRPr>
          </a:p>
          <a:p>
            <a:pPr marL="0" indent="0">
              <a:buNone/>
            </a:pPr>
            <a:endParaRPr lang="en-IN" sz="2000" dirty="0">
              <a:latin typeface="+mn-lt"/>
            </a:endParaRPr>
          </a:p>
          <a:p>
            <a:pPr marL="0" indent="0" algn="ctr">
              <a:buNone/>
            </a:pPr>
            <a:r>
              <a:rPr lang="en-IN" sz="2000" dirty="0" smtClean="0">
                <a:latin typeface="+mn-lt"/>
              </a:rPr>
              <a:t>Table 1 Evaluation results of both models.</a:t>
            </a:r>
          </a:p>
          <a:p>
            <a:endParaRPr lang="en-IN" sz="2000" dirty="0" smtClean="0">
              <a:latin typeface="+mn-lt"/>
            </a:endParaRPr>
          </a:p>
          <a:p>
            <a:pPr algn="just"/>
            <a:r>
              <a:rPr lang="en-IN" sz="2000" dirty="0" smtClean="0">
                <a:latin typeface="+mn-lt"/>
              </a:rPr>
              <a:t>We can clearly observe in Table 1that custom model out performed the pre-trained(U-Net) model in every score. </a:t>
            </a:r>
          </a:p>
          <a:p>
            <a:endParaRPr lang="en-IN" sz="2000" dirty="0">
              <a:latin typeface="+mn-lt"/>
              <a:cs typeface="Times New Roman" panose="02020603050405020304" pitchFamily="18" charset="0"/>
            </a:endParaRPr>
          </a:p>
          <a:p>
            <a:endParaRPr lang="en-I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371358"/>
              </p:ext>
            </p:extLst>
          </p:nvPr>
        </p:nvGraphicFramePr>
        <p:xfrm>
          <a:off x="979324" y="2213707"/>
          <a:ext cx="10407050" cy="1690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1410">
                  <a:extLst>
                    <a:ext uri="{9D8B030D-6E8A-4147-A177-3AD203B41FA5}">
                      <a16:colId xmlns:a16="http://schemas.microsoft.com/office/drawing/2014/main" val="3508866548"/>
                    </a:ext>
                  </a:extLst>
                </a:gridCol>
                <a:gridCol w="2081410">
                  <a:extLst>
                    <a:ext uri="{9D8B030D-6E8A-4147-A177-3AD203B41FA5}">
                      <a16:colId xmlns:a16="http://schemas.microsoft.com/office/drawing/2014/main" val="959911938"/>
                    </a:ext>
                  </a:extLst>
                </a:gridCol>
                <a:gridCol w="2081410">
                  <a:extLst>
                    <a:ext uri="{9D8B030D-6E8A-4147-A177-3AD203B41FA5}">
                      <a16:colId xmlns:a16="http://schemas.microsoft.com/office/drawing/2014/main" val="227488291"/>
                    </a:ext>
                  </a:extLst>
                </a:gridCol>
                <a:gridCol w="2081410">
                  <a:extLst>
                    <a:ext uri="{9D8B030D-6E8A-4147-A177-3AD203B41FA5}">
                      <a16:colId xmlns:a16="http://schemas.microsoft.com/office/drawing/2014/main" val="1181216331"/>
                    </a:ext>
                  </a:extLst>
                </a:gridCol>
                <a:gridCol w="2081410">
                  <a:extLst>
                    <a:ext uri="{9D8B030D-6E8A-4147-A177-3AD203B41FA5}">
                      <a16:colId xmlns:a16="http://schemas.microsoft.com/office/drawing/2014/main" val="1712557053"/>
                    </a:ext>
                  </a:extLst>
                </a:gridCol>
              </a:tblGrid>
              <a:tr h="886913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Global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Mean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Mean IoU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Mean Boundary</a:t>
                      </a:r>
                      <a:r>
                        <a:rPr lang="en-IN" baseline="0" dirty="0" smtClean="0"/>
                        <a:t> F1 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487899"/>
                  </a:ext>
                </a:extLst>
              </a:tr>
              <a:tr h="35969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U-Net</a:t>
                      </a:r>
                      <a:r>
                        <a:rPr lang="en-IN" baseline="0" dirty="0" smtClean="0"/>
                        <a:t>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0.8986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0.8774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0.7918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0.5539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050319"/>
                  </a:ext>
                </a:extLst>
              </a:tr>
              <a:tr h="438308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Custom 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0.9567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0.95365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0.9062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0.8386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051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71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University of Nottingham">
      <a:dk1>
        <a:sysClr val="windowText" lastClr="000000"/>
      </a:dk1>
      <a:lt1>
        <a:sysClr val="window" lastClr="FFFFFF"/>
      </a:lt1>
      <a:dk2>
        <a:srgbClr val="4A4A49"/>
      </a:dk2>
      <a:lt2>
        <a:srgbClr val="92928E"/>
      </a:lt2>
      <a:accent1>
        <a:srgbClr val="009BBD"/>
      </a:accent1>
      <a:accent2>
        <a:srgbClr val="007DA8"/>
      </a:accent2>
      <a:accent3>
        <a:srgbClr val="005697"/>
      </a:accent3>
      <a:accent4>
        <a:srgbClr val="1B2A6B"/>
      </a:accent4>
      <a:accent5>
        <a:srgbClr val="191A4F"/>
      </a:accent5>
      <a:accent6>
        <a:srgbClr val="B32B76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6c03983-a02b-4f92-be6e-e511a45c7072">
      <UserInfo>
        <DisplayName>Jessica Reeves</DisplayName>
        <AccountId>113</AccountId>
        <AccountType/>
      </UserInfo>
      <UserInfo>
        <DisplayName>Alex Miles</DisplayName>
        <AccountId>43</AccountId>
        <AccountType/>
      </UserInfo>
      <UserInfo>
        <DisplayName>Nicola Anderton</DisplayName>
        <AccountId>6</AccountId>
        <AccountType/>
      </UserInfo>
      <UserInfo>
        <DisplayName>Victoria Bell</DisplayName>
        <AccountId>22</AccountId>
        <AccountType/>
      </UserInfo>
      <UserInfo>
        <DisplayName>Nathalie Mortimer</DisplayName>
        <AccountId>17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311CC23996F344A55E626841EB6E2F" ma:contentTypeVersion="12" ma:contentTypeDescription="Create a new document." ma:contentTypeScope="" ma:versionID="974f579b2985a42378e24ee0362b2f0b">
  <xsd:schema xmlns:xsd="http://www.w3.org/2001/XMLSchema" xmlns:xs="http://www.w3.org/2001/XMLSchema" xmlns:p="http://schemas.microsoft.com/office/2006/metadata/properties" xmlns:ns2="9a87ce7a-64d3-4266-a21f-463e6df50ea2" xmlns:ns3="66c03983-a02b-4f92-be6e-e511a45c7072" targetNamespace="http://schemas.microsoft.com/office/2006/metadata/properties" ma:root="true" ma:fieldsID="33e1ad5392ffeb88f56fe9926ac55fcc" ns2:_="" ns3:_="">
    <xsd:import namespace="9a87ce7a-64d3-4266-a21f-463e6df50ea2"/>
    <xsd:import namespace="66c03983-a02b-4f92-be6e-e511a45c70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87ce7a-64d3-4266-a21f-463e6df50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c03983-a02b-4f92-be6e-e511a45c707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C6309B-1C52-4FD6-94A2-0113722346F5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9a87ce7a-64d3-4266-a21f-463e6df50ea2"/>
    <ds:schemaRef ds:uri="http://purl.org/dc/terms/"/>
    <ds:schemaRef ds:uri="http://schemas.microsoft.com/office/2006/metadata/properties"/>
    <ds:schemaRef ds:uri="66c03983-a02b-4f92-be6e-e511a45c707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F2B19F1-7180-49D0-A3F7-A5B98EF2F8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FB2859-B096-49C4-BFDD-993CF50C03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87ce7a-64d3-4266-a21f-463e6df50ea2"/>
    <ds:schemaRef ds:uri="66c03983-a02b-4f92-be6e-e511a45c70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4288</TotalTime>
  <Words>1081</Words>
  <Application>Microsoft Office PowerPoint</Application>
  <PresentationFormat>Widescreen</PresentationFormat>
  <Paragraphs>116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Georgia</vt:lpstr>
      <vt:lpstr>黑体</vt:lpstr>
      <vt:lpstr>Times New Roman</vt:lpstr>
      <vt:lpstr>Wingdings</vt:lpstr>
      <vt:lpstr>Office Theme</vt:lpstr>
      <vt:lpstr>IMAGE SEGMENTATION FOR FLOWER CLASSIFICATION DATASET USING DEEP LEARNING METHODS </vt:lpstr>
      <vt:lpstr>Introduction</vt:lpstr>
      <vt:lpstr>Data Pre-processing</vt:lpstr>
      <vt:lpstr>Pre-trained model : U-Net </vt:lpstr>
      <vt:lpstr>Architecture of U-Net layer</vt:lpstr>
      <vt:lpstr>Custom Model</vt:lpstr>
      <vt:lpstr>Custom Model</vt:lpstr>
      <vt:lpstr>Architecture of Custom Model.</vt:lpstr>
      <vt:lpstr>Evaluation</vt:lpstr>
      <vt:lpstr>Evaluation metric : Confusion matrix </vt:lpstr>
      <vt:lpstr>Conclusion</vt:lpstr>
      <vt:lpstr>Experimental Setup : - Technology Stack</vt:lpstr>
      <vt:lpstr>What i am going to speak.</vt:lpstr>
      <vt:lpstr>PowerPoint Presentation</vt:lpstr>
      <vt:lpstr>THANK YOU </vt:lpstr>
    </vt:vector>
  </TitlesOfParts>
  <Company>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Nikhil Raj</dc:creator>
  <cp:lastModifiedBy>Nikhil Raj</cp:lastModifiedBy>
  <cp:revision>233</cp:revision>
  <dcterms:created xsi:type="dcterms:W3CDTF">2019-02-06T16:40:25Z</dcterms:created>
  <dcterms:modified xsi:type="dcterms:W3CDTF">2024-05-16T20:33:36Z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0x010100B7311CC23996F344A55E626841EB6E2F</vt:lpwstr>
  </property>
  <property fmtid="{D5CDD505-2E9C-101B-9397-08002B2CF9AE}" pid="3" name="Order">
    <vt:r8>4688300</vt:r8>
  </property>
  <property fmtid="{D5CDD505-2E9C-101B-9397-08002B2CF9AE}" pid="4" name="ComplianceAssetId">
    <vt:lpwstr/>
  </property>
</Properties>
</file>