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5254997" y="1319540"/>
            <a:ext cx="1682007" cy="1498198"/>
          </a:xfrm>
          <a:custGeom>
            <a:avLst/>
            <a:gdLst/>
            <a:ahLst/>
            <a:cxnLst/>
            <a:rect l="l" t="t" r="r" b="b"/>
            <a:pathLst>
              <a:path w="1682007" h="1498198">
                <a:moveTo>
                  <a:pt x="0" y="0"/>
                </a:moveTo>
                <a:lnTo>
                  <a:pt x="1682006" y="0"/>
                </a:lnTo>
                <a:lnTo>
                  <a:pt x="1682006" y="1498198"/>
                </a:lnTo>
                <a:lnTo>
                  <a:pt x="0" y="149819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8983" t="-12783" r="-18852" b="-23242"/>
            </a:stretch>
          </a:blipFill>
        </p:spPr>
      </p:sp>
      <p:sp>
        <p:nvSpPr>
          <p:cNvPr id="5" name="Text Box 4"/>
          <p:cNvSpPr txBox="1"/>
          <p:nvPr/>
        </p:nvSpPr>
        <p:spPr>
          <a:xfrm>
            <a:off x="2063750" y="33718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  <a:b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71575" y="3299460"/>
            <a:ext cx="9848215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/>
              <a:t>THIẾT KẾ V</a:t>
            </a:r>
            <a:r>
              <a:rPr lang="" altLang="en-US" sz="2800" b="1"/>
              <a:t>À</a:t>
            </a:r>
            <a:r>
              <a:rPr lang="en-US" altLang="en-US" sz="2800" b="1"/>
              <a:t> C</a:t>
            </a:r>
            <a:r>
              <a:rPr lang="" altLang="en-US" sz="2800" b="1"/>
              <a:t>À</a:t>
            </a:r>
            <a:r>
              <a:rPr lang="en-US" altLang="en-US" sz="2800" b="1"/>
              <a:t>I </a:t>
            </a:r>
            <a:r>
              <a:rPr lang="" altLang="en-US" sz="2800" b="1"/>
              <a:t>Đ</a:t>
            </a:r>
            <a:r>
              <a:rPr lang="en-US" altLang="en-US" sz="2800" b="1"/>
              <a:t>ẶT C</a:t>
            </a:r>
            <a:r>
              <a:rPr lang="" altLang="en-US" sz="2800" b="1"/>
              <a:t>Ơ</a:t>
            </a:r>
            <a:r>
              <a:rPr lang="en-US" altLang="en-US" sz="2800" b="1"/>
              <a:t> SỞ DỮ LIỆU CHO HỆ THỐNG </a:t>
            </a:r>
            <a:endParaRPr lang="en-US" altLang="en-US" sz="2800" b="1"/>
          </a:p>
          <a:p>
            <a:pPr algn="ctr"/>
            <a:r>
              <a:rPr lang="en-US" altLang="en-US" sz="2800" b="1"/>
              <a:t>THI TRẮC NGHIỆM TRỰC TUYẾN KỸ N</a:t>
            </a:r>
            <a:r>
              <a:rPr lang="" altLang="en-US" sz="2800" b="1"/>
              <a:t>Ă</a:t>
            </a:r>
            <a:r>
              <a:rPr lang="en-US" altLang="en-US" sz="2800" b="1"/>
              <a:t>NG READING BẰNG NOSQL</a:t>
            </a:r>
            <a:endParaRPr lang="en-US" altLang="en-US" sz="2800" b="1"/>
          </a:p>
        </p:txBody>
      </p:sp>
      <p:sp>
        <p:nvSpPr>
          <p:cNvPr id="7" name="Text Box 6"/>
          <p:cNvSpPr txBox="1"/>
          <p:nvPr/>
        </p:nvSpPr>
        <p:spPr>
          <a:xfrm>
            <a:off x="3679825" y="2777490"/>
            <a:ext cx="483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BÁO </a:t>
            </a:r>
            <a:r>
              <a:rPr lang="en-US" sz="2800"/>
              <a:t>CÁO ĐỒ ÁN CƠ SỞ NGÀNH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891540" y="4909820"/>
            <a:ext cx="4156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Giáo viên hướng dẫn:</a:t>
            </a:r>
            <a:endParaRPr lang="en-US" sz="2800"/>
          </a:p>
          <a:p>
            <a:r>
              <a:rPr lang="en-US" sz="2800"/>
              <a:t>ThS. Phan Thị Phương Nam</a:t>
            </a:r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936740" y="4909820"/>
            <a:ext cx="53613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Sinh viên thực hiện: Tô Chí Nguyên</a:t>
            </a:r>
            <a:endParaRPr lang="en-US" sz="2800"/>
          </a:p>
          <a:p>
            <a:r>
              <a:rPr lang="en-US" sz="2800"/>
              <a:t>MSSV: 110121239</a:t>
            </a:r>
            <a:endParaRPr lang="en-US" sz="2800"/>
          </a:p>
          <a:p>
            <a:r>
              <a:rPr lang="en-US" sz="2800"/>
              <a:t>Lớp: DA21TTC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0460"/>
            <a:ext cx="10515600" cy="1325563"/>
          </a:xfrm>
        </p:spPr>
        <p:txBody>
          <a:bodyPr/>
          <a:p>
            <a:pPr algn="ctr"/>
            <a:r>
              <a:rPr lang="en-US" sz="5400"/>
              <a:t>XIN CẢM ƠN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775335" y="193040"/>
            <a:ext cx="5655945" cy="66649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-1964055" y="-48260"/>
            <a:ext cx="6183630" cy="781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619250" y="2726690"/>
            <a:ext cx="3403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NỘI DUNG</a:t>
            </a:r>
            <a:endParaRPr lang="en-US" sz="4800" b="1"/>
          </a:p>
        </p:txBody>
      </p:sp>
      <p:sp>
        <p:nvSpPr>
          <p:cNvPr id="11" name="Text Box 10"/>
          <p:cNvSpPr txBox="1"/>
          <p:nvPr/>
        </p:nvSpPr>
        <p:spPr>
          <a:xfrm>
            <a:off x="6332220" y="882015"/>
            <a:ext cx="565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150000"/>
              <a:buFont typeface="Arial" panose="020B0604020202020204" pitchFamily="34" charset="0"/>
              <a:buNone/>
            </a:pPr>
            <a:r>
              <a:rPr lang="en-US" sz="3600"/>
              <a:t>Tổng quan đề tài</a:t>
            </a:r>
            <a:endParaRPr 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6788785" y="2219325"/>
            <a:ext cx="565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150000"/>
              <a:buFont typeface="Arial" panose="020B0604020202020204" pitchFamily="34" charset="0"/>
              <a:buNone/>
            </a:pPr>
            <a:r>
              <a:rPr lang="en-US" sz="3600"/>
              <a:t>Kết quả nghiên cứu</a:t>
            </a:r>
            <a:endParaRPr 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6788785" y="3556635"/>
            <a:ext cx="565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150000"/>
              <a:buFont typeface="Arial" panose="020B0604020202020204" pitchFamily="34" charset="0"/>
              <a:buNone/>
            </a:pPr>
            <a:r>
              <a:rPr lang="en-US" sz="3600"/>
              <a:t>Kết luận</a:t>
            </a:r>
            <a:endParaRPr 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6431280" y="4893945"/>
            <a:ext cx="565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150000"/>
              <a:buFont typeface="Arial" panose="020B0604020202020204" pitchFamily="34" charset="0"/>
              <a:buNone/>
            </a:pPr>
            <a:r>
              <a:rPr lang="en-US" sz="3600"/>
              <a:t>Hướng phát triển</a:t>
            </a:r>
            <a:endParaRPr lang="en-US" sz="3600"/>
          </a:p>
        </p:txBody>
      </p:sp>
      <p:sp>
        <p:nvSpPr>
          <p:cNvPr id="15" name="Oval 14"/>
          <p:cNvSpPr/>
          <p:nvPr/>
        </p:nvSpPr>
        <p:spPr>
          <a:xfrm>
            <a:off x="5842000" y="5047615"/>
            <a:ext cx="357505" cy="3378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58560" y="3710305"/>
            <a:ext cx="357505" cy="3378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32830" y="2372995"/>
            <a:ext cx="357505" cy="3378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84495" y="1035685"/>
            <a:ext cx="357505" cy="3378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61970" y="269240"/>
            <a:ext cx="6067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Tổng quan đề tài</a:t>
            </a:r>
            <a:endParaRPr lang="en-US" sz="4000" b="1"/>
          </a:p>
        </p:txBody>
      </p:sp>
      <p:sp>
        <p:nvSpPr>
          <p:cNvPr id="5" name="Text Box 4"/>
          <p:cNvSpPr txBox="1"/>
          <p:nvPr/>
        </p:nvSpPr>
        <p:spPr>
          <a:xfrm>
            <a:off x="1301115" y="1339850"/>
            <a:ext cx="3607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Lý do chọn đề tài: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939800" y="2084705"/>
            <a:ext cx="43294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/>
              <a:t>Chạy theo phong trào</a:t>
            </a:r>
            <a:endParaRPr lang="en-US" sz="3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/>
              <a:t>Đáp ứng nhu cầu</a:t>
            </a:r>
            <a:endParaRPr lang="en-US" sz="32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53380" y="1446530"/>
            <a:ext cx="9525" cy="4678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727190" y="1339850"/>
            <a:ext cx="383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Phạm vi nghiên cứu:</a:t>
            </a:r>
            <a:endParaRPr 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5646420" y="2084705"/>
            <a:ext cx="65449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Nội dung: nghiên cứu các hình thức thi trực tuyến kỹ n</a:t>
            </a:r>
            <a:r>
              <a:rPr lang="" altLang="en-US" sz="2800"/>
              <a:t>ă</a:t>
            </a:r>
            <a:r>
              <a:rPr lang="en-US" altLang="en-US" sz="2800"/>
              <a:t>ng Reading của sinh viên tại Tr</a:t>
            </a:r>
            <a:r>
              <a:rPr lang="" altLang="en-US" sz="2800"/>
              <a:t>ư</a:t>
            </a:r>
            <a:r>
              <a:rPr lang="en-US" altLang="en-US" sz="2800"/>
              <a:t>ờng </a:t>
            </a:r>
            <a:r>
              <a:rPr lang="" altLang="en-US" sz="2800"/>
              <a:t>Đ</a:t>
            </a:r>
            <a:r>
              <a:rPr lang="en-US" altLang="en-US" sz="2800"/>
              <a:t>ại học Trà Vinh.</a:t>
            </a: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Không gian: Tr</a:t>
            </a:r>
            <a:r>
              <a:rPr lang="" altLang="en-US" sz="2800"/>
              <a:t>ư</a:t>
            </a:r>
            <a:r>
              <a:rPr lang="en-US" altLang="en-US" sz="2800"/>
              <a:t>ờng </a:t>
            </a:r>
            <a:r>
              <a:rPr lang="" altLang="en-US" sz="2800"/>
              <a:t>Đ</a:t>
            </a:r>
            <a:r>
              <a:rPr lang="en-US" altLang="en-US" sz="2800"/>
              <a:t>ại học Trà Vinh</a:t>
            </a: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Thời gian: Học kỳ I n</a:t>
            </a:r>
            <a:r>
              <a:rPr lang="" altLang="en-US" sz="2800"/>
              <a:t>ă</a:t>
            </a:r>
            <a:r>
              <a:rPr lang="en-US" altLang="en-US" sz="2800"/>
              <a:t>m học 2024 - 2025</a:t>
            </a: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61970" y="269240"/>
            <a:ext cx="6067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Tổng quan đề tài</a:t>
            </a:r>
            <a:endParaRPr lang="en-US" sz="4000" b="1"/>
          </a:p>
        </p:txBody>
      </p:sp>
      <p:sp>
        <p:nvSpPr>
          <p:cNvPr id="5" name="Text Box 4"/>
          <p:cNvSpPr txBox="1"/>
          <p:nvPr/>
        </p:nvSpPr>
        <p:spPr>
          <a:xfrm>
            <a:off x="1301115" y="1339850"/>
            <a:ext cx="3607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Mục tiêu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168910" y="2084705"/>
            <a:ext cx="5100320" cy="322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Vận dụng quy trình thu thập thông tin </a:t>
            </a:r>
            <a:r>
              <a:rPr lang="" altLang="en-US" sz="2800"/>
              <a:t>đ</a:t>
            </a:r>
            <a:r>
              <a:rPr lang="en-US" altLang="en-US" sz="2800"/>
              <a:t>ể xây dựng cơ sở dữ liệu.</a:t>
            </a: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Vận dụng l</a:t>
            </a:r>
            <a:r>
              <a:rPr lang="" altLang="en-US" sz="2800"/>
              <a:t>ý</a:t>
            </a:r>
            <a:r>
              <a:rPr lang="en-US" altLang="en-US" sz="2800"/>
              <a:t> thuyết xây dụng cơ sở dữ liệu vào việc xây dựng các cơ sở dữ liệu thực tế.</a:t>
            </a:r>
            <a:endParaRPr lang="en-US" altLang="en-US" sz="28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53380" y="1446530"/>
            <a:ext cx="9525" cy="4678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727190" y="1339850"/>
            <a:ext cx="383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Nội dung</a:t>
            </a:r>
            <a:endParaRPr 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5646420" y="2084705"/>
            <a:ext cx="65449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Xây dựng cơ sở dữ liệu về hình thức thi trực tuyến kỹ n</a:t>
            </a:r>
            <a:r>
              <a:rPr lang="" altLang="en-US" sz="2800"/>
              <a:t>ă</a:t>
            </a:r>
            <a:r>
              <a:rPr lang="en-US" altLang="en-US" sz="2800"/>
              <a:t>ng Reading </a:t>
            </a:r>
            <a:r>
              <a:rPr lang="en-US" sz="2800"/>
              <a:t>bằng</a:t>
            </a:r>
            <a:r>
              <a:rPr lang="en-US" altLang="en-US" sz="2800"/>
              <a:t> NoSQL.</a:t>
            </a: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Cài </a:t>
            </a:r>
            <a:r>
              <a:rPr lang="" altLang="en-US" sz="2800"/>
              <a:t>đ</a:t>
            </a:r>
            <a:r>
              <a:rPr lang="en-US" altLang="en-US" sz="2800"/>
              <a:t>ặt cơ sở dữ liệu, nhập mẫu thử và truy vấn dữ liệu </a:t>
            </a: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Viết câu truy vấn </a:t>
            </a: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Phần mềm sử dụng</a:t>
            </a:r>
            <a:endParaRPr lang="en-US"/>
          </a:p>
        </p:txBody>
      </p:sp>
      <p:pic>
        <p:nvPicPr>
          <p:cNvPr id="7" name="Content Placeholder 6" descr="20900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1245" y="2431415"/>
            <a:ext cx="2627630" cy="2309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940"/>
            <a:ext cx="10515600" cy="1325563"/>
          </a:xfrm>
        </p:spPr>
        <p:txBody>
          <a:bodyPr/>
          <a:p>
            <a:pPr algn="ctr"/>
            <a:r>
              <a:rPr lang="en-US" b="1"/>
              <a:t>Kết quả </a:t>
            </a:r>
            <a:r>
              <a:rPr lang="en-US" sz="4000" b="1"/>
              <a:t>nghiên </a:t>
            </a:r>
            <a:r>
              <a:rPr lang="en-US" b="1"/>
              <a:t>cứu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620" y="1840230"/>
            <a:ext cx="5036185" cy="4496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4620" y="1054100"/>
            <a:ext cx="6064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Nhập cơ sở dữ liệu cho 15 thí sinh: </a:t>
            </a:r>
            <a:endParaRPr lang="en-US" sz="320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22340" y="1071880"/>
            <a:ext cx="5715" cy="526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879590" y="1054100"/>
            <a:ext cx="356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Cấu trúc chung:</a:t>
            </a:r>
            <a:endParaRPr lang="en-US" sz="32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5235" y="1839595"/>
            <a:ext cx="5820410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940"/>
            <a:ext cx="10515600" cy="1325563"/>
          </a:xfrm>
        </p:spPr>
        <p:txBody>
          <a:bodyPr/>
          <a:p>
            <a:pPr algn="ctr"/>
            <a:r>
              <a:rPr lang="en-US" b="1"/>
              <a:t>Kết quả </a:t>
            </a:r>
            <a:r>
              <a:rPr lang="en-US" sz="4000" b="1"/>
              <a:t>nghiên </a:t>
            </a:r>
            <a:r>
              <a:rPr lang="en-US" b="1"/>
              <a:t>cứu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34620" y="1054100"/>
            <a:ext cx="3933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Câu truy vấn:</a:t>
            </a:r>
            <a:endParaRPr lang="en-US" sz="3200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42230" y="1927860"/>
            <a:ext cx="6503035" cy="35337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34620" y="1928495"/>
            <a:ext cx="4291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Tìm và hiển thị nội dung câu số 7 của </a:t>
            </a:r>
            <a:r>
              <a:rPr lang="" altLang="en-US" sz="3200"/>
              <a:t>đ</a:t>
            </a:r>
            <a:r>
              <a:rPr lang="en-US" altLang="en-US" sz="3200"/>
              <a:t>oạn 3 trong mã </a:t>
            </a:r>
            <a:r>
              <a:rPr lang="" altLang="en-US" sz="3200"/>
              <a:t>đ</a:t>
            </a:r>
            <a:r>
              <a:rPr lang="en-US" altLang="en-US" sz="3200"/>
              <a:t>ề 2</a:t>
            </a:r>
            <a:endParaRPr lang="en-US" altLang="en-US" sz="320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99940" y="1137285"/>
            <a:ext cx="10160" cy="512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142230" y="1054100"/>
            <a:ext cx="230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Kết quả: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6680"/>
            <a:ext cx="10515600" cy="1325563"/>
          </a:xfrm>
        </p:spPr>
        <p:txBody>
          <a:bodyPr/>
          <a:p>
            <a:pPr algn="ctr"/>
            <a:r>
              <a:rPr lang="en-US" b="1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0" y="1825625"/>
            <a:ext cx="5181600" cy="4351338"/>
          </a:xfrm>
        </p:spPr>
        <p:txBody>
          <a:bodyPr/>
          <a:p>
            <a:r>
              <a:rPr lang="en-US"/>
              <a:t>Thiết kế được một cơ sở dữ liệu</a:t>
            </a:r>
            <a:endParaRPr lang="en-US"/>
          </a:p>
          <a:p>
            <a:endParaRPr lang="en-US"/>
          </a:p>
          <a:p>
            <a:r>
              <a:rPr lang="en-US"/>
              <a:t>Demo mô hình thử nghiệm</a:t>
            </a:r>
            <a:endParaRPr lang="en-US"/>
          </a:p>
          <a:p>
            <a:endParaRPr lang="en-US"/>
          </a:p>
          <a:p>
            <a:r>
              <a:rPr lang="en-US"/>
              <a:t>Đáp ứng nhu cầu phân tích dữ liệu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r>
              <a:rPr lang="en-US"/>
              <a:t>Cơ sở dữ liệu chưa có chiều sâu</a:t>
            </a:r>
            <a:endParaRPr lang="en-US"/>
          </a:p>
          <a:p>
            <a:endParaRPr lang="en-US"/>
          </a:p>
          <a:p>
            <a:r>
              <a:rPr lang="en-US"/>
              <a:t>Thiếu thang đo cấp độ bài thi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91490" y="103060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Kết quả đạt được:</a:t>
            </a:r>
            <a:endParaRPr lang="en-US" sz="280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06440" y="1117600"/>
            <a:ext cx="38100" cy="468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172200" y="103060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Hạn chế: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15" y="-97155"/>
            <a:ext cx="10515600" cy="1325563"/>
          </a:xfrm>
        </p:spPr>
        <p:txBody>
          <a:bodyPr/>
          <a:p>
            <a:pPr algn="ctr"/>
            <a:r>
              <a:rPr lang="en-US" b="1"/>
              <a:t>Hướng phát triển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906145" y="1445260"/>
            <a:ext cx="6153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Một số hướng phát triển chung: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041400" y="2409825"/>
            <a:ext cx="78898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Thêm nhiều thuộc tính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Thêm tính năng đánh giá năng lực thí sinh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Thêm các cấp độ cho bài thi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Tăng cường bảo mật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Presentation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Kết quả nghiên cứu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Chí Nguyên</cp:lastModifiedBy>
  <cp:revision>5</cp:revision>
  <dcterms:created xsi:type="dcterms:W3CDTF">2025-01-08T13:47:02Z</dcterms:created>
  <dcterms:modified xsi:type="dcterms:W3CDTF">2025-01-08T15:34:42Z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9DDE8BF8FA5A44FE98274B3B838C717A_11</vt:lpwstr>
  </property>
  <property fmtid="{D5CDD505-2E9C-101B-9397-08002B2CF9AE}" pid="3" name="KSOProductBuildVer">
    <vt:lpwstr>1033-12.2.0.19307</vt:lpwstr>
  </property>
</Properties>
</file>