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0.xml.rels" ContentType="application/vnd.openxmlformats-package.relationships+xml"/>
  <Override PartName="/ppt/notesSlides/_rels/notesSlide13.xml.rels" ContentType="application/vnd.openxmlformats-package.relationships+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82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1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15166FB3-83C8-44E4-B23D-081FFCA8D0F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381240" y="685800"/>
            <a:ext cx="6095520" cy="3428640"/>
          </a:xfrm>
          <a:prstGeom prst="rect">
            <a:avLst/>
          </a:prstGeom>
        </p:spPr>
      </p:sp>
      <p:sp>
        <p:nvSpPr>
          <p:cNvPr id="168"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Bef>
                <a:spcPts val="1199"/>
              </a:spcBef>
              <a:tabLst>
                <a:tab algn="l" pos="0"/>
              </a:tabLst>
            </a:pPr>
            <a:r>
              <a:rPr b="0" lang="en" sz="1400" spc="-1" strike="noStrike">
                <a:solidFill>
                  <a:srgbClr val="000000"/>
                </a:solidFill>
                <a:latin typeface="Arial"/>
              </a:rPr>
              <a:t>We got a more useful model for predicting Wine Type than we did for Wine Quality. We used all the predictors except quality (which was not significant), pH and citric acid (which were related to the other acidity predictors).</a:t>
            </a:r>
            <a:endParaRPr b="0" lang="en-US" sz="1400" spc="-1" strike="noStrike">
              <a:latin typeface="Arial"/>
            </a:endParaRPr>
          </a:p>
          <a:p>
            <a:pPr>
              <a:lnSpc>
                <a:spcPct val="115000"/>
              </a:lnSpc>
              <a:spcBef>
                <a:spcPts val="1199"/>
              </a:spcBef>
              <a:tabLst>
                <a:tab algn="l" pos="0"/>
              </a:tabLst>
            </a:pPr>
            <a:r>
              <a:rPr b="0" lang="en" sz="1400" spc="-1" strike="noStrike">
                <a:solidFill>
                  <a:srgbClr val="000000"/>
                </a:solidFill>
                <a:latin typeface="Arial"/>
              </a:rPr>
              <a:t>This gave us a great ROC Curve, a Delta G-squared of 4742, and a p-value of 0 so we know it is useful.</a:t>
            </a:r>
            <a:endParaRPr b="0" lang="en-US" sz="1400" spc="-1" strike="noStrike">
              <a:latin typeface="Arial"/>
            </a:endParaRPr>
          </a:p>
          <a:p>
            <a:pPr>
              <a:lnSpc>
                <a:spcPct val="100000"/>
              </a:lnSpc>
              <a:spcBef>
                <a:spcPts val="1199"/>
              </a:spcBef>
              <a:tabLst>
                <a:tab algn="l" pos="0"/>
              </a:tabLst>
            </a:pPr>
            <a:endParaRPr b="0" lang="en-US"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381240" y="685800"/>
            <a:ext cx="6095520" cy="3428640"/>
          </a:xfrm>
          <a:prstGeom prst="rect">
            <a:avLst/>
          </a:prstGeom>
        </p:spPr>
      </p:sp>
      <p:sp>
        <p:nvSpPr>
          <p:cNvPr id="170"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Bef>
                <a:spcPts val="1199"/>
              </a:spcBef>
              <a:tabLst>
                <a:tab algn="l" pos="0"/>
              </a:tabLst>
            </a:pPr>
            <a:r>
              <a:rPr b="0" lang="en" sz="1400" spc="-1" strike="noStrike">
                <a:solidFill>
                  <a:srgbClr val="000000"/>
                </a:solidFill>
                <a:latin typeface="Arial"/>
              </a:rPr>
              <a:t>Accuracy: How many correct guesses out of the total</a:t>
            </a:r>
            <a:endParaRPr b="0" lang="en-US" sz="1400" spc="-1" strike="noStrike">
              <a:latin typeface="Arial"/>
            </a:endParaRPr>
          </a:p>
          <a:p>
            <a:pPr>
              <a:lnSpc>
                <a:spcPct val="115000"/>
              </a:lnSpc>
              <a:spcBef>
                <a:spcPts val="1199"/>
              </a:spcBef>
              <a:tabLst>
                <a:tab algn="l" pos="0"/>
              </a:tabLst>
            </a:pPr>
            <a:r>
              <a:rPr b="0" lang="en" sz="1400" spc="-1" strike="noStrike">
                <a:solidFill>
                  <a:srgbClr val="000000"/>
                </a:solidFill>
                <a:latin typeface="Arial"/>
              </a:rPr>
              <a:t>Precision: Out of those predicted positive, how many are truly positive?</a:t>
            </a:r>
            <a:endParaRPr b="0" lang="en-US" sz="1400" spc="-1" strike="noStrike">
              <a:latin typeface="Arial"/>
            </a:endParaRPr>
          </a:p>
          <a:p>
            <a:pPr>
              <a:lnSpc>
                <a:spcPct val="115000"/>
              </a:lnSpc>
              <a:spcBef>
                <a:spcPts val="1199"/>
              </a:spcBef>
              <a:tabLst>
                <a:tab algn="l" pos="0"/>
              </a:tabLst>
            </a:pPr>
            <a:r>
              <a:rPr b="0" lang="en" sz="1400" spc="-1" strike="noStrike">
                <a:solidFill>
                  <a:srgbClr val="000000"/>
                </a:solidFill>
                <a:latin typeface="Arial"/>
              </a:rPr>
              <a:t>Recall: Out of those actually positive, how many were predicted posit</a:t>
            </a: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spcAft>
                <a:spcPts val="1199"/>
              </a:spcAft>
              <a:tabLst>
                <a:tab algn="l" pos="0"/>
              </a:tabLst>
            </a:pPr>
            <a:r>
              <a:rPr b="0" lang="en" sz="1400" spc="-1" strike="noStrike">
                <a:solidFill>
                  <a:srgbClr val="000000"/>
                </a:solidFill>
                <a:latin typeface="Arial"/>
              </a:rPr>
              <a:t>ive?</a:t>
            </a:r>
            <a:endParaRPr b="0" lang="en-US"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81240" y="685800"/>
            <a:ext cx="6095520" cy="3428640"/>
          </a:xfrm>
          <a:prstGeom prst="rect">
            <a:avLst/>
          </a:prstGeom>
        </p:spPr>
      </p:sp>
      <p:sp>
        <p:nvSpPr>
          <p:cNvPr id="172"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Bef>
                <a:spcPts val="1199"/>
              </a:spcBef>
              <a:tabLst>
                <a:tab algn="l" pos="0"/>
              </a:tabLst>
            </a:pPr>
            <a:r>
              <a:rPr b="0" lang="en" sz="1400" spc="-1" strike="noStrike">
                <a:solidFill>
                  <a:srgbClr val="000000"/>
                </a:solidFill>
                <a:latin typeface="Arial"/>
              </a:rPr>
              <a:t>We used our models and predictor values from two sample points from the data to calculate log odds for the wine type and quality responses. A Good Red wine had a 95% probability of being Good, and a 99.6% probability of being Red. A Good White wine had a 95% probability of being Good and only a 1.5% probability of being Red. </a:t>
            </a:r>
            <a:endParaRPr b="0" lang="en-US" sz="1400" spc="-1" strike="noStrike">
              <a:latin typeface="Arial"/>
            </a:endParaRPr>
          </a:p>
          <a:p>
            <a:pPr>
              <a:lnSpc>
                <a:spcPct val="100000"/>
              </a:lnSpc>
              <a:spcBef>
                <a:spcPts val="1199"/>
              </a:spcBef>
              <a:tabLst>
                <a:tab algn="l" pos="0"/>
              </a:tabLst>
            </a:pPr>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381240" y="685800"/>
            <a:ext cx="6095520" cy="3428640"/>
          </a:xfrm>
          <a:prstGeom prst="rect">
            <a:avLst/>
          </a:prstGeom>
        </p:spPr>
      </p:sp>
      <p:sp>
        <p:nvSpPr>
          <p:cNvPr id="166"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Bef>
                <a:spcPts val="1199"/>
              </a:spcBef>
              <a:tabLst>
                <a:tab algn="l" pos="0"/>
              </a:tabLst>
            </a:pPr>
            <a:r>
              <a:rPr b="0" lang="en" sz="1400" spc="-1" strike="noStrike">
                <a:solidFill>
                  <a:srgbClr val="000000"/>
                </a:solidFill>
                <a:latin typeface="Arial"/>
              </a:rPr>
              <a:t>During data exploration, we noticed a couple of patterns and interesting points.</a:t>
            </a:r>
            <a:endParaRPr b="0" lang="en-US" sz="1400" spc="-1" strike="noStrike">
              <a:latin typeface="Arial"/>
            </a:endParaRPr>
          </a:p>
          <a:p>
            <a:pPr>
              <a:lnSpc>
                <a:spcPct val="115000"/>
              </a:lnSpc>
              <a:spcBef>
                <a:spcPts val="1199"/>
              </a:spcBef>
              <a:tabLst>
                <a:tab algn="l" pos="0"/>
              </a:tabLst>
            </a:pPr>
            <a:r>
              <a:rPr b="0" lang="en" sz="1400" spc="-1" strike="noStrike">
                <a:solidFill>
                  <a:srgbClr val="000000"/>
                </a:solidFill>
                <a:latin typeface="Arial"/>
              </a:rPr>
              <a:t>We could tell from VIF values and correlations that measures of acidity, composition by volume, and sulfur dioxide predictors had collinearity with one another because they are physically related quantities.</a:t>
            </a:r>
            <a:endParaRPr b="0" lang="en-US" sz="1400" spc="-1" strike="noStrike">
              <a:latin typeface="Arial"/>
            </a:endParaRPr>
          </a:p>
          <a:p>
            <a:pPr>
              <a:lnSpc>
                <a:spcPct val="115000"/>
              </a:lnSpc>
              <a:spcBef>
                <a:spcPts val="1199"/>
              </a:spcBef>
              <a:tabLst>
                <a:tab algn="l" pos="0"/>
              </a:tabLst>
            </a:pPr>
            <a:r>
              <a:rPr b="0" lang="en" sz="1400" spc="-1" strike="noStrike">
                <a:solidFill>
                  <a:srgbClr val="000000"/>
                </a:solidFill>
                <a:latin typeface="Arial"/>
              </a:rPr>
              <a:t>We also noticed that the most notable trend in quality data was for alcohol content. Good red and white wines have a higher average alcohol content.</a:t>
            </a:r>
            <a:endParaRPr b="0" lang="en-US" sz="1400" spc="-1" strike="noStrike">
              <a:latin typeface="Arial"/>
            </a:endParaRPr>
          </a:p>
          <a:p>
            <a:pPr>
              <a:lnSpc>
                <a:spcPct val="115000"/>
              </a:lnSpc>
              <a:spcBef>
                <a:spcPts val="1199"/>
              </a:spcBef>
              <a:tabLst>
                <a:tab algn="l" pos="0"/>
              </a:tabLst>
            </a:pPr>
            <a:r>
              <a:rPr b="0" lang="en" sz="1400" spc="-1" strike="noStrike">
                <a:solidFill>
                  <a:srgbClr val="000000"/>
                </a:solidFill>
                <a:latin typeface="Arial"/>
              </a:rPr>
              <a:t>Wines that had high volatile acids, the acids that evaporate easily, were rated more poorly on average. We assume this is because it has an unpleasant smell and taste.</a:t>
            </a:r>
            <a:endParaRPr b="0" lang="en-US" sz="1400" spc="-1" strike="noStrike">
              <a:latin typeface="Arial"/>
            </a:endParaRPr>
          </a:p>
          <a:p>
            <a:pPr>
              <a:lnSpc>
                <a:spcPct val="115000"/>
              </a:lnSpc>
              <a:spcBef>
                <a:spcPts val="1199"/>
              </a:spcBef>
              <a:tabLst>
                <a:tab algn="l" pos="0"/>
              </a:tabLst>
            </a:pPr>
            <a:r>
              <a:rPr b="0" lang="en" sz="1400" spc="-1" strike="noStrike">
                <a:solidFill>
                  <a:srgbClr val="000000"/>
                </a:solidFill>
                <a:latin typeface="Arial"/>
              </a:rPr>
              <a:t>For white wines, those with higher sugar were rated more poorly on average. </a:t>
            </a:r>
            <a:endParaRPr b="0" lang="en-US" sz="1400" spc="-1" strike="noStrike">
              <a:latin typeface="Arial"/>
            </a:endParaRPr>
          </a:p>
          <a:p>
            <a:pPr>
              <a:lnSpc>
                <a:spcPct val="100000"/>
              </a:lnSpc>
              <a:spcBef>
                <a:spcPts val="1199"/>
              </a:spcBef>
              <a:tabLst>
                <a:tab algn="l" pos="0"/>
              </a:tabLst>
            </a:pPr>
            <a:endParaRPr b="0" lang="en-U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390680"/>
            <a:ext cx="280764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3052800"/>
            <a:ext cx="280764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175032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175032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39068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1261440" y="139068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2210760" y="139068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305280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1261440" y="305280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2210760" y="305280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390680"/>
            <a:ext cx="2807640" cy="3181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390680"/>
            <a:ext cx="2807640" cy="3181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175032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555840"/>
            <a:ext cx="2807640" cy="3505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175032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390680"/>
            <a:ext cx="2807640" cy="3181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175032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175032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175032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3052800"/>
            <a:ext cx="280764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390680"/>
            <a:ext cx="280764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3052800"/>
            <a:ext cx="280764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175032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175032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39068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1261440" y="139068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2210760" y="139068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305280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1261440" y="305280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2210760" y="305280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subTitle"/>
          </p:nvPr>
        </p:nvSpPr>
        <p:spPr>
          <a:xfrm>
            <a:off x="311760" y="1390680"/>
            <a:ext cx="2807640" cy="3181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type="body"/>
          </p:nvPr>
        </p:nvSpPr>
        <p:spPr>
          <a:xfrm>
            <a:off x="311760" y="1390680"/>
            <a:ext cx="2807640" cy="3181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body"/>
          </p:nvPr>
        </p:nvSpPr>
        <p:spPr>
          <a:xfrm>
            <a:off x="31176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3"/>
          <p:cNvSpPr>
            <a:spLocks noGrp="1"/>
          </p:cNvSpPr>
          <p:nvPr>
            <p:ph type="body"/>
          </p:nvPr>
        </p:nvSpPr>
        <p:spPr>
          <a:xfrm>
            <a:off x="175032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390680"/>
            <a:ext cx="2807640" cy="3181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555840"/>
            <a:ext cx="2807640" cy="3505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type="body"/>
          </p:nvPr>
        </p:nvSpPr>
        <p:spPr>
          <a:xfrm>
            <a:off x="31176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175032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4"/>
          <p:cNvSpPr>
            <a:spLocks noGrp="1"/>
          </p:cNvSpPr>
          <p:nvPr>
            <p:ph type="body"/>
          </p:nvPr>
        </p:nvSpPr>
        <p:spPr>
          <a:xfrm>
            <a:off x="31176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type="body"/>
          </p:nvPr>
        </p:nvSpPr>
        <p:spPr>
          <a:xfrm>
            <a:off x="31176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175032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175032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type="body"/>
          </p:nvPr>
        </p:nvSpPr>
        <p:spPr>
          <a:xfrm>
            <a:off x="31176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175032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311760" y="3052800"/>
            <a:ext cx="280764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311760" y="1390680"/>
            <a:ext cx="280764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311760" y="3052800"/>
            <a:ext cx="280764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31176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175032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31176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5"/>
          <p:cNvSpPr>
            <a:spLocks noGrp="1"/>
          </p:cNvSpPr>
          <p:nvPr>
            <p:ph type="body"/>
          </p:nvPr>
        </p:nvSpPr>
        <p:spPr>
          <a:xfrm>
            <a:off x="175032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311760" y="139068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1261440" y="139068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2210760" y="139068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5"/>
          <p:cNvSpPr>
            <a:spLocks noGrp="1"/>
          </p:cNvSpPr>
          <p:nvPr>
            <p:ph type="body"/>
          </p:nvPr>
        </p:nvSpPr>
        <p:spPr>
          <a:xfrm>
            <a:off x="311760" y="305280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6"/>
          <p:cNvSpPr>
            <a:spLocks noGrp="1"/>
          </p:cNvSpPr>
          <p:nvPr>
            <p:ph type="body"/>
          </p:nvPr>
        </p:nvSpPr>
        <p:spPr>
          <a:xfrm>
            <a:off x="1261440" y="305280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7"/>
          <p:cNvSpPr>
            <a:spLocks noGrp="1"/>
          </p:cNvSpPr>
          <p:nvPr>
            <p:ph type="body"/>
          </p:nvPr>
        </p:nvSpPr>
        <p:spPr>
          <a:xfrm>
            <a:off x="2210760" y="3052800"/>
            <a:ext cx="90396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175032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555840"/>
            <a:ext cx="2807640" cy="3505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175032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390680"/>
            <a:ext cx="1369800" cy="318168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175032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1750320" y="305280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555840"/>
            <a:ext cx="2807640" cy="7560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1750320" y="1390680"/>
            <a:ext cx="1369800" cy="15174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3052800"/>
            <a:ext cx="2807640" cy="15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840"/>
            <a:ext cx="8520120" cy="2054160"/>
          </a:xfrm>
          <a:prstGeom prst="rect">
            <a:avLst/>
          </a:prstGeom>
        </p:spPr>
        <p:txBody>
          <a:bodyPr tIns="91440" bIns="91440" anchor="b">
            <a:noAutofit/>
          </a:bodyPr>
          <a:p>
            <a:pPr algn="ct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6680"/>
            <a:ext cx="548280" cy="393480"/>
          </a:xfrm>
          <a:prstGeom prst="rect">
            <a:avLst/>
          </a:prstGeom>
        </p:spPr>
        <p:txBody>
          <a:bodyPr tIns="91440" bIns="91440" anchor="ctr">
            <a:noAutofit/>
          </a:bodyPr>
          <a:p>
            <a:pPr algn="r">
              <a:lnSpc>
                <a:spcPct val="100000"/>
              </a:lnSpc>
              <a:tabLst>
                <a:tab algn="l" pos="0"/>
              </a:tabLst>
            </a:pPr>
            <a:fld id="{65AB7BBB-5925-46CC-95C5-CDB70C6A293D}"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4200"/>
            <a:ext cx="8229240" cy="2985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5320"/>
            <a:ext cx="8520120" cy="572760"/>
          </a:xfrm>
          <a:prstGeom prst="rect">
            <a:avLst/>
          </a:prstGeom>
        </p:spPr>
        <p:txBody>
          <a:bodyPr tIns="91440" bIns="91440">
            <a:no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3080"/>
            <a:ext cx="8520120" cy="341892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6680"/>
            <a:ext cx="548280" cy="393480"/>
          </a:xfrm>
          <a:prstGeom prst="rect">
            <a:avLst/>
          </a:prstGeom>
        </p:spPr>
        <p:txBody>
          <a:bodyPr tIns="91440" bIns="91440" anchor="ctr">
            <a:noAutofit/>
          </a:bodyPr>
          <a:p>
            <a:pPr algn="r">
              <a:lnSpc>
                <a:spcPct val="100000"/>
              </a:lnSpc>
              <a:tabLst>
                <a:tab algn="l" pos="0"/>
              </a:tabLst>
            </a:pPr>
            <a:fld id="{85222CBC-F176-49F8-9551-F60C53E48C61}"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555840"/>
            <a:ext cx="2807640" cy="756000"/>
          </a:xfrm>
          <a:prstGeom prst="rect">
            <a:avLst/>
          </a:prstGeom>
        </p:spPr>
        <p:txBody>
          <a:bodyPr tIns="91440" bIns="91440" anchor="b">
            <a:noAutofit/>
          </a:bodyPr>
          <a:p>
            <a:pPr algn="ct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9" name="PlaceHolder 2"/>
          <p:cNvSpPr>
            <a:spLocks noGrp="1"/>
          </p:cNvSpPr>
          <p:nvPr>
            <p:ph type="body"/>
          </p:nvPr>
        </p:nvSpPr>
        <p:spPr>
          <a:xfrm>
            <a:off x="311760" y="1390680"/>
            <a:ext cx="2807640" cy="318168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80" name="PlaceHolder 3"/>
          <p:cNvSpPr>
            <a:spLocks noGrp="1"/>
          </p:cNvSpPr>
          <p:nvPr>
            <p:ph type="sldNum"/>
          </p:nvPr>
        </p:nvSpPr>
        <p:spPr>
          <a:xfrm>
            <a:off x="8472600" y="4666680"/>
            <a:ext cx="548280" cy="393480"/>
          </a:xfrm>
          <a:prstGeom prst="rect">
            <a:avLst/>
          </a:prstGeom>
        </p:spPr>
        <p:txBody>
          <a:bodyPr tIns="91440" bIns="91440" anchor="ctr">
            <a:noAutofit/>
          </a:bodyPr>
          <a:p>
            <a:pPr algn="r">
              <a:lnSpc>
                <a:spcPct val="100000"/>
              </a:lnSpc>
              <a:tabLst>
                <a:tab algn="l" pos="0"/>
              </a:tabLst>
            </a:pPr>
            <a:fld id="{5C0BEA31-ED22-43FD-8BC3-1078C976D563}"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pic>
        <p:nvPicPr>
          <p:cNvPr id="123" name="Google Shape;54;p13" descr=""/>
          <p:cNvPicPr/>
          <p:nvPr/>
        </p:nvPicPr>
        <p:blipFill>
          <a:blip r:embed="rId1"/>
          <a:stretch/>
        </p:blipFill>
        <p:spPr>
          <a:xfrm>
            <a:off x="7025040" y="3027240"/>
            <a:ext cx="2118600" cy="2120400"/>
          </a:xfrm>
          <a:prstGeom prst="rect">
            <a:avLst/>
          </a:prstGeom>
          <a:ln>
            <a:noFill/>
          </a:ln>
        </p:spPr>
      </p:pic>
      <p:sp>
        <p:nvSpPr>
          <p:cNvPr id="124" name="TextShape 1"/>
          <p:cNvSpPr txBox="1"/>
          <p:nvPr/>
        </p:nvSpPr>
        <p:spPr>
          <a:xfrm>
            <a:off x="995760" y="744840"/>
            <a:ext cx="7277760" cy="2054160"/>
          </a:xfrm>
          <a:prstGeom prst="rect">
            <a:avLst/>
          </a:prstGeom>
          <a:noFill/>
          <a:ln>
            <a:noFill/>
          </a:ln>
        </p:spPr>
        <p:txBody>
          <a:bodyPr tIns="91440" bIns="91440" anchor="b">
            <a:noAutofit/>
          </a:bodyPr>
          <a:p>
            <a:pPr algn="ctr">
              <a:lnSpc>
                <a:spcPct val="100000"/>
              </a:lnSpc>
              <a:tabLst>
                <a:tab algn="l" pos="0"/>
              </a:tabLst>
            </a:pPr>
            <a:r>
              <a:rPr b="0" lang="en" sz="4000" spc="-1" strike="noStrike">
                <a:solidFill>
                  <a:srgbClr val="000000"/>
                </a:solidFill>
                <a:latin typeface="Arial"/>
                <a:ea typeface="Arial"/>
              </a:rPr>
              <a:t>Portuguese Vinho Verde Red and White Wines</a:t>
            </a:r>
            <a:endParaRPr b="0" lang="en-US" sz="4000" spc="-1" strike="noStrike">
              <a:solidFill>
                <a:srgbClr val="000000"/>
              </a:solidFill>
              <a:latin typeface="Arial"/>
            </a:endParaRPr>
          </a:p>
        </p:txBody>
      </p:sp>
      <p:sp>
        <p:nvSpPr>
          <p:cNvPr id="125" name="TextShape 2"/>
          <p:cNvSpPr txBox="1"/>
          <p:nvPr/>
        </p:nvSpPr>
        <p:spPr>
          <a:xfrm>
            <a:off x="311760" y="2836440"/>
            <a:ext cx="8520120" cy="1309680"/>
          </a:xfrm>
          <a:prstGeom prst="rect">
            <a:avLst/>
          </a:prstGeom>
          <a:noFill/>
          <a:ln>
            <a:noFill/>
          </a:ln>
        </p:spPr>
        <p:txBody>
          <a:bodyPr tIns="91440" bIns="91440">
            <a:noAutofit/>
          </a:bodyPr>
          <a:p>
            <a:pPr algn="ctr">
              <a:lnSpc>
                <a:spcPct val="100000"/>
              </a:lnSpc>
              <a:tabLst>
                <a:tab algn="l" pos="0"/>
              </a:tabLst>
            </a:pPr>
            <a:r>
              <a:rPr b="0" lang="en" sz="1600" spc="-1" strike="noStrike">
                <a:solidFill>
                  <a:srgbClr val="595959"/>
                </a:solidFill>
                <a:latin typeface="Arial"/>
                <a:ea typeface="Arial"/>
              </a:rPr>
              <a:t>Nikki Aaron, Colleen Callahan, </a:t>
            </a:r>
            <a:endParaRPr b="0" lang="en-US" sz="1600" spc="-1" strike="noStrike">
              <a:latin typeface="Arial"/>
            </a:endParaRPr>
          </a:p>
          <a:p>
            <a:pPr algn="ctr">
              <a:lnSpc>
                <a:spcPct val="100000"/>
              </a:lnSpc>
              <a:tabLst>
                <a:tab algn="l" pos="0"/>
              </a:tabLst>
            </a:pPr>
            <a:r>
              <a:rPr b="0" lang="en" sz="1600" spc="-1" strike="noStrike">
                <a:solidFill>
                  <a:srgbClr val="595959"/>
                </a:solidFill>
                <a:latin typeface="Arial"/>
                <a:ea typeface="Arial"/>
              </a:rPr>
              <a:t>Michael Pajewski, Pantea Ferdosian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11760" y="445320"/>
            <a:ext cx="8520120" cy="57276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Wine Type Logistic Regression</a:t>
            </a:r>
            <a:endParaRPr b="0" lang="en-US" sz="2800" spc="-1" strike="noStrike">
              <a:solidFill>
                <a:srgbClr val="000000"/>
              </a:solidFill>
              <a:latin typeface="Arial"/>
            </a:endParaRPr>
          </a:p>
        </p:txBody>
      </p:sp>
      <p:sp>
        <p:nvSpPr>
          <p:cNvPr id="152" name="TextShape 2"/>
          <p:cNvSpPr txBox="1"/>
          <p:nvPr/>
        </p:nvSpPr>
        <p:spPr>
          <a:xfrm>
            <a:off x="311760" y="1153080"/>
            <a:ext cx="8520120" cy="341892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Type class regressed on </a:t>
            </a:r>
            <a:endParaRPr b="0" lang="en-US" sz="18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Density</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Residual sugar</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Total sulfur dioxide</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Volatile acidity</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Chlorides</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Sulphates</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Alcohol</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Free sulfur dioxide</a:t>
            </a:r>
            <a:endParaRPr b="0" lang="en-US" sz="14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ΔG</a:t>
            </a:r>
            <a:r>
              <a:rPr b="0" lang="en" sz="1800" spc="-1" strike="noStrike" baseline="30000">
                <a:solidFill>
                  <a:srgbClr val="595959"/>
                </a:solidFill>
                <a:latin typeface="Arial"/>
                <a:ea typeface="Arial"/>
              </a:rPr>
              <a:t>2</a:t>
            </a:r>
            <a:r>
              <a:rPr b="0" lang="en" sz="1800" spc="-1" strike="noStrike">
                <a:solidFill>
                  <a:srgbClr val="595959"/>
                </a:solidFill>
                <a:latin typeface="Arial"/>
                <a:ea typeface="Arial"/>
              </a:rPr>
              <a:t>: </a:t>
            </a:r>
            <a:r>
              <a:rPr b="0" lang="en" sz="1600" spc="-1" strike="noStrike">
                <a:solidFill>
                  <a:srgbClr val="434343"/>
                </a:solidFill>
                <a:latin typeface="Arial"/>
                <a:ea typeface="Arial"/>
              </a:rPr>
              <a:t>4742</a:t>
            </a:r>
            <a:endParaRPr b="0" lang="en-US" sz="1600" spc="-1" strike="noStrike">
              <a:solidFill>
                <a:srgbClr val="000000"/>
              </a:solidFill>
              <a:latin typeface="Arial"/>
            </a:endParaRPr>
          </a:p>
          <a:p>
            <a:pPr marL="457200" indent="-329760">
              <a:lnSpc>
                <a:spcPct val="115000"/>
              </a:lnSpc>
              <a:buClr>
                <a:srgbClr val="434343"/>
              </a:buClr>
              <a:buFont typeface="Arial"/>
              <a:buChar char="●"/>
            </a:pPr>
            <a:r>
              <a:rPr b="0" lang="en" sz="1600" spc="-1" strike="noStrike">
                <a:solidFill>
                  <a:srgbClr val="434343"/>
                </a:solidFill>
                <a:latin typeface="Arial"/>
                <a:ea typeface="Arial"/>
              </a:rPr>
              <a:t>P-value: 0</a:t>
            </a:r>
            <a:endParaRPr b="0" lang="en-US" sz="1600" spc="-1" strike="noStrike">
              <a:solidFill>
                <a:srgbClr val="000000"/>
              </a:solidFill>
              <a:latin typeface="Arial"/>
            </a:endParaRPr>
          </a:p>
          <a:p>
            <a:pPr>
              <a:lnSpc>
                <a:spcPct val="115000"/>
              </a:lnSpc>
              <a:spcBef>
                <a:spcPts val="1599"/>
              </a:spcBef>
              <a:spcAft>
                <a:spcPts val="1599"/>
              </a:spcAft>
              <a:tabLst>
                <a:tab algn="l" pos="0"/>
              </a:tabLst>
            </a:pPr>
            <a:endParaRPr b="0" lang="en-US" sz="1600" spc="-1" strike="noStrike">
              <a:solidFill>
                <a:srgbClr val="000000"/>
              </a:solidFill>
              <a:latin typeface="Arial"/>
            </a:endParaRPr>
          </a:p>
        </p:txBody>
      </p:sp>
      <p:pic>
        <p:nvPicPr>
          <p:cNvPr id="153" name="Google Shape;120;p22" descr=""/>
          <p:cNvPicPr/>
          <p:nvPr/>
        </p:nvPicPr>
        <p:blipFill>
          <a:blip r:embed="rId1"/>
          <a:stretch/>
        </p:blipFill>
        <p:spPr>
          <a:xfrm>
            <a:off x="5258880" y="608760"/>
            <a:ext cx="3190680" cy="3007800"/>
          </a:xfrm>
          <a:prstGeom prst="rect">
            <a:avLst/>
          </a:prstGeom>
          <a:ln>
            <a:noFill/>
          </a:ln>
        </p:spPr>
      </p:pic>
      <p:sp>
        <p:nvSpPr>
          <p:cNvPr id="154" name="CustomShape 3"/>
          <p:cNvSpPr/>
          <p:nvPr/>
        </p:nvSpPr>
        <p:spPr>
          <a:xfrm>
            <a:off x="2462400" y="3873960"/>
            <a:ext cx="6270120" cy="906840"/>
          </a:xfrm>
          <a:prstGeom prst="rect">
            <a:avLst/>
          </a:prstGeom>
          <a:noFill/>
          <a:ln>
            <a:noFill/>
          </a:ln>
        </p:spPr>
        <p:style>
          <a:lnRef idx="0"/>
          <a:fillRef idx="0"/>
          <a:effectRef idx="0"/>
          <a:fontRef idx="minor"/>
        </p:style>
        <p:txBody>
          <a:bodyPr tIns="91440" bIns="91440">
            <a:noAutofit/>
          </a:bodyPr>
          <a:p>
            <a:pPr algn="ctr">
              <a:lnSpc>
                <a:spcPct val="150000"/>
              </a:lnSpc>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log(π/1-π) = -1456 +1447*density - 0.89*residual sugar -0.06 * total sulfur dioxide + 7.46 * volatile acidity + 22.02*chlorides + 3.55*sulphates + 1.49*alcohol + 0.071*free sulfur dioxide</a:t>
            </a:r>
            <a:endParaRPr b="0" lang="en-US" sz="1400" spc="-1" strike="noStrike">
              <a:latin typeface="Arial"/>
            </a:endParaRPr>
          </a:p>
          <a:p>
            <a:pPr algn="ctr">
              <a:lnSpc>
                <a:spcPct val="150000"/>
              </a:lnSpc>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11760" y="555840"/>
            <a:ext cx="8526600" cy="568800"/>
          </a:xfrm>
          <a:prstGeom prst="rect">
            <a:avLst/>
          </a:prstGeom>
          <a:noFill/>
          <a:ln>
            <a:noFill/>
          </a:ln>
        </p:spPr>
        <p:txBody>
          <a:bodyPr tIns="91440" bIns="91440" anchor="b">
            <a:noAutofit/>
          </a:bodyPr>
          <a:p>
            <a:pPr algn="ctr">
              <a:lnSpc>
                <a:spcPct val="100000"/>
              </a:lnSpc>
              <a:tabLst>
                <a:tab algn="l" pos="0"/>
              </a:tabLst>
            </a:pPr>
            <a:r>
              <a:rPr b="0" lang="en" sz="2400" spc="-1" strike="noStrike">
                <a:solidFill>
                  <a:srgbClr val="000000"/>
                </a:solidFill>
                <a:latin typeface="Arial"/>
                <a:ea typeface="Arial"/>
              </a:rPr>
              <a:t>Leverage and Cooks - Quality</a:t>
            </a:r>
            <a:endParaRPr b="0" lang="en-US" sz="2400" spc="-1" strike="noStrike">
              <a:solidFill>
                <a:srgbClr val="000000"/>
              </a:solidFill>
              <a:latin typeface="Arial"/>
            </a:endParaRPr>
          </a:p>
        </p:txBody>
      </p:sp>
      <p:pic>
        <p:nvPicPr>
          <p:cNvPr id="156" name="Google Shape;127;p23" descr=""/>
          <p:cNvPicPr/>
          <p:nvPr/>
        </p:nvPicPr>
        <p:blipFill>
          <a:blip r:embed="rId1"/>
          <a:stretch/>
        </p:blipFill>
        <p:spPr>
          <a:xfrm>
            <a:off x="825120" y="1218240"/>
            <a:ext cx="7344360" cy="36190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11760" y="555840"/>
            <a:ext cx="8265240" cy="756000"/>
          </a:xfrm>
          <a:prstGeom prst="rect">
            <a:avLst/>
          </a:prstGeom>
          <a:noFill/>
          <a:ln>
            <a:noFill/>
          </a:ln>
        </p:spPr>
        <p:txBody>
          <a:bodyPr tIns="91440" bIns="91440" anchor="b">
            <a:noAutofit/>
          </a:bodyPr>
          <a:p>
            <a:pPr algn="ctr">
              <a:lnSpc>
                <a:spcPct val="100000"/>
              </a:lnSpc>
              <a:tabLst>
                <a:tab algn="l" pos="0"/>
              </a:tabLst>
            </a:pPr>
            <a:r>
              <a:rPr b="0" lang="en" sz="2400" spc="-1" strike="noStrike">
                <a:solidFill>
                  <a:srgbClr val="000000"/>
                </a:solidFill>
                <a:latin typeface="Arial"/>
                <a:ea typeface="Arial"/>
              </a:rPr>
              <a:t>Leverage and Cooks - Wine Type</a:t>
            </a:r>
            <a:endParaRPr b="0" lang="en-US" sz="2400" spc="-1" strike="noStrike">
              <a:solidFill>
                <a:srgbClr val="000000"/>
              </a:solidFill>
              <a:latin typeface="Arial"/>
            </a:endParaRPr>
          </a:p>
        </p:txBody>
      </p:sp>
      <p:pic>
        <p:nvPicPr>
          <p:cNvPr id="158" name="Google Shape;133;p24" descr=""/>
          <p:cNvPicPr/>
          <p:nvPr/>
        </p:nvPicPr>
        <p:blipFill>
          <a:blip r:embed="rId1"/>
          <a:stretch/>
        </p:blipFill>
        <p:spPr>
          <a:xfrm>
            <a:off x="1474200" y="1599480"/>
            <a:ext cx="6195600" cy="30502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11760" y="555840"/>
            <a:ext cx="2807640" cy="756000"/>
          </a:xfrm>
          <a:prstGeom prst="rect">
            <a:avLst/>
          </a:prstGeom>
          <a:noFill/>
          <a:ln>
            <a:noFill/>
          </a:ln>
        </p:spPr>
        <p:txBody>
          <a:bodyPr tIns="91440" bIns="91440" anchor="b">
            <a:noAutofit/>
          </a:bodyPr>
          <a:p>
            <a:pPr>
              <a:lnSpc>
                <a:spcPct val="100000"/>
              </a:lnSpc>
              <a:tabLst>
                <a:tab algn="l" pos="0"/>
              </a:tabLst>
            </a:pPr>
            <a:r>
              <a:rPr b="0" lang="en" sz="2400" spc="-1" strike="noStrike">
                <a:solidFill>
                  <a:srgbClr val="000000"/>
                </a:solidFill>
                <a:latin typeface="Arial"/>
                <a:ea typeface="Arial"/>
              </a:rPr>
              <a:t>Confusion Matrices</a:t>
            </a:r>
            <a:r>
              <a:rPr b="0" lang="en" sz="2400" spc="-1" strike="noStrike">
                <a:solidFill>
                  <a:srgbClr val="000000"/>
                </a:solidFill>
                <a:latin typeface="Arial"/>
                <a:ea typeface="Arial"/>
              </a:rPr>
              <a:t>	</a:t>
            </a:r>
            <a:endParaRPr b="0" lang="en-US" sz="2400" spc="-1" strike="noStrike">
              <a:solidFill>
                <a:srgbClr val="000000"/>
              </a:solidFill>
              <a:latin typeface="Arial"/>
            </a:endParaRPr>
          </a:p>
        </p:txBody>
      </p:sp>
      <p:sp>
        <p:nvSpPr>
          <p:cNvPr id="160" name="TextShape 2"/>
          <p:cNvSpPr txBox="1"/>
          <p:nvPr/>
        </p:nvSpPr>
        <p:spPr>
          <a:xfrm>
            <a:off x="311760" y="1390680"/>
            <a:ext cx="2807640" cy="3181680"/>
          </a:xfrm>
          <a:prstGeom prst="rect">
            <a:avLst/>
          </a:prstGeom>
          <a:noFill/>
          <a:ln>
            <a:noFill/>
          </a:ln>
        </p:spPr>
        <p:txBody>
          <a:bodyPr tIns="91440" bIns="91440">
            <a:noAutofit/>
          </a:bodyPr>
          <a:p>
            <a:pPr>
              <a:lnSpc>
                <a:spcPct val="115000"/>
              </a:lnSpc>
              <a:tabLst>
                <a:tab algn="l" pos="0"/>
              </a:tabLst>
            </a:pPr>
            <a:r>
              <a:rPr b="0" lang="en" sz="1300" spc="-1" strike="noStrike">
                <a:solidFill>
                  <a:srgbClr val="595959"/>
                </a:solidFill>
                <a:latin typeface="Arial"/>
                <a:ea typeface="Arial"/>
              </a:rPr>
              <a:t>A model from this data set performs very well at predicting wine type with 99% accuracy and few errors.</a:t>
            </a:r>
            <a:endParaRPr b="0" lang="en-US" sz="1300" spc="-1" strike="noStrike">
              <a:solidFill>
                <a:srgbClr val="000000"/>
              </a:solidFill>
              <a:latin typeface="Arial"/>
            </a:endParaRPr>
          </a:p>
          <a:p>
            <a:pPr>
              <a:lnSpc>
                <a:spcPct val="115000"/>
              </a:lnSpc>
              <a:spcBef>
                <a:spcPts val="1599"/>
              </a:spcBef>
              <a:spcAft>
                <a:spcPts val="1599"/>
              </a:spcAft>
              <a:tabLst>
                <a:tab algn="l" pos="0"/>
              </a:tabLst>
            </a:pPr>
            <a:r>
              <a:rPr b="0" lang="en" sz="1300" spc="-1" strike="noStrike">
                <a:solidFill>
                  <a:srgbClr val="595959"/>
                </a:solidFill>
                <a:latin typeface="Arial"/>
                <a:ea typeface="Arial"/>
              </a:rPr>
              <a:t>However, accuracy for predicting quality is much worse -- only 76-77%. The predictors in this data set are not excellent pre</a:t>
            </a:r>
            <a:r>
              <a:rPr b="0" lang="en" sz="1200" spc="-1" strike="noStrike">
                <a:solidFill>
                  <a:srgbClr val="595959"/>
                </a:solidFill>
                <a:latin typeface="Arial"/>
                <a:ea typeface="Arial"/>
              </a:rPr>
              <a:t>dictors of quality, but predict correctly more often than not.</a:t>
            </a:r>
            <a:endParaRPr b="0" lang="en-US" sz="1200" spc="-1" strike="noStrike">
              <a:solidFill>
                <a:srgbClr val="000000"/>
              </a:solidFill>
              <a:latin typeface="Arial"/>
            </a:endParaRPr>
          </a:p>
        </p:txBody>
      </p:sp>
      <p:graphicFrame>
        <p:nvGraphicFramePr>
          <p:cNvPr id="161" name="Table 3"/>
          <p:cNvGraphicFramePr/>
          <p:nvPr/>
        </p:nvGraphicFramePr>
        <p:xfrm>
          <a:off x="3567600" y="1175400"/>
          <a:ext cx="5330880" cy="3134160"/>
        </p:xfrm>
        <a:graphic>
          <a:graphicData uri="http://schemas.openxmlformats.org/drawingml/2006/table">
            <a:tbl>
              <a:tblPr/>
              <a:tblGrid>
                <a:gridCol w="2063160"/>
                <a:gridCol w="1253520"/>
                <a:gridCol w="2014200"/>
              </a:tblGrid>
              <a:tr h="353160">
                <a:tc>
                  <a:txBody>
                    <a:bodyPr lIns="91080" rIns="91080" tIns="91080" bIns="91080">
                      <a:noAutofit/>
                    </a:bodyPr>
                    <a:p>
                      <a:pPr>
                        <a:lnSpc>
                          <a:spcPct val="100000"/>
                        </a:lnSpc>
                        <a:tabLst>
                          <a:tab algn="l" pos="0"/>
                        </a:tabLst>
                      </a:pPr>
                      <a:r>
                        <a:rPr b="1" lang="en" sz="1200" spc="-1" strike="noStrike">
                          <a:solidFill>
                            <a:srgbClr val="000000"/>
                          </a:solidFill>
                          <a:latin typeface="Arial"/>
                          <a:ea typeface="Arial"/>
                        </a:rPr>
                        <a:t>Wine Type</a:t>
                      </a:r>
                      <a:endParaRPr b="0" lang="en-US" sz="1200" spc="-1" strike="noStrike">
                        <a:latin typeface="Arial"/>
                      </a:endParaRPr>
                    </a:p>
                  </a:txBody>
                  <a:tcPr marL="91080" marR="91080">
                    <a:lnB w="9360">
                      <a:solidFill>
                        <a:srgbClr val="000000"/>
                      </a:solidFill>
                    </a:lnB>
                    <a:noFill/>
                  </a:tcPr>
                </a:tc>
                <a:tc>
                  <a:tcPr marL="91080" marR="91080">
                    <a:lnB w="9360">
                      <a:solidFill>
                        <a:srgbClr val="000000"/>
                      </a:solidFill>
                    </a:lnB>
                    <a:noFill/>
                  </a:tcPr>
                </a:tc>
                <a:tc>
                  <a:tcPr marL="91080" marR="91080">
                    <a:lnB w="9360">
                      <a:solidFill>
                        <a:srgbClr val="000000"/>
                      </a:solidFill>
                    </a:lnB>
                    <a:noFill/>
                  </a:tcPr>
                </a:tc>
              </a:tr>
              <a:tr h="353160">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Accuracy: 99%</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Precision: 99%</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False Positive Rate: 0.3%</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r h="353160">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False Negative Rate: 3.2%</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Recall: 99%</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 </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r h="353160">
                <a:tc>
                  <a:txBody>
                    <a:bodyPr lIns="91080" rIns="91080" tIns="91080" bIns="91080">
                      <a:noAutofit/>
                    </a:bodyPr>
                    <a:p>
                      <a:pPr>
                        <a:lnSpc>
                          <a:spcPct val="100000"/>
                        </a:lnSpc>
                        <a:tabLst>
                          <a:tab algn="l" pos="0"/>
                        </a:tabLst>
                      </a:pPr>
                      <a:r>
                        <a:rPr b="1" lang="en" sz="1200" spc="-1" strike="noStrike">
                          <a:solidFill>
                            <a:srgbClr val="000000"/>
                          </a:solidFill>
                          <a:latin typeface="Arial"/>
                          <a:ea typeface="Arial"/>
                        </a:rPr>
                        <a:t>Red Quality</a:t>
                      </a:r>
                      <a:endParaRPr b="0" lang="en-US" sz="1200" spc="-1" strike="noStrike">
                        <a:latin typeface="Arial"/>
                      </a:endParaRPr>
                    </a:p>
                  </a:txBody>
                  <a:tcPr marL="91080" marR="91080">
                    <a:lnT w="9360">
                      <a:solidFill>
                        <a:srgbClr val="000000"/>
                      </a:solidFill>
                    </a:lnT>
                    <a:lnB w="9360">
                      <a:solidFill>
                        <a:srgbClr val="000000"/>
                      </a:solidFill>
                    </a:lnB>
                    <a:noFill/>
                  </a:tcPr>
                </a:tc>
                <a:tc>
                  <a:tcPr marL="91080" marR="91080">
                    <a:lnT w="9360">
                      <a:solidFill>
                        <a:srgbClr val="000000"/>
                      </a:solidFill>
                    </a:lnT>
                    <a:lnB w="9360">
                      <a:solidFill>
                        <a:srgbClr val="000000"/>
                      </a:solidFill>
                    </a:lnB>
                    <a:noFill/>
                  </a:tcPr>
                </a:tc>
                <a:tc>
                  <a:tcPr marL="91080" marR="91080">
                    <a:lnT w="9360">
                      <a:solidFill>
                        <a:srgbClr val="000000"/>
                      </a:solidFill>
                    </a:lnT>
                    <a:lnB w="9360">
                      <a:solidFill>
                        <a:srgbClr val="000000"/>
                      </a:solidFill>
                    </a:lnB>
                    <a:noFill/>
                  </a:tcPr>
                </a:tc>
              </a:tr>
              <a:tr h="353160">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Accuracy: 77%</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Precision: 79%</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False Positive Rate: 30%</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r h="353160">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False Negative Rate: 28%</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Recall: 78%</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 </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r h="353160">
                <a:tc>
                  <a:txBody>
                    <a:bodyPr lIns="91080" rIns="91080" tIns="91080" bIns="91080">
                      <a:noAutofit/>
                    </a:bodyPr>
                    <a:p>
                      <a:pPr>
                        <a:lnSpc>
                          <a:spcPct val="100000"/>
                        </a:lnSpc>
                        <a:tabLst>
                          <a:tab algn="l" pos="0"/>
                        </a:tabLst>
                      </a:pPr>
                      <a:r>
                        <a:rPr b="1" lang="en" sz="1200" spc="-1" strike="noStrike">
                          <a:solidFill>
                            <a:srgbClr val="000000"/>
                          </a:solidFill>
                          <a:latin typeface="Arial"/>
                          <a:ea typeface="Arial"/>
                        </a:rPr>
                        <a:t>White Quality</a:t>
                      </a:r>
                      <a:endParaRPr b="0" lang="en-US" sz="1200" spc="-1" strike="noStrike">
                        <a:latin typeface="Arial"/>
                      </a:endParaRPr>
                    </a:p>
                  </a:txBody>
                  <a:tcPr marL="91080" marR="91080">
                    <a:lnT w="9360">
                      <a:solidFill>
                        <a:srgbClr val="000000"/>
                      </a:solidFill>
                    </a:lnT>
                    <a:lnB w="9360">
                      <a:solidFill>
                        <a:srgbClr val="000000"/>
                      </a:solidFill>
                    </a:lnB>
                    <a:noFill/>
                  </a:tcPr>
                </a:tc>
                <a:tc>
                  <a:tcPr marL="91080" marR="91080">
                    <a:lnT w="9360">
                      <a:solidFill>
                        <a:srgbClr val="000000"/>
                      </a:solidFill>
                    </a:lnT>
                    <a:lnB w="9360">
                      <a:solidFill>
                        <a:srgbClr val="000000"/>
                      </a:solidFill>
                    </a:lnB>
                    <a:noFill/>
                  </a:tcPr>
                </a:tc>
                <a:tc>
                  <a:tcPr marL="91080" marR="91080">
                    <a:lnT w="9360">
                      <a:solidFill>
                        <a:srgbClr val="000000"/>
                      </a:solidFill>
                    </a:lnT>
                    <a:lnB w="9360">
                      <a:solidFill>
                        <a:srgbClr val="000000"/>
                      </a:solidFill>
                    </a:lnB>
                    <a:noFill/>
                  </a:tcPr>
                </a:tc>
              </a:tr>
              <a:tr h="353160">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Accuracy: 75%</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Precision: 89%</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False Positive Rate: 47%</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r h="353160">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False Negative Rate: 30%</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Recall: 77%</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c>
                  <a:txBody>
                    <a:bodyPr lIns="91080" rIns="91080" tIns="91080" bIns="91080">
                      <a:noAutofit/>
                    </a:bodyPr>
                    <a:p>
                      <a:pPr>
                        <a:lnSpc>
                          <a:spcPct val="100000"/>
                        </a:lnSpc>
                        <a:tabLst>
                          <a:tab algn="l" pos="0"/>
                        </a:tabLst>
                      </a:pPr>
                      <a:r>
                        <a:rPr b="0" lang="en" sz="1200" spc="-1" strike="noStrike">
                          <a:solidFill>
                            <a:srgbClr val="000000"/>
                          </a:solidFill>
                          <a:latin typeface="Arial"/>
                          <a:ea typeface="Arial"/>
                        </a:rPr>
                        <a:t> </a:t>
                      </a:r>
                      <a:endParaRPr b="0" lang="en-US" sz="1200" spc="-1" strike="noStrike">
                        <a:latin typeface="Arial"/>
                      </a:endParaRPr>
                    </a:p>
                  </a:txBody>
                  <a:tcPr marL="91080" marR="9108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48840" y="401760"/>
            <a:ext cx="8302320" cy="704520"/>
          </a:xfrm>
          <a:prstGeom prst="rect">
            <a:avLst/>
          </a:prstGeom>
          <a:noFill/>
          <a:ln>
            <a:noFill/>
          </a:ln>
        </p:spPr>
        <p:txBody>
          <a:bodyPr tIns="91440" bIns="91440" anchor="b">
            <a:noAutofit/>
          </a:bodyPr>
          <a:p>
            <a:pPr>
              <a:lnSpc>
                <a:spcPct val="100000"/>
              </a:lnSpc>
              <a:tabLst>
                <a:tab algn="l" pos="0"/>
              </a:tabLst>
            </a:pPr>
            <a:r>
              <a:rPr b="0" lang="en" sz="2400" spc="-1" strike="noStrike">
                <a:solidFill>
                  <a:srgbClr val="000000"/>
                </a:solidFill>
                <a:latin typeface="Arial"/>
                <a:ea typeface="Arial"/>
              </a:rPr>
              <a:t>Log Odds Predictions</a:t>
            </a:r>
            <a:endParaRPr b="0" lang="en-US" sz="2400" spc="-1" strike="noStrike">
              <a:solidFill>
                <a:srgbClr val="000000"/>
              </a:solidFill>
              <a:latin typeface="Arial"/>
            </a:endParaRPr>
          </a:p>
        </p:txBody>
      </p:sp>
      <p:sp>
        <p:nvSpPr>
          <p:cNvPr id="163" name="TextShape 2"/>
          <p:cNvSpPr txBox="1"/>
          <p:nvPr/>
        </p:nvSpPr>
        <p:spPr>
          <a:xfrm>
            <a:off x="311760" y="3149280"/>
            <a:ext cx="8339400" cy="1423080"/>
          </a:xfrm>
          <a:prstGeom prst="rect">
            <a:avLst/>
          </a:prstGeom>
          <a:noFill/>
          <a:ln>
            <a:noFill/>
          </a:ln>
        </p:spPr>
        <p:txBody>
          <a:bodyPr tIns="91440" bIns="91440">
            <a:noAutofit/>
          </a:bodyPr>
          <a:p>
            <a:pPr>
              <a:lnSpc>
                <a:spcPct val="115000"/>
              </a:lnSpc>
              <a:tabLst>
                <a:tab algn="l" pos="0"/>
              </a:tabLst>
            </a:pPr>
            <a:r>
              <a:rPr b="0" lang="en" sz="1600" spc="-1" strike="noStrike">
                <a:solidFill>
                  <a:srgbClr val="595959"/>
                </a:solidFill>
                <a:latin typeface="Arial"/>
                <a:ea typeface="Arial"/>
              </a:rPr>
              <a:t>All models are useful for prediction according to the 0 p-values computed from delta G-squared.</a:t>
            </a:r>
            <a:endParaRPr b="0" lang="en-US" sz="1600" spc="-1" strike="noStrike">
              <a:solidFill>
                <a:srgbClr val="000000"/>
              </a:solidFill>
              <a:latin typeface="Arial"/>
            </a:endParaRPr>
          </a:p>
          <a:p>
            <a:pPr>
              <a:lnSpc>
                <a:spcPct val="115000"/>
              </a:lnSpc>
              <a:spcBef>
                <a:spcPts val="1599"/>
              </a:spcBef>
              <a:spcAft>
                <a:spcPts val="1599"/>
              </a:spcAft>
              <a:tabLst>
                <a:tab algn="l" pos="0"/>
              </a:tabLst>
            </a:pPr>
            <a:r>
              <a:rPr b="0" lang="en" sz="1600" spc="-1" strike="noStrike">
                <a:solidFill>
                  <a:srgbClr val="595959"/>
                </a:solidFill>
                <a:latin typeface="Arial"/>
                <a:ea typeface="Arial"/>
              </a:rPr>
              <a:t>We can see from two sample points that odds prediction is correctly identifying actual values with high probabilities.</a:t>
            </a:r>
            <a:endParaRPr b="0" lang="en-US" sz="1600" spc="-1" strike="noStrike">
              <a:solidFill>
                <a:srgbClr val="000000"/>
              </a:solidFill>
              <a:latin typeface="Arial"/>
            </a:endParaRPr>
          </a:p>
        </p:txBody>
      </p:sp>
      <p:graphicFrame>
        <p:nvGraphicFramePr>
          <p:cNvPr id="164" name="Table 3"/>
          <p:cNvGraphicFramePr/>
          <p:nvPr/>
        </p:nvGraphicFramePr>
        <p:xfrm>
          <a:off x="311760" y="1390680"/>
          <a:ext cx="5943240" cy="314280"/>
        </p:xfrm>
        <a:graphic>
          <a:graphicData uri="http://schemas.openxmlformats.org/drawingml/2006/table">
            <a:tbl>
              <a:tblPr/>
              <a:tblGrid>
                <a:gridCol w="1923840"/>
                <a:gridCol w="1409400"/>
                <a:gridCol w="1342800"/>
                <a:gridCol w="1267200"/>
              </a:tblGrid>
              <a:tr h="268920">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1" lang="en" sz="1000" spc="-1" strike="noStrike">
                          <a:solidFill>
                            <a:srgbClr val="000000"/>
                          </a:solidFill>
                          <a:highlight>
                            <a:srgbClr val="ffffff"/>
                          </a:highlight>
                          <a:latin typeface="Arial"/>
                          <a:ea typeface="Arial"/>
                        </a:rPr>
                        <a:t>Red Wine Quality</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1" lang="en" sz="1000" spc="-1" strike="noStrike">
                          <a:solidFill>
                            <a:srgbClr val="000000"/>
                          </a:solidFill>
                          <a:highlight>
                            <a:srgbClr val="ffffff"/>
                          </a:highlight>
                          <a:latin typeface="Arial"/>
                          <a:ea typeface="Arial"/>
                        </a:rPr>
                        <a:t>White Wine Quality</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1" lang="en" sz="1000" spc="-1" strike="noStrike">
                          <a:solidFill>
                            <a:srgbClr val="000000"/>
                          </a:solidFill>
                          <a:highlight>
                            <a:srgbClr val="ffffff"/>
                          </a:highlight>
                          <a:latin typeface="Arial"/>
                          <a:ea typeface="Arial"/>
                        </a:rPr>
                        <a:t>Wine Type</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68920">
                <a:tc>
                  <a:txBody>
                    <a:bodyPr lIns="63360" rIns="63360" tIns="63360" bIns="63360">
                      <a:noAutofit/>
                    </a:bodyPr>
                    <a:p>
                      <a:pPr>
                        <a:lnSpc>
                          <a:spcPct val="100000"/>
                        </a:lnSpc>
                        <a:tabLst>
                          <a:tab algn="l" pos="0"/>
                        </a:tabLst>
                      </a:pPr>
                      <a:r>
                        <a:rPr b="1" lang="en" sz="1000" spc="-1" strike="noStrike">
                          <a:solidFill>
                            <a:srgbClr val="000000"/>
                          </a:solidFill>
                          <a:highlight>
                            <a:srgbClr val="ffffff"/>
                          </a:highlight>
                          <a:latin typeface="Arial"/>
                          <a:ea typeface="Arial"/>
                        </a:rPr>
                        <a:t>Delta G-squared p-value</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0" lang="en" sz="1000" spc="-1" strike="noStrike">
                          <a:solidFill>
                            <a:srgbClr val="000000"/>
                          </a:solidFill>
                          <a:highlight>
                            <a:srgbClr val="ffffff"/>
                          </a:highlight>
                          <a:latin typeface="Arial"/>
                          <a:ea typeface="Arial"/>
                        </a:rPr>
                        <a:t>0</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0" lang="en" sz="1000" spc="-1" strike="noStrike">
                          <a:solidFill>
                            <a:srgbClr val="000000"/>
                          </a:solidFill>
                          <a:highlight>
                            <a:srgbClr val="ffffff"/>
                          </a:highlight>
                          <a:latin typeface="Arial"/>
                          <a:ea typeface="Arial"/>
                        </a:rPr>
                        <a:t>0</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0" lang="en" sz="1000" spc="-1" strike="noStrike">
                          <a:solidFill>
                            <a:srgbClr val="000000"/>
                          </a:solidFill>
                          <a:highlight>
                            <a:srgbClr val="ffffff"/>
                          </a:highlight>
                          <a:latin typeface="Arial"/>
                          <a:ea typeface="Arial"/>
                        </a:rPr>
                        <a:t>0</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410760">
                <a:tc>
                  <a:txBody>
                    <a:bodyPr lIns="63360" rIns="63360" tIns="63360" bIns="63360">
                      <a:noAutofit/>
                    </a:bodyPr>
                    <a:p>
                      <a:pPr>
                        <a:lnSpc>
                          <a:spcPct val="100000"/>
                        </a:lnSpc>
                        <a:tabLst>
                          <a:tab algn="l" pos="0"/>
                        </a:tabLst>
                      </a:pPr>
                      <a:r>
                        <a:rPr b="1" lang="en" sz="1000" spc="-1" strike="noStrike">
                          <a:solidFill>
                            <a:srgbClr val="000000"/>
                          </a:solidFill>
                          <a:highlight>
                            <a:srgbClr val="ffffff"/>
                          </a:highlight>
                          <a:latin typeface="Arial"/>
                          <a:ea typeface="Arial"/>
                        </a:rPr>
                        <a:t>Sample 1 Prediction</a:t>
                      </a:r>
                      <a:br/>
                      <a:r>
                        <a:rPr b="1" lang="en" sz="1000" spc="-1" strike="noStrike">
                          <a:solidFill>
                            <a:srgbClr val="000000"/>
                          </a:solidFill>
                          <a:highlight>
                            <a:srgbClr val="ffffff"/>
                          </a:highlight>
                          <a:latin typeface="Arial"/>
                          <a:ea typeface="Arial"/>
                        </a:rPr>
                        <a:t>(Actual: Good Quality Red)</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0" lang="en" sz="1000" spc="-1" strike="noStrike">
                          <a:solidFill>
                            <a:srgbClr val="000000"/>
                          </a:solidFill>
                          <a:highlight>
                            <a:srgbClr val="ffffff"/>
                          </a:highlight>
                          <a:latin typeface="Arial"/>
                          <a:ea typeface="Arial"/>
                        </a:rPr>
                        <a:t>95% Probability </a:t>
                      </a:r>
                      <a:br/>
                      <a:r>
                        <a:rPr b="0" lang="en" sz="1000" spc="-1" strike="noStrike">
                          <a:solidFill>
                            <a:srgbClr val="000000"/>
                          </a:solidFill>
                          <a:highlight>
                            <a:srgbClr val="ffffff"/>
                          </a:highlight>
                          <a:latin typeface="Arial"/>
                          <a:ea typeface="Arial"/>
                        </a:rPr>
                        <a:t>Good</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0" lang="en" sz="1000" spc="-1" strike="noStrike">
                          <a:solidFill>
                            <a:srgbClr val="000000"/>
                          </a:solidFill>
                          <a:highlight>
                            <a:srgbClr val="ffffff"/>
                          </a:highlight>
                          <a:latin typeface="Arial"/>
                          <a:ea typeface="Arial"/>
                        </a:rPr>
                        <a:t>--</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0" lang="en" sz="1000" spc="-1" strike="noStrike">
                          <a:solidFill>
                            <a:srgbClr val="000000"/>
                          </a:solidFill>
                          <a:highlight>
                            <a:srgbClr val="ffffff"/>
                          </a:highlight>
                          <a:latin typeface="Arial"/>
                          <a:ea typeface="Arial"/>
                        </a:rPr>
                        <a:t>99.6% Probability </a:t>
                      </a:r>
                      <a:br/>
                      <a:r>
                        <a:rPr b="0" lang="en" sz="1000" spc="-1" strike="noStrike">
                          <a:solidFill>
                            <a:srgbClr val="000000"/>
                          </a:solidFill>
                          <a:highlight>
                            <a:srgbClr val="ffffff"/>
                          </a:highlight>
                          <a:latin typeface="Arial"/>
                          <a:ea typeface="Arial"/>
                        </a:rPr>
                        <a:t>Red</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410760">
                <a:tc>
                  <a:txBody>
                    <a:bodyPr lIns="63360" rIns="63360" tIns="63360" bIns="63360">
                      <a:noAutofit/>
                    </a:bodyPr>
                    <a:p>
                      <a:pPr>
                        <a:lnSpc>
                          <a:spcPct val="100000"/>
                        </a:lnSpc>
                        <a:tabLst>
                          <a:tab algn="l" pos="0"/>
                        </a:tabLst>
                      </a:pPr>
                      <a:r>
                        <a:rPr b="1" lang="en" sz="1000" spc="-1" strike="noStrike">
                          <a:solidFill>
                            <a:srgbClr val="000000"/>
                          </a:solidFill>
                          <a:highlight>
                            <a:srgbClr val="ffffff"/>
                          </a:highlight>
                          <a:latin typeface="Arial"/>
                          <a:ea typeface="Arial"/>
                        </a:rPr>
                        <a:t>Sample 2 Prediction</a:t>
                      </a:r>
                      <a:br/>
                      <a:r>
                        <a:rPr b="1" lang="en" sz="1000" spc="-1" strike="noStrike">
                          <a:solidFill>
                            <a:srgbClr val="000000"/>
                          </a:solidFill>
                          <a:highlight>
                            <a:srgbClr val="ffffff"/>
                          </a:highlight>
                          <a:latin typeface="Arial"/>
                          <a:ea typeface="Arial"/>
                        </a:rPr>
                        <a:t>(Actual: Good Quality White)</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0" lang="en" sz="1000" spc="-1" strike="noStrike">
                          <a:solidFill>
                            <a:srgbClr val="000000"/>
                          </a:solidFill>
                          <a:highlight>
                            <a:srgbClr val="ffffff"/>
                          </a:highlight>
                          <a:latin typeface="Arial"/>
                          <a:ea typeface="Arial"/>
                        </a:rPr>
                        <a:t>--</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0" lang="en" sz="1000" spc="-1" strike="noStrike">
                          <a:solidFill>
                            <a:srgbClr val="000000"/>
                          </a:solidFill>
                          <a:highlight>
                            <a:srgbClr val="ffffff"/>
                          </a:highlight>
                          <a:latin typeface="Arial"/>
                          <a:ea typeface="Arial"/>
                        </a:rPr>
                        <a:t>95% Probability </a:t>
                      </a:r>
                      <a:br/>
                      <a:r>
                        <a:rPr b="0" lang="en" sz="1000" spc="-1" strike="noStrike">
                          <a:solidFill>
                            <a:srgbClr val="000000"/>
                          </a:solidFill>
                          <a:highlight>
                            <a:srgbClr val="ffffff"/>
                          </a:highlight>
                          <a:latin typeface="Arial"/>
                          <a:ea typeface="Arial"/>
                        </a:rPr>
                        <a:t>Good</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oAutofit/>
                    </a:bodyPr>
                    <a:p>
                      <a:pPr>
                        <a:lnSpc>
                          <a:spcPct val="100000"/>
                        </a:lnSpc>
                        <a:tabLst>
                          <a:tab algn="l" pos="0"/>
                        </a:tabLst>
                      </a:pPr>
                      <a:r>
                        <a:rPr b="0" lang="en" sz="1000" spc="-1" strike="noStrike">
                          <a:solidFill>
                            <a:srgbClr val="000000"/>
                          </a:solidFill>
                          <a:highlight>
                            <a:srgbClr val="ffffff"/>
                          </a:highlight>
                          <a:latin typeface="Arial"/>
                          <a:ea typeface="Arial"/>
                        </a:rPr>
                        <a:t>1.5% Probability </a:t>
                      </a:r>
                      <a:br/>
                      <a:r>
                        <a:rPr b="0" lang="en" sz="1000" spc="-1" strike="noStrike">
                          <a:solidFill>
                            <a:srgbClr val="000000"/>
                          </a:solidFill>
                          <a:highlight>
                            <a:srgbClr val="ffffff"/>
                          </a:highlight>
                          <a:latin typeface="Arial"/>
                          <a:ea typeface="Arial"/>
                        </a:rPr>
                        <a:t>Red</a:t>
                      </a:r>
                      <a:endParaRPr b="0" lang="en-US" sz="10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5320"/>
            <a:ext cx="8520120" cy="57276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About the Data Set</a:t>
            </a:r>
            <a:endParaRPr b="0" lang="en-US" sz="2800" spc="-1" strike="noStrike">
              <a:solidFill>
                <a:srgbClr val="000000"/>
              </a:solidFill>
              <a:latin typeface="Arial"/>
            </a:endParaRPr>
          </a:p>
        </p:txBody>
      </p:sp>
      <p:sp>
        <p:nvSpPr>
          <p:cNvPr id="127" name="TextShape 2"/>
          <p:cNvSpPr txBox="1"/>
          <p:nvPr/>
        </p:nvSpPr>
        <p:spPr>
          <a:xfrm>
            <a:off x="311760" y="1153080"/>
            <a:ext cx="8520120" cy="3418920"/>
          </a:xfrm>
          <a:prstGeom prst="rect">
            <a:avLst/>
          </a:prstGeom>
          <a:noFill/>
          <a:ln>
            <a:noFill/>
          </a:ln>
        </p:spPr>
        <p:txBody>
          <a:bodyPr tIns="91440" bIns="91440">
            <a:noAutofit/>
          </a:bodyPr>
          <a:p>
            <a:pPr marL="457200" indent="-342720">
              <a:lnSpc>
                <a:spcPct val="150000"/>
              </a:lnSpc>
              <a:buClr>
                <a:srgbClr val="595959"/>
              </a:buClr>
              <a:buFont typeface="Arial"/>
              <a:buChar char="●"/>
            </a:pPr>
            <a:r>
              <a:rPr b="0" lang="en" sz="1800" spc="-1" strike="noStrike">
                <a:solidFill>
                  <a:srgbClr val="595959"/>
                </a:solidFill>
                <a:latin typeface="Arial"/>
                <a:ea typeface="Arial"/>
              </a:rPr>
              <a:t>Released by Paulo Cortez of the University of Minho, Guimarães, Portugal</a:t>
            </a:r>
            <a:endParaRPr b="0" lang="en-US" sz="1800" spc="-1" strike="noStrike">
              <a:solidFill>
                <a:srgbClr val="000000"/>
              </a:solidFill>
              <a:latin typeface="Arial"/>
            </a:endParaRPr>
          </a:p>
          <a:p>
            <a:pPr marL="457200" indent="-342720">
              <a:lnSpc>
                <a:spcPct val="150000"/>
              </a:lnSpc>
              <a:buClr>
                <a:srgbClr val="595959"/>
              </a:buClr>
              <a:buFont typeface="Arial"/>
              <a:buChar char="●"/>
            </a:pPr>
            <a:r>
              <a:rPr b="0" lang="en" sz="1800" spc="-1" strike="noStrike">
                <a:solidFill>
                  <a:srgbClr val="595959"/>
                </a:solidFill>
                <a:latin typeface="Arial"/>
                <a:ea typeface="Arial"/>
              </a:rPr>
              <a:t>Quality and composition of Portuguese Vinho Verde wines</a:t>
            </a:r>
            <a:endParaRPr b="0" lang="en-US" sz="1800" spc="-1" strike="noStrike">
              <a:solidFill>
                <a:srgbClr val="000000"/>
              </a:solidFill>
              <a:latin typeface="Arial"/>
            </a:endParaRPr>
          </a:p>
          <a:p>
            <a:pPr marL="457200" indent="-342720">
              <a:lnSpc>
                <a:spcPct val="150000"/>
              </a:lnSpc>
              <a:buClr>
                <a:srgbClr val="595959"/>
              </a:buClr>
              <a:buFont typeface="Arial"/>
              <a:buChar char="●"/>
            </a:pPr>
            <a:r>
              <a:rPr b="0" lang="en" sz="1800" spc="-1" strike="noStrike">
                <a:solidFill>
                  <a:srgbClr val="595959"/>
                </a:solidFill>
                <a:latin typeface="Arial"/>
                <a:ea typeface="Arial"/>
              </a:rPr>
              <a:t>Vinho Verde is slightly fizzy, high acidity fruit flavored </a:t>
            </a:r>
            <a:endParaRPr b="0" lang="en-US" sz="1800" spc="-1" strike="noStrike">
              <a:solidFill>
                <a:srgbClr val="000000"/>
              </a:solidFill>
              <a:latin typeface="Arial"/>
            </a:endParaRPr>
          </a:p>
          <a:p>
            <a:pPr marL="457200" indent="-342720">
              <a:lnSpc>
                <a:spcPct val="150000"/>
              </a:lnSpc>
              <a:buClr>
                <a:srgbClr val="595959"/>
              </a:buClr>
              <a:buFont typeface="Arial"/>
              <a:buChar char="●"/>
            </a:pPr>
            <a:r>
              <a:rPr b="0" lang="en" sz="1800" spc="-1" strike="noStrike">
                <a:solidFill>
                  <a:srgbClr val="595959"/>
                </a:solidFill>
                <a:latin typeface="Arial"/>
                <a:ea typeface="Arial"/>
              </a:rPr>
              <a:t>Most often of the white variety</a:t>
            </a:r>
            <a:endParaRPr b="0" lang="en-US" sz="1800" spc="-1" strike="noStrike">
              <a:solidFill>
                <a:srgbClr val="000000"/>
              </a:solidFill>
              <a:latin typeface="Arial"/>
            </a:endParaRPr>
          </a:p>
          <a:p>
            <a:pPr marL="457200" indent="-342720">
              <a:lnSpc>
                <a:spcPct val="150000"/>
              </a:lnSpc>
              <a:buClr>
                <a:srgbClr val="595959"/>
              </a:buClr>
              <a:buFont typeface="Arial"/>
              <a:buChar char="●"/>
            </a:pPr>
            <a:r>
              <a:rPr b="0" lang="en" sz="1800" spc="-1" strike="noStrike">
                <a:solidFill>
                  <a:srgbClr val="595959"/>
                </a:solidFill>
                <a:latin typeface="Arial"/>
                <a:ea typeface="Arial"/>
              </a:rPr>
              <a:t>Reds sometimes available in limited supply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11760" y="555840"/>
            <a:ext cx="8703720" cy="756000"/>
          </a:xfrm>
          <a:prstGeom prst="rect">
            <a:avLst/>
          </a:prstGeom>
          <a:noFill/>
          <a:ln>
            <a:noFill/>
          </a:ln>
        </p:spPr>
        <p:txBody>
          <a:bodyPr tIns="91440" bIns="91440" anchor="b">
            <a:noAutofit/>
          </a:bodyPr>
          <a:p>
            <a:pPr>
              <a:lnSpc>
                <a:spcPct val="100000"/>
              </a:lnSpc>
              <a:tabLst>
                <a:tab algn="l" pos="0"/>
              </a:tabLst>
            </a:pPr>
            <a:r>
              <a:rPr b="0" lang="en" sz="2400" spc="-1" strike="noStrike">
                <a:solidFill>
                  <a:srgbClr val="000000"/>
                </a:solidFill>
                <a:latin typeface="Arial"/>
                <a:ea typeface="Arial"/>
              </a:rPr>
              <a:t>Data Set Variables </a:t>
            </a:r>
            <a:endParaRPr b="0" lang="en-US" sz="2400" spc="-1" strike="noStrike">
              <a:solidFill>
                <a:srgbClr val="000000"/>
              </a:solidFill>
              <a:latin typeface="Arial"/>
            </a:endParaRPr>
          </a:p>
        </p:txBody>
      </p:sp>
      <p:graphicFrame>
        <p:nvGraphicFramePr>
          <p:cNvPr id="129" name="Table 2"/>
          <p:cNvGraphicFramePr/>
          <p:nvPr/>
        </p:nvGraphicFramePr>
        <p:xfrm>
          <a:off x="311760" y="1567080"/>
          <a:ext cx="8724960" cy="3235320"/>
        </p:xfrm>
        <a:graphic>
          <a:graphicData uri="http://schemas.openxmlformats.org/drawingml/2006/table">
            <a:tbl>
              <a:tblPr/>
              <a:tblGrid>
                <a:gridCol w="1479240"/>
                <a:gridCol w="7246080"/>
              </a:tblGrid>
              <a:tr h="391680">
                <a:tc>
                  <a:txBody>
                    <a:bodyPr lIns="25200" rIns="25200" tIns="25200" bIns="25200" anchor="b">
                      <a:noAutofit/>
                    </a:bodyPr>
                    <a:p>
                      <a:pPr>
                        <a:lnSpc>
                          <a:spcPct val="115000"/>
                        </a:lnSpc>
                        <a:tabLst>
                          <a:tab algn="l" pos="0"/>
                        </a:tabLst>
                      </a:pPr>
                      <a:r>
                        <a:rPr b="1" lang="en" sz="800" spc="-1" strike="noStrike">
                          <a:solidFill>
                            <a:srgbClr val="000000"/>
                          </a:solidFill>
                          <a:latin typeface="Arial"/>
                          <a:ea typeface="Arial"/>
                        </a:rPr>
                        <a:t>Variables</a:t>
                      </a:r>
                      <a:endParaRPr b="0" lang="en-US" sz="800" spc="-1" strike="noStrike">
                        <a:latin typeface="Arial"/>
                      </a:endParaRPr>
                    </a:p>
                  </a:txBody>
                  <a:tcPr marL="25200" marR="25200">
                    <a:lnL w="9360">
                      <a:solidFill>
                        <a:srgbClr val="000000"/>
                      </a:solidFill>
                    </a:lnL>
                    <a:lnR w="9360">
                      <a:solidFill>
                        <a:srgbClr val="cccccc"/>
                      </a:solidFill>
                    </a:lnR>
                    <a:lnT w="9360">
                      <a:solidFill>
                        <a:srgbClr val="000000"/>
                      </a:solidFill>
                    </a:lnT>
                    <a:lnB w="9360">
                      <a:solidFill>
                        <a:srgbClr val="cccccc"/>
                      </a:solidFill>
                    </a:lnB>
                    <a:noFill/>
                  </a:tcPr>
                </a:tc>
                <a:tc>
                  <a:txBody>
                    <a:bodyPr lIns="25200" rIns="25200" tIns="25200" bIns="25200" anchor="b">
                      <a:noAutofit/>
                    </a:bodyPr>
                    <a:p>
                      <a:pPr>
                        <a:lnSpc>
                          <a:spcPct val="115000"/>
                        </a:lnSpc>
                        <a:tabLst>
                          <a:tab algn="l" pos="0"/>
                        </a:tabLst>
                      </a:pPr>
                      <a:r>
                        <a:rPr b="1" lang="en" sz="800" spc="-1" strike="noStrike">
                          <a:solidFill>
                            <a:srgbClr val="000000"/>
                          </a:solidFill>
                          <a:latin typeface="Arial"/>
                          <a:ea typeface="Arial"/>
                        </a:rPr>
                        <a:t>Description</a:t>
                      </a:r>
                      <a:endParaRPr b="0" lang="en-US" sz="800" spc="-1" strike="noStrike">
                        <a:latin typeface="Arial"/>
                      </a:endParaRPr>
                    </a:p>
                  </a:txBody>
                  <a:tcPr marL="25200" marR="25200">
                    <a:lnL w="9360">
                      <a:solidFill>
                        <a:srgbClr val="cccccc"/>
                      </a:solidFill>
                    </a:lnL>
                    <a:lnR w="9360">
                      <a:solidFill>
                        <a:srgbClr val="000000"/>
                      </a:solidFill>
                    </a:lnR>
                    <a:lnT w="9360">
                      <a:solidFill>
                        <a:srgbClr val="000000"/>
                      </a:solidFill>
                    </a:lnT>
                    <a:lnB w="9360">
                      <a:solidFill>
                        <a:srgbClr val="cccccc"/>
                      </a:solidFill>
                    </a:lnB>
                    <a:noFill/>
                  </a:tcPr>
                </a:tc>
              </a:tr>
              <a:tr h="23220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Fixed Acidity</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Most acids contained in wine are fixed or nonvolatile</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3220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Volatile acidity</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Acids that readily evaporate, high levels lead to an unpleasant vinegar taste</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3220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Citric acid</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Citric acid can add ‘freshness’ and flavor to wines</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3220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Residual sugar</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Sugar remaining after fermentation between 1 gram/liter and 45 grams/liter</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0520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Chlorides</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Amount of salt in the wine</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0520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Free sulfur dioxide</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Prevents microbial growth and the oxidation of wine</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6712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Total sulfur dioxide</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In low concentrations is undetectable, but over 50 ppm becomes evident in the nose and taste of the wine</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0520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Density</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Depends on the percent content of water, alcohol, and sugar</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35676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PH</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ph is on a scale from 0 (acidic) to 14 (basic) most wines are between 3-4 on the pH scale. Related to acidity, but does not vary nearly as much.</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3220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Sulphates</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antimicrobial and antioxidant</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0520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Alcohol (% volume)</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cccccc"/>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Percent alcohol content of the wine</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cccccc"/>
                      </a:solidFill>
                    </a:lnB>
                    <a:noFill/>
                  </a:tcPr>
                </a:tc>
              </a:tr>
              <a:tr h="237960">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Quality</a:t>
                      </a:r>
                      <a:endParaRPr b="0" lang="en-US" sz="800" spc="-1" strike="noStrike">
                        <a:latin typeface="Arial"/>
                      </a:endParaRPr>
                    </a:p>
                  </a:txBody>
                  <a:tcPr marL="25200" marR="25200">
                    <a:lnL w="9360">
                      <a:solidFill>
                        <a:srgbClr val="000000"/>
                      </a:solidFill>
                    </a:lnL>
                    <a:lnR w="9360">
                      <a:solidFill>
                        <a:srgbClr val="cccccc"/>
                      </a:solidFill>
                    </a:lnR>
                    <a:lnT w="9360">
                      <a:solidFill>
                        <a:srgbClr val="cccccc"/>
                      </a:solidFill>
                    </a:lnT>
                    <a:lnB w="9360">
                      <a:solidFill>
                        <a:srgbClr val="000000"/>
                      </a:solidFill>
                    </a:lnB>
                    <a:noFill/>
                  </a:tcPr>
                </a:tc>
                <a:tc>
                  <a:txBody>
                    <a:bodyPr lIns="25200" rIns="25200" tIns="25200" bIns="25200" anchor="b">
                      <a:noAutofit/>
                    </a:bodyPr>
                    <a:p>
                      <a:pPr>
                        <a:lnSpc>
                          <a:spcPct val="115000"/>
                        </a:lnSpc>
                        <a:tabLst>
                          <a:tab algn="l" pos="0"/>
                        </a:tabLst>
                      </a:pPr>
                      <a:r>
                        <a:rPr b="0" lang="en" sz="800" spc="-1" strike="noStrike">
                          <a:solidFill>
                            <a:srgbClr val="000000"/>
                          </a:solidFill>
                          <a:latin typeface="Arial"/>
                          <a:ea typeface="Arial"/>
                        </a:rPr>
                        <a:t>Qualitative score between 0-10</a:t>
                      </a:r>
                      <a:endParaRPr b="0" lang="en-US" sz="800" spc="-1" strike="noStrike">
                        <a:latin typeface="Arial"/>
                      </a:endParaRPr>
                    </a:p>
                  </a:txBody>
                  <a:tcPr marL="25200" marR="25200">
                    <a:lnL w="9360">
                      <a:solidFill>
                        <a:srgbClr val="cccccc"/>
                      </a:solidFill>
                    </a:lnL>
                    <a:lnR w="9360">
                      <a:solidFill>
                        <a:srgbClr val="000000"/>
                      </a:solidFill>
                    </a:lnR>
                    <a:lnT w="9360">
                      <a:solidFill>
                        <a:srgbClr val="cccccc"/>
                      </a:solidFill>
                    </a:lnT>
                    <a:lnB w="93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11760" y="445320"/>
            <a:ext cx="8520120" cy="57276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About the Data</a:t>
            </a:r>
            <a:endParaRPr b="0" lang="en-US" sz="2800" spc="-1" strike="noStrike">
              <a:solidFill>
                <a:srgbClr val="000000"/>
              </a:solidFill>
              <a:latin typeface="Arial"/>
            </a:endParaRPr>
          </a:p>
        </p:txBody>
      </p:sp>
      <p:sp>
        <p:nvSpPr>
          <p:cNvPr id="131" name="TextShape 2"/>
          <p:cNvSpPr txBox="1"/>
          <p:nvPr/>
        </p:nvSpPr>
        <p:spPr>
          <a:xfrm>
            <a:off x="311760" y="1153080"/>
            <a:ext cx="4848120" cy="341892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~5000 white, 1600 red</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Measures of acidity, alcohol, sugar, antioxidants, and salt</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Possible outliers in residual sugar, total sulfur dioxide, sulphates, and chlorides</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Quality scores 5-7 on average, none higher than 9 or below 3</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Goal of our analysis</a:t>
            </a:r>
            <a:endParaRPr b="0" lang="en-US" sz="1800" spc="-1" strike="noStrike">
              <a:solidFill>
                <a:srgbClr val="000000"/>
              </a:solidFill>
              <a:latin typeface="Arial"/>
            </a:endParaRPr>
          </a:p>
        </p:txBody>
      </p:sp>
      <p:pic>
        <p:nvPicPr>
          <p:cNvPr id="132" name="Google Shape;75;p16" descr=""/>
          <p:cNvPicPr/>
          <p:nvPr/>
        </p:nvPicPr>
        <p:blipFill>
          <a:blip r:embed="rId1"/>
          <a:stretch/>
        </p:blipFill>
        <p:spPr>
          <a:xfrm>
            <a:off x="5160600" y="1247040"/>
            <a:ext cx="3633480" cy="3211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555840"/>
            <a:ext cx="4151520" cy="756000"/>
          </a:xfrm>
          <a:prstGeom prst="rect">
            <a:avLst/>
          </a:prstGeom>
          <a:noFill/>
          <a:ln>
            <a:noFill/>
          </a:ln>
        </p:spPr>
        <p:txBody>
          <a:bodyPr tIns="91440" bIns="91440" anchor="b">
            <a:noAutofit/>
          </a:bodyPr>
          <a:p>
            <a:pPr>
              <a:lnSpc>
                <a:spcPct val="100000"/>
              </a:lnSpc>
              <a:tabLst>
                <a:tab algn="l" pos="0"/>
              </a:tabLst>
            </a:pPr>
            <a:r>
              <a:rPr b="0" lang="en" sz="2400" spc="-1" strike="noStrike">
                <a:solidFill>
                  <a:srgbClr val="000000"/>
                </a:solidFill>
                <a:latin typeface="Arial"/>
                <a:ea typeface="Arial"/>
              </a:rPr>
              <a:t>Correlation for White Wine </a:t>
            </a:r>
            <a:endParaRPr b="0" lang="en-US" sz="2400" spc="-1" strike="noStrike">
              <a:solidFill>
                <a:srgbClr val="000000"/>
              </a:solidFill>
              <a:latin typeface="Arial"/>
            </a:endParaRPr>
          </a:p>
        </p:txBody>
      </p:sp>
      <p:sp>
        <p:nvSpPr>
          <p:cNvPr id="134" name="TextShape 2"/>
          <p:cNvSpPr txBox="1"/>
          <p:nvPr/>
        </p:nvSpPr>
        <p:spPr>
          <a:xfrm>
            <a:off x="311760" y="1390680"/>
            <a:ext cx="4073400" cy="3181680"/>
          </a:xfrm>
          <a:prstGeom prst="rect">
            <a:avLst/>
          </a:prstGeom>
          <a:noFill/>
          <a:ln>
            <a:noFill/>
          </a:ln>
        </p:spPr>
        <p:txBody>
          <a:bodyPr tIns="91440" bIns="91440">
            <a:noAutofit/>
          </a:bodyPr>
          <a:p>
            <a:pPr>
              <a:lnSpc>
                <a:spcPct val="150000"/>
              </a:lnSpc>
              <a:tabLst>
                <a:tab algn="l" pos="0"/>
              </a:tabLst>
            </a:pPr>
            <a:r>
              <a:rPr b="0" lang="en" sz="1400" spc="-1" strike="noStrike">
                <a:solidFill>
                  <a:srgbClr val="595959"/>
                </a:solidFill>
                <a:latin typeface="Arial"/>
                <a:ea typeface="Arial"/>
              </a:rPr>
              <a:t> </a:t>
            </a:r>
            <a:r>
              <a:rPr b="0" lang="en" sz="1400" spc="-1" strike="noStrike">
                <a:solidFill>
                  <a:srgbClr val="595959"/>
                </a:solidFill>
                <a:latin typeface="Arial"/>
                <a:ea typeface="Arial"/>
              </a:rPr>
              <a:t>The following variables are highly correlated. </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Quality and alcohol</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Residual sugar and density</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Alcohol and density</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Free sulfur dioxide and total sulfur dioxide </a:t>
            </a:r>
            <a:endParaRPr b="0" lang="en-US" sz="1400" spc="-1" strike="noStrike">
              <a:solidFill>
                <a:srgbClr val="000000"/>
              </a:solidFill>
              <a:latin typeface="Arial"/>
            </a:endParaRPr>
          </a:p>
        </p:txBody>
      </p:sp>
      <p:pic>
        <p:nvPicPr>
          <p:cNvPr id="135" name="Google Shape;82;p17" descr=""/>
          <p:cNvPicPr/>
          <p:nvPr/>
        </p:nvPicPr>
        <p:blipFill>
          <a:blip r:embed="rId1"/>
          <a:stretch/>
        </p:blipFill>
        <p:spPr>
          <a:xfrm>
            <a:off x="4572000" y="1175400"/>
            <a:ext cx="4271760" cy="35244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11760" y="555840"/>
            <a:ext cx="3801600" cy="756000"/>
          </a:xfrm>
          <a:prstGeom prst="rect">
            <a:avLst/>
          </a:prstGeom>
          <a:noFill/>
          <a:ln>
            <a:noFill/>
          </a:ln>
        </p:spPr>
        <p:txBody>
          <a:bodyPr tIns="91440" bIns="91440" anchor="b">
            <a:noAutofit/>
          </a:bodyPr>
          <a:p>
            <a:pPr>
              <a:lnSpc>
                <a:spcPct val="100000"/>
              </a:lnSpc>
              <a:tabLst>
                <a:tab algn="l" pos="0"/>
              </a:tabLst>
            </a:pPr>
            <a:r>
              <a:rPr b="0" lang="en" sz="2400" spc="-1" strike="noStrike">
                <a:solidFill>
                  <a:srgbClr val="000000"/>
                </a:solidFill>
                <a:latin typeface="Arial"/>
                <a:ea typeface="Arial"/>
              </a:rPr>
              <a:t>Correlation for Red Wine </a:t>
            </a:r>
            <a:endParaRPr b="0" lang="en-US" sz="2400" spc="-1" strike="noStrike">
              <a:solidFill>
                <a:srgbClr val="000000"/>
              </a:solidFill>
              <a:latin typeface="Arial"/>
            </a:endParaRPr>
          </a:p>
        </p:txBody>
      </p:sp>
      <p:sp>
        <p:nvSpPr>
          <p:cNvPr id="137" name="TextShape 2"/>
          <p:cNvSpPr txBox="1"/>
          <p:nvPr/>
        </p:nvSpPr>
        <p:spPr>
          <a:xfrm>
            <a:off x="311760" y="1390680"/>
            <a:ext cx="3801600" cy="3181680"/>
          </a:xfrm>
          <a:prstGeom prst="rect">
            <a:avLst/>
          </a:prstGeom>
          <a:noFill/>
          <a:ln>
            <a:noFill/>
          </a:ln>
        </p:spPr>
        <p:txBody>
          <a:bodyPr tIns="91440" bIns="91440">
            <a:noAutofit/>
          </a:bodyPr>
          <a:p>
            <a:pPr>
              <a:lnSpc>
                <a:spcPct val="150000"/>
              </a:lnSpc>
              <a:tabLst>
                <a:tab algn="l" pos="0"/>
              </a:tabLst>
            </a:pPr>
            <a:r>
              <a:rPr b="0" lang="en" sz="1800" spc="-1" strike="noStrike">
                <a:solidFill>
                  <a:srgbClr val="595959"/>
                </a:solidFill>
                <a:latin typeface="Arial"/>
                <a:ea typeface="Arial"/>
              </a:rPr>
              <a:t> </a:t>
            </a:r>
            <a:r>
              <a:rPr b="0" lang="en" sz="1400" spc="-1" strike="noStrike">
                <a:solidFill>
                  <a:srgbClr val="595959"/>
                </a:solidFill>
                <a:latin typeface="Arial"/>
                <a:ea typeface="Arial"/>
              </a:rPr>
              <a:t>The following variables are highly correlated. </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Quality and alcohol</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Density and fixed acidity </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Fixed acidity and citric acid</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Volatile acidity and citric acid</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Fixed acidity and ph</a:t>
            </a:r>
            <a:endParaRPr b="0" lang="en-US" sz="1400" spc="-1" strike="noStrike">
              <a:solidFill>
                <a:srgbClr val="000000"/>
              </a:solidFill>
              <a:latin typeface="Arial"/>
            </a:endParaRPr>
          </a:p>
          <a:p>
            <a:pPr marL="457200" indent="-317160">
              <a:lnSpc>
                <a:spcPct val="150000"/>
              </a:lnSpc>
              <a:buClr>
                <a:srgbClr val="595959"/>
              </a:buClr>
              <a:buFont typeface="Arial"/>
              <a:buAutoNum type="arabicPeriod"/>
              <a:tabLst>
                <a:tab algn="l" pos="0"/>
              </a:tabLst>
            </a:pPr>
            <a:r>
              <a:rPr b="0" lang="en" sz="1400" spc="-1" strike="noStrike">
                <a:solidFill>
                  <a:srgbClr val="595959"/>
                </a:solidFill>
                <a:latin typeface="Arial"/>
                <a:ea typeface="Arial"/>
              </a:rPr>
              <a:t>Free sulfur dioxide and total sulfur dioxide.</a:t>
            </a:r>
            <a:endParaRPr b="0" lang="en-US" sz="1400" spc="-1" strike="noStrike">
              <a:solidFill>
                <a:srgbClr val="000000"/>
              </a:solidFill>
              <a:latin typeface="Arial"/>
            </a:endParaRPr>
          </a:p>
        </p:txBody>
      </p:sp>
      <p:pic>
        <p:nvPicPr>
          <p:cNvPr id="138" name="Google Shape;89;p18" descr=""/>
          <p:cNvPicPr/>
          <p:nvPr/>
        </p:nvPicPr>
        <p:blipFill>
          <a:blip r:embed="rId1"/>
          <a:stretch/>
        </p:blipFill>
        <p:spPr>
          <a:xfrm>
            <a:off x="4694400" y="1112760"/>
            <a:ext cx="4216680" cy="35467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11760" y="445320"/>
            <a:ext cx="8520120" cy="57276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Observations</a:t>
            </a:r>
            <a:endParaRPr b="0" lang="en-US" sz="2800" spc="-1" strike="noStrike">
              <a:solidFill>
                <a:srgbClr val="000000"/>
              </a:solidFill>
              <a:latin typeface="Arial"/>
            </a:endParaRPr>
          </a:p>
        </p:txBody>
      </p:sp>
      <p:sp>
        <p:nvSpPr>
          <p:cNvPr id="140" name="TextShape 2"/>
          <p:cNvSpPr txBox="1"/>
          <p:nvPr/>
        </p:nvSpPr>
        <p:spPr>
          <a:xfrm>
            <a:off x="311760" y="1153080"/>
            <a:ext cx="5236920" cy="341892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Multicollinearity in measures of acidity, composition by volume, and sulfur dioxide</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Alcohol content is most notable predictor of quality, more is better</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High volatile acids more often low quality</a:t>
            </a:r>
            <a:endParaRPr b="0" lang="en-US" sz="1800" spc="-1" strike="noStrike">
              <a:solidFill>
                <a:srgbClr val="000000"/>
              </a:solidFill>
              <a:latin typeface="Arial"/>
            </a:endParaRPr>
          </a:p>
        </p:txBody>
      </p:sp>
      <p:pic>
        <p:nvPicPr>
          <p:cNvPr id="141" name="Google Shape;96;p19" descr=""/>
          <p:cNvPicPr/>
          <p:nvPr/>
        </p:nvPicPr>
        <p:blipFill>
          <a:blip r:embed="rId1"/>
          <a:stretch/>
        </p:blipFill>
        <p:spPr>
          <a:xfrm>
            <a:off x="5588280" y="803160"/>
            <a:ext cx="3281040" cy="2710080"/>
          </a:xfrm>
          <a:prstGeom prst="rect">
            <a:avLst/>
          </a:prstGeom>
          <a:ln>
            <a:noFill/>
          </a:ln>
        </p:spPr>
      </p:pic>
      <p:pic>
        <p:nvPicPr>
          <p:cNvPr id="142" name="Google Shape;97;p19" descr=""/>
          <p:cNvPicPr/>
          <p:nvPr/>
        </p:nvPicPr>
        <p:blipFill>
          <a:blip r:embed="rId2"/>
          <a:stretch/>
        </p:blipFill>
        <p:spPr>
          <a:xfrm>
            <a:off x="219600" y="3684240"/>
            <a:ext cx="8484480" cy="10339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11760" y="445320"/>
            <a:ext cx="8520120" cy="57276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Wine Quality Logistic Regression (Red)</a:t>
            </a:r>
            <a:endParaRPr b="0" lang="en-US" sz="2800" spc="-1" strike="noStrike">
              <a:solidFill>
                <a:srgbClr val="000000"/>
              </a:solidFill>
              <a:latin typeface="Arial"/>
            </a:endParaRPr>
          </a:p>
        </p:txBody>
      </p:sp>
      <p:sp>
        <p:nvSpPr>
          <p:cNvPr id="144" name="TextShape 2"/>
          <p:cNvSpPr txBox="1"/>
          <p:nvPr/>
        </p:nvSpPr>
        <p:spPr>
          <a:xfrm>
            <a:off x="311760" y="1153080"/>
            <a:ext cx="8520120" cy="341892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Quality score</a:t>
            </a:r>
            <a:endParaRPr b="0" lang="en-US" sz="18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a:t>
            </a:r>
            <a:r>
              <a:rPr b="0" lang="en" sz="1400" spc="-1" strike="noStrike">
                <a:solidFill>
                  <a:srgbClr val="595959"/>
                </a:solidFill>
                <a:latin typeface="Arial"/>
                <a:ea typeface="Arial"/>
              </a:rPr>
              <a:t>Bad”: 1-5</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a:t>
            </a:r>
            <a:r>
              <a:rPr b="0" lang="en" sz="1400" spc="-1" strike="noStrike">
                <a:solidFill>
                  <a:srgbClr val="595959"/>
                </a:solidFill>
                <a:latin typeface="Arial"/>
                <a:ea typeface="Arial"/>
              </a:rPr>
              <a:t>Good”: 6-10</a:t>
            </a:r>
            <a:endParaRPr b="0" lang="en-US" sz="14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Quality class regressed on </a:t>
            </a:r>
            <a:endParaRPr b="0" lang="en-US" sz="18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Alcohol</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Free Sulfur Dioxide</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Sulphates</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Volatile Acidity</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Total Sulfur Dioxide</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Chlorides</a:t>
            </a:r>
            <a:endParaRPr b="0" lang="en-US" sz="14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ΔG</a:t>
            </a:r>
            <a:r>
              <a:rPr b="0" lang="en" sz="1800" spc="-1" strike="noStrike" baseline="30000">
                <a:solidFill>
                  <a:srgbClr val="595959"/>
                </a:solidFill>
                <a:latin typeface="Arial"/>
                <a:ea typeface="Arial"/>
              </a:rPr>
              <a:t>2</a:t>
            </a:r>
            <a:r>
              <a:rPr b="0" lang="en" sz="1800" spc="-1" strike="noStrike">
                <a:solidFill>
                  <a:srgbClr val="595959"/>
                </a:solidFill>
                <a:latin typeface="Arial"/>
                <a:ea typeface="Arial"/>
              </a:rPr>
              <a:t>: </a:t>
            </a:r>
            <a:r>
              <a:rPr b="0" lang="en" sz="1600" spc="-1" strike="noStrike">
                <a:solidFill>
                  <a:srgbClr val="434343"/>
                </a:solidFill>
                <a:latin typeface="Arial"/>
                <a:ea typeface="Arial"/>
              </a:rPr>
              <a:t>864</a:t>
            </a:r>
            <a:endParaRPr b="0" lang="en-US" sz="1600" spc="-1" strike="noStrike">
              <a:solidFill>
                <a:srgbClr val="000000"/>
              </a:solidFill>
              <a:latin typeface="Arial"/>
            </a:endParaRPr>
          </a:p>
          <a:p>
            <a:pPr marL="457200" indent="-329760">
              <a:lnSpc>
                <a:spcPct val="115000"/>
              </a:lnSpc>
              <a:buClr>
                <a:srgbClr val="434343"/>
              </a:buClr>
              <a:buFont typeface="Arial"/>
              <a:buChar char="●"/>
            </a:pPr>
            <a:r>
              <a:rPr b="0" lang="en" sz="1600" spc="-1" strike="noStrike">
                <a:solidFill>
                  <a:srgbClr val="434343"/>
                </a:solidFill>
                <a:latin typeface="Arial"/>
                <a:ea typeface="Arial"/>
              </a:rPr>
              <a:t>P-value: 0</a:t>
            </a:r>
            <a:endParaRPr b="0" lang="en-US" sz="1600" spc="-1" strike="noStrike">
              <a:solidFill>
                <a:srgbClr val="000000"/>
              </a:solidFill>
              <a:latin typeface="Arial"/>
            </a:endParaRPr>
          </a:p>
        </p:txBody>
      </p:sp>
      <p:pic>
        <p:nvPicPr>
          <p:cNvPr id="145" name="Google Shape;104;p20" descr=""/>
          <p:cNvPicPr/>
          <p:nvPr/>
        </p:nvPicPr>
        <p:blipFill>
          <a:blip r:embed="rId1"/>
          <a:stretch/>
        </p:blipFill>
        <p:spPr>
          <a:xfrm>
            <a:off x="3721320" y="1153080"/>
            <a:ext cx="5171040" cy="2771640"/>
          </a:xfrm>
          <a:prstGeom prst="rect">
            <a:avLst/>
          </a:prstGeom>
          <a:ln>
            <a:noFill/>
          </a:ln>
        </p:spPr>
      </p:pic>
      <p:sp>
        <p:nvSpPr>
          <p:cNvPr id="146" name="CustomShape 3"/>
          <p:cNvSpPr/>
          <p:nvPr/>
        </p:nvSpPr>
        <p:spPr>
          <a:xfrm>
            <a:off x="2574000" y="4060440"/>
            <a:ext cx="6318000" cy="738360"/>
          </a:xfrm>
          <a:prstGeom prst="rect">
            <a:avLst/>
          </a:prstGeom>
          <a:noFill/>
          <a:ln>
            <a:noFill/>
          </a:ln>
        </p:spPr>
        <p:style>
          <a:lnRef idx="0"/>
          <a:fillRef idx="0"/>
          <a:effectRef idx="0"/>
          <a:fontRef idx="minor"/>
        </p:style>
        <p:txBody>
          <a:bodyPr tIns="91440" bIns="91440">
            <a:noAutofit/>
          </a:bodyPr>
          <a:p>
            <a:pPr algn="ctr">
              <a:lnSpc>
                <a:spcPct val="150000"/>
              </a:lnSpc>
              <a:tabLst>
                <a:tab algn="l" pos="0"/>
              </a:tabLst>
            </a:pPr>
            <a:r>
              <a:rPr b="0" lang="en" sz="1400" spc="-1" strike="noStrike">
                <a:solidFill>
                  <a:srgbClr val="595959"/>
                </a:solidFill>
                <a:latin typeface="Arial"/>
                <a:ea typeface="Arial"/>
              </a:rPr>
              <a:t>log(π/1-π) = -7.38 +0.82*alcohol - 3.13*volatile acidity -4.28*chlorides</a:t>
            </a:r>
            <a:endParaRPr b="0" lang="en-US" sz="1400" spc="-1" strike="noStrike">
              <a:latin typeface="Arial"/>
            </a:endParaRPr>
          </a:p>
          <a:p>
            <a:pPr algn="ctr">
              <a:lnSpc>
                <a:spcPct val="150000"/>
              </a:lnSpc>
              <a:tabLst>
                <a:tab algn="l" pos="0"/>
              </a:tabLst>
            </a:pPr>
            <a:r>
              <a:rPr b="0" lang="en" sz="1400" spc="-1" strike="noStrike">
                <a:solidFill>
                  <a:srgbClr val="595959"/>
                </a:solidFill>
                <a:latin typeface="Arial"/>
                <a:ea typeface="Arial"/>
              </a:rPr>
              <a:t>- 0.02*total sulfur dioxide + 0.02* free sulfur dioxide + 2.42*sulphate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11760" y="445320"/>
            <a:ext cx="8520120" cy="572760"/>
          </a:xfrm>
          <a:prstGeom prst="rect">
            <a:avLst/>
          </a:prstGeom>
          <a:noFill/>
          <a:ln>
            <a:noFill/>
          </a:ln>
        </p:spPr>
        <p:txBody>
          <a:bodyPr tIns="91440" bIns="91440">
            <a:noAutofit/>
          </a:bodyPr>
          <a:p>
            <a:pPr>
              <a:lnSpc>
                <a:spcPct val="100000"/>
              </a:lnSpc>
              <a:tabLst>
                <a:tab algn="l" pos="0"/>
              </a:tabLst>
            </a:pPr>
            <a:r>
              <a:rPr b="0" lang="en" sz="2800" spc="-1" strike="noStrike">
                <a:solidFill>
                  <a:srgbClr val="000000"/>
                </a:solidFill>
                <a:latin typeface="Arial"/>
                <a:ea typeface="Arial"/>
              </a:rPr>
              <a:t>Wine Quality Logistic Regression (White)</a:t>
            </a:r>
            <a:endParaRPr b="0" lang="en-US" sz="2800" spc="-1" strike="noStrike">
              <a:solidFill>
                <a:srgbClr val="000000"/>
              </a:solidFill>
              <a:latin typeface="Arial"/>
            </a:endParaRPr>
          </a:p>
        </p:txBody>
      </p:sp>
      <p:sp>
        <p:nvSpPr>
          <p:cNvPr id="148" name="TextShape 2"/>
          <p:cNvSpPr txBox="1"/>
          <p:nvPr/>
        </p:nvSpPr>
        <p:spPr>
          <a:xfrm>
            <a:off x="311760" y="1153080"/>
            <a:ext cx="8520120" cy="3418920"/>
          </a:xfrm>
          <a:prstGeom prst="rect">
            <a:avLst/>
          </a:prstGeom>
          <a:noFill/>
          <a:ln>
            <a:noFill/>
          </a:ln>
        </p:spPr>
        <p:txBody>
          <a:bodyPr tIns="91440" bIns="91440">
            <a:noAutofit/>
          </a:bodyPr>
          <a:p>
            <a:pPr marL="457200" indent="-342720">
              <a:lnSpc>
                <a:spcPct val="115000"/>
              </a:lnSpc>
              <a:buClr>
                <a:srgbClr val="595959"/>
              </a:buClr>
              <a:buFont typeface="Arial"/>
              <a:buChar char="●"/>
            </a:pPr>
            <a:r>
              <a:rPr b="0" lang="en" sz="1800" spc="-1" strike="noStrike">
                <a:solidFill>
                  <a:srgbClr val="595959"/>
                </a:solidFill>
                <a:latin typeface="Arial"/>
                <a:ea typeface="Arial"/>
              </a:rPr>
              <a:t>Quality score</a:t>
            </a:r>
            <a:endParaRPr b="0" lang="en-US" sz="18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a:t>
            </a:r>
            <a:r>
              <a:rPr b="0" lang="en" sz="1400" spc="-1" strike="noStrike">
                <a:solidFill>
                  <a:srgbClr val="595959"/>
                </a:solidFill>
                <a:latin typeface="Arial"/>
                <a:ea typeface="Arial"/>
              </a:rPr>
              <a:t>Bad”: 1-5</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a:t>
            </a:r>
            <a:r>
              <a:rPr b="0" lang="en" sz="1400" spc="-1" strike="noStrike">
                <a:solidFill>
                  <a:srgbClr val="595959"/>
                </a:solidFill>
                <a:latin typeface="Arial"/>
                <a:ea typeface="Arial"/>
              </a:rPr>
              <a:t>Good”: 6-10</a:t>
            </a:r>
            <a:endParaRPr b="0" lang="en-US" sz="14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Quality class regressed on </a:t>
            </a:r>
            <a:endParaRPr b="0" lang="en-US" sz="18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Alcohol</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Free Sulfur Dioxide</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Sulphates</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Volatile Acidity</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Density</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Residual Sugar</a:t>
            </a:r>
            <a:endParaRPr b="0" lang="en-US" sz="1400" spc="-1" strike="noStrike">
              <a:solidFill>
                <a:srgbClr val="000000"/>
              </a:solidFill>
              <a:latin typeface="Arial"/>
            </a:endParaRPr>
          </a:p>
          <a:p>
            <a:pPr lvl="1" marL="914400" indent="-317160">
              <a:lnSpc>
                <a:spcPct val="115000"/>
              </a:lnSpc>
              <a:buClr>
                <a:srgbClr val="595959"/>
              </a:buClr>
              <a:buFont typeface="Arial"/>
              <a:buChar char="○"/>
            </a:pPr>
            <a:r>
              <a:rPr b="0" lang="en" sz="1400" spc="-1" strike="noStrike">
                <a:solidFill>
                  <a:srgbClr val="595959"/>
                </a:solidFill>
                <a:latin typeface="Arial"/>
                <a:ea typeface="Arial"/>
              </a:rPr>
              <a:t>pH</a:t>
            </a:r>
            <a:endParaRPr b="0" lang="en-US" sz="1400" spc="-1" strike="noStrike">
              <a:solidFill>
                <a:srgbClr val="000000"/>
              </a:solidFill>
              <a:latin typeface="Arial"/>
            </a:endParaRPr>
          </a:p>
          <a:p>
            <a:pPr marL="457200" indent="-342720">
              <a:lnSpc>
                <a:spcPct val="115000"/>
              </a:lnSpc>
              <a:buClr>
                <a:srgbClr val="595959"/>
              </a:buClr>
              <a:buFont typeface="Arial"/>
              <a:buChar char="●"/>
            </a:pPr>
            <a:r>
              <a:rPr b="0" lang="en" sz="1800" spc="-1" strike="noStrike">
                <a:solidFill>
                  <a:srgbClr val="595959"/>
                </a:solidFill>
                <a:latin typeface="Arial"/>
                <a:ea typeface="Arial"/>
              </a:rPr>
              <a:t>ΔG</a:t>
            </a:r>
            <a:r>
              <a:rPr b="0" lang="en" sz="1800" spc="-1" strike="noStrike" baseline="30000">
                <a:solidFill>
                  <a:srgbClr val="595959"/>
                </a:solidFill>
                <a:latin typeface="Arial"/>
                <a:ea typeface="Arial"/>
              </a:rPr>
              <a:t>2</a:t>
            </a:r>
            <a:r>
              <a:rPr b="0" lang="en" sz="1800" spc="-1" strike="noStrike">
                <a:solidFill>
                  <a:srgbClr val="595959"/>
                </a:solidFill>
                <a:latin typeface="Arial"/>
                <a:ea typeface="Arial"/>
              </a:rPr>
              <a:t>: </a:t>
            </a:r>
            <a:r>
              <a:rPr b="0" lang="en" sz="1600" spc="-1" strike="noStrike">
                <a:solidFill>
                  <a:srgbClr val="434343"/>
                </a:solidFill>
                <a:latin typeface="Arial"/>
                <a:ea typeface="Arial"/>
              </a:rPr>
              <a:t>922</a:t>
            </a:r>
            <a:endParaRPr b="0" lang="en-US" sz="1600" spc="-1" strike="noStrike">
              <a:solidFill>
                <a:srgbClr val="000000"/>
              </a:solidFill>
              <a:latin typeface="Arial"/>
            </a:endParaRPr>
          </a:p>
          <a:p>
            <a:pPr marL="457200" indent="-329760">
              <a:lnSpc>
                <a:spcPct val="115000"/>
              </a:lnSpc>
              <a:buClr>
                <a:srgbClr val="434343"/>
              </a:buClr>
              <a:buFont typeface="Arial"/>
              <a:buChar char="●"/>
            </a:pPr>
            <a:r>
              <a:rPr b="0" lang="en" sz="1600" spc="-1" strike="noStrike">
                <a:solidFill>
                  <a:srgbClr val="434343"/>
                </a:solidFill>
                <a:latin typeface="Arial"/>
                <a:ea typeface="Arial"/>
              </a:rPr>
              <a:t>P-value: 0</a:t>
            </a:r>
            <a:endParaRPr b="0" lang="en-US" sz="1600" spc="-1" strike="noStrike">
              <a:solidFill>
                <a:srgbClr val="000000"/>
              </a:solidFill>
              <a:latin typeface="Arial"/>
            </a:endParaRPr>
          </a:p>
          <a:p>
            <a:pPr marL="457200">
              <a:lnSpc>
                <a:spcPct val="115000"/>
              </a:lnSpc>
              <a:spcBef>
                <a:spcPts val="1599"/>
              </a:spcBef>
              <a:spcAft>
                <a:spcPts val="1599"/>
              </a:spcAft>
              <a:tabLst>
                <a:tab algn="l" pos="0"/>
              </a:tabLst>
            </a:pPr>
            <a:endParaRPr b="0" lang="en-US" sz="1600" spc="-1" strike="noStrike">
              <a:solidFill>
                <a:srgbClr val="000000"/>
              </a:solidFill>
              <a:latin typeface="Arial"/>
            </a:endParaRPr>
          </a:p>
        </p:txBody>
      </p:sp>
      <p:pic>
        <p:nvPicPr>
          <p:cNvPr id="149" name="Google Shape;112;p21" descr=""/>
          <p:cNvPicPr/>
          <p:nvPr/>
        </p:nvPicPr>
        <p:blipFill>
          <a:blip r:embed="rId1"/>
          <a:stretch/>
        </p:blipFill>
        <p:spPr>
          <a:xfrm>
            <a:off x="3754080" y="1144440"/>
            <a:ext cx="5155200" cy="2915640"/>
          </a:xfrm>
          <a:prstGeom prst="rect">
            <a:avLst/>
          </a:prstGeom>
          <a:ln>
            <a:noFill/>
          </a:ln>
        </p:spPr>
      </p:pic>
      <p:sp>
        <p:nvSpPr>
          <p:cNvPr id="150" name="CustomShape 3"/>
          <p:cNvSpPr/>
          <p:nvPr/>
        </p:nvSpPr>
        <p:spPr>
          <a:xfrm>
            <a:off x="2574000" y="4060440"/>
            <a:ext cx="6318000" cy="738360"/>
          </a:xfrm>
          <a:prstGeom prst="rect">
            <a:avLst/>
          </a:prstGeom>
          <a:noFill/>
          <a:ln>
            <a:noFill/>
          </a:ln>
        </p:spPr>
        <p:style>
          <a:lnRef idx="0"/>
          <a:fillRef idx="0"/>
          <a:effectRef idx="0"/>
          <a:fontRef idx="minor"/>
        </p:style>
        <p:txBody>
          <a:bodyPr tIns="91440" bIns="91440">
            <a:noAutofit/>
          </a:bodyPr>
          <a:p>
            <a:pPr algn="ctr">
              <a:lnSpc>
                <a:spcPct val="150000"/>
              </a:lnSpc>
              <a:tabLst>
                <a:tab algn="l" pos="0"/>
              </a:tabLst>
            </a:pPr>
            <a:r>
              <a:rPr b="0" lang="en" sz="1400" spc="-1" strike="noStrike">
                <a:solidFill>
                  <a:srgbClr val="595959"/>
                </a:solidFill>
                <a:latin typeface="Arial"/>
                <a:ea typeface="Arial"/>
              </a:rPr>
              <a:t>log(π/1-π) = 201.6 -6.59*volatile acidity + 0.14*residual sugar + 0.02* free sulfur dioxide - 213.6*density + 0.97*pH + 0.34*sulphates + 0.80*alcohol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2021-01-25T15:56:13Z</dcterms:modified>
  <cp:revision>1</cp:revision>
  <dc:subject/>
  <dc:title/>
</cp:coreProperties>
</file>