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61A6DB-8759-42D0-9625-283A67D10315}">
          <p14:sldIdLst>
            <p14:sldId id="256"/>
            <p14:sldId id="257"/>
            <p14:sldId id="258"/>
            <p14:sldId id="259"/>
            <p14:sldId id="260"/>
            <p14:sldId id="261"/>
            <p14:sldId id="262"/>
            <p14:sldId id="263"/>
            <p14:sldId id="264"/>
            <p14:sldId id="265"/>
            <p14:sldId id="266"/>
            <p14:sldId id="267"/>
            <p14:sldId id="268"/>
            <p14:sldId id="272"/>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82" d="100"/>
          <a:sy n="82" d="100"/>
        </p:scale>
        <p:origin x="-1330"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CDE416BA-3060-4B6A-B890-F9ECE52D454C}"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E416BA-3060-4B6A-B890-F9ECE52D454C}"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E416BA-3060-4B6A-B890-F9ECE52D454C}"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E416BA-3060-4B6A-B890-F9ECE52D454C}"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E416BA-3060-4B6A-B890-F9ECE52D454C}"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E416BA-3060-4B6A-B890-F9ECE52D454C}"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DE416BA-3060-4B6A-B890-F9ECE52D454C}"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DE416BA-3060-4B6A-B890-F9ECE52D454C}"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DE416BA-3060-4B6A-B890-F9ECE52D454C}"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E416BA-3060-4B6A-B890-F9ECE52D454C}"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F4174F-E6B3-44A7-9FD9-D1421F80640E}" type="datetimeFigureOut">
              <a:rPr lang="en-IN" smtClean="0"/>
              <a:t>21-07-2023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CDE416BA-3060-4B6A-B890-F9ECE52D454C}"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CF4174F-E6B3-44A7-9FD9-D1421F80640E}" type="datetimeFigureOut">
              <a:rPr lang="en-IN" smtClean="0"/>
              <a:t>21-07-2023</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DE416BA-3060-4B6A-B890-F9ECE52D454C}"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r"/>
            <a:r>
              <a:rPr lang="en-US" sz="6600" b="1" u="sng" dirty="0" smtClean="0">
                <a:effectLst>
                  <a:outerShdw blurRad="38100" dist="38100" dir="2700000" algn="tl">
                    <a:srgbClr val="000000">
                      <a:alpha val="43137"/>
                    </a:srgbClr>
                  </a:outerShdw>
                </a:effectLst>
                <a:latin typeface="Algerian" pitchFamily="82" charset="0"/>
              </a:rPr>
              <a:t>  </a:t>
            </a:r>
            <a:r>
              <a:rPr lang="en-US" sz="6400" b="1" u="sng" dirty="0" smtClean="0">
                <a:solidFill>
                  <a:srgbClr val="FFFF00"/>
                </a:solidFill>
                <a:effectLst>
                  <a:outerShdw blurRad="38100" dist="38100" dir="2700000" algn="tl">
                    <a:srgbClr val="000000">
                      <a:alpha val="43137"/>
                    </a:srgbClr>
                  </a:outerShdw>
                </a:effectLst>
                <a:latin typeface="Algerian" pitchFamily="82" charset="0"/>
              </a:rPr>
              <a:t>AUTOMATIC PLANT DISEASE PREDICTION</a:t>
            </a:r>
            <a:endParaRPr lang="en-IN" sz="6400" b="1" u="sng" dirty="0">
              <a:solidFill>
                <a:srgbClr val="FFFF0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611560" y="4509120"/>
            <a:ext cx="7992888" cy="1872208"/>
          </a:xfrm>
        </p:spPr>
        <p:txBody>
          <a:bodyPr>
            <a:normAutofit/>
          </a:bodyPr>
          <a:lstStyle/>
          <a:p>
            <a:pPr algn="l"/>
            <a:r>
              <a:rPr lang="en-IN" sz="1800" b="1" dirty="0" smtClean="0">
                <a:solidFill>
                  <a:schemeClr val="tx1"/>
                </a:solidFill>
                <a:latin typeface="Algerian" panose="04020705040A02060702" pitchFamily="82" charset="0"/>
              </a:rPr>
              <a:t>SUBMITTED BY :-</a:t>
            </a:r>
          </a:p>
          <a:p>
            <a:pPr algn="l"/>
            <a:r>
              <a:rPr lang="en-IN" sz="1800" b="1" dirty="0" smtClean="0">
                <a:solidFill>
                  <a:schemeClr val="tx1"/>
                </a:solidFill>
                <a:latin typeface="Algerian" panose="04020705040A02060702" pitchFamily="82" charset="0"/>
              </a:rPr>
              <a:t>Name : Km Neha Andola</a:t>
            </a:r>
          </a:p>
          <a:p>
            <a:pPr algn="l"/>
            <a:r>
              <a:rPr lang="en-IN" sz="1800" b="1" dirty="0" smtClean="0">
                <a:solidFill>
                  <a:schemeClr val="tx1"/>
                </a:solidFill>
                <a:latin typeface="Algerian" panose="04020705040A02060702" pitchFamily="82" charset="0"/>
              </a:rPr>
              <a:t>University Roll No. : 2018888</a:t>
            </a:r>
          </a:p>
          <a:p>
            <a:pPr algn="r"/>
            <a:r>
              <a:rPr lang="en-IN" sz="1800" b="1" dirty="0" smtClean="0">
                <a:solidFill>
                  <a:schemeClr val="tx1"/>
                </a:solidFill>
                <a:latin typeface="Algerian" panose="04020705040A02060702" pitchFamily="82" charset="0"/>
              </a:rPr>
              <a:t>UNDER THE MENTORSHIP OF –</a:t>
            </a:r>
          </a:p>
          <a:p>
            <a:pPr algn="r"/>
            <a:r>
              <a:rPr lang="en-US" sz="1800" b="1" dirty="0" smtClean="0">
                <a:solidFill>
                  <a:schemeClr val="tx1"/>
                </a:solidFill>
                <a:latin typeface="Algerian" panose="04020705040A02060702" pitchFamily="82" charset="0"/>
              </a:rPr>
              <a:t>ASST PROF ARNAV KOTIYAL</a:t>
            </a:r>
            <a:endParaRPr lang="en-IN" sz="1800" b="1" dirty="0" smtClean="0">
              <a:solidFill>
                <a:schemeClr val="tx1"/>
              </a:solidFill>
              <a:latin typeface="Algerian" panose="04020705040A02060702" pitchFamily="82"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628800"/>
            <a:ext cx="2448271" cy="2016224"/>
          </a:xfrm>
          <a:prstGeom prst="rect">
            <a:avLst/>
          </a:prstGeom>
        </p:spPr>
      </p:pic>
    </p:spTree>
    <p:extLst>
      <p:ext uri="{BB962C8B-B14F-4D97-AF65-F5344CB8AC3E}">
        <p14:creationId xmlns:p14="http://schemas.microsoft.com/office/powerpoint/2010/main" val="119470798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normAutofit/>
          </a:bodyPr>
          <a:lstStyle/>
          <a:p>
            <a:pPr algn="just">
              <a:buFont typeface="Wingdings" pitchFamily="2" charset="2"/>
              <a:buChar char="ü"/>
            </a:pPr>
            <a:r>
              <a:rPr lang="en-IN" sz="2400" dirty="0" smtClean="0">
                <a:latin typeface="Times New Roman" pitchFamily="18" charset="0"/>
                <a:cs typeface="Times New Roman" pitchFamily="18" charset="0"/>
              </a:rPr>
              <a:t>A photo of result is attached below.</a:t>
            </a:r>
          </a:p>
          <a:p>
            <a:pPr marL="0" indent="0">
              <a:buNone/>
            </a:pPr>
            <a:endParaRPr lang="en-IN"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962" y="2924944"/>
            <a:ext cx="6480720" cy="31683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7013983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457200" y="980728"/>
            <a:ext cx="8229600" cy="5145435"/>
          </a:xfrm>
        </p:spPr>
        <p:txBody>
          <a:bodyPr>
            <a:normAutofit/>
          </a:bodyPr>
          <a:lstStyle/>
          <a:p>
            <a:pPr>
              <a:buFont typeface="Wingdings" pitchFamily="2" charset="2"/>
              <a:buChar char="ü"/>
            </a:pPr>
            <a:r>
              <a:rPr lang="en-US" sz="2400" dirty="0" smtClean="0">
                <a:latin typeface="Times New Roman" pitchFamily="18" charset="0"/>
                <a:cs typeface="Times New Roman" pitchFamily="18" charset="0"/>
              </a:rPr>
              <a:t>We plot a graph to illustrate the maximum accuracy the model achieved during training and validation while minimizing the loss.</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From the above graphs, we observe that as the training accuracy increases, validation accuracy increases. Similarly as the training loss decreases, the validation loss decreases too. </a:t>
            </a:r>
            <a:endParaRPr lang="en-IN"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758" y="2276872"/>
            <a:ext cx="3195314" cy="2475007"/>
          </a:xfrm>
          <a:prstGeom prst="rect">
            <a:avLst/>
          </a:prstGeom>
          <a:ln>
            <a:noFill/>
          </a:ln>
          <a:effectLst>
            <a:softEdge rad="11250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1408" y="2276872"/>
            <a:ext cx="3237941" cy="2463651"/>
          </a:xfrm>
          <a:prstGeom prst="rect">
            <a:avLst/>
          </a:prstGeom>
          <a:ln>
            <a:noFill/>
          </a:ln>
          <a:effectLst>
            <a:softEdge rad="112500"/>
          </a:effectLst>
        </p:spPr>
      </p:pic>
    </p:spTree>
    <p:extLst>
      <p:ext uri="{BB962C8B-B14F-4D97-AF65-F5344CB8AC3E}">
        <p14:creationId xmlns:p14="http://schemas.microsoft.com/office/powerpoint/2010/main" val="15388544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457200" y="980728"/>
            <a:ext cx="8229600" cy="514543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 simple demonstration of the design is shown in the following runner. Here we can see that how the basic implementation of the design is done. The output that we got after implementing the code:</a:t>
            </a:r>
          </a:p>
          <a:p>
            <a:pPr marL="0" indent="0">
              <a:buNone/>
            </a:pPr>
            <a:endParaRPr lang="en-IN"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20" y="2636912"/>
            <a:ext cx="7632848" cy="13864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20" y="4509120"/>
            <a:ext cx="7632848" cy="14028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6885580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Font typeface="Wingdings" pitchFamily="2" charset="2"/>
              <a:buChar char="ü"/>
            </a:pPr>
            <a:r>
              <a:rPr lang="en-US" sz="2400" dirty="0">
                <a:latin typeface="Times New Roman" pitchFamily="18" charset="0"/>
                <a:cs typeface="Times New Roman" pitchFamily="18" charset="0"/>
              </a:rPr>
              <a:t>By implementing a robust machine learning model such as CNN, the system can detect plant diseases at an early stage. Early detection enables farmers to take timely and targeted measures to effectively manage </a:t>
            </a:r>
            <a:r>
              <a:rPr lang="en-US" sz="2400" dirty="0" smtClean="0">
                <a:latin typeface="Times New Roman" pitchFamily="18" charset="0"/>
                <a:cs typeface="Times New Roman" pitchFamily="18" charset="0"/>
              </a:rPr>
              <a:t>diseases.</a:t>
            </a:r>
          </a:p>
          <a:p>
            <a:pPr algn="just">
              <a:buFont typeface="Wingdings" pitchFamily="2" charset="2"/>
              <a:buChar char="ü"/>
            </a:pPr>
            <a:r>
              <a:rPr lang="en-US" sz="2400" dirty="0">
                <a:latin typeface="Times New Roman" pitchFamily="18" charset="0"/>
                <a:cs typeface="Times New Roman" pitchFamily="18" charset="0"/>
              </a:rPr>
              <a:t>Minimizing crop damage caused by diseases translates into better crop yields and higher profits for agricultural producers.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7369391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546848" cy="1162050"/>
          </a:xfrm>
        </p:spPr>
        <p:txBody>
          <a:bodyPr>
            <a:noAutofit/>
          </a:bodyPr>
          <a:lstStyle/>
          <a:p>
            <a:r>
              <a:rPr lang="en-US" sz="5400" b="1" u="sng" dirty="0">
                <a:latin typeface="Algerian" pitchFamily="82" charset="0"/>
              </a:rPr>
              <a:t>CONCLUSION</a:t>
            </a:r>
            <a:endParaRPr lang="en-IN" sz="5400" b="1" dirty="0"/>
          </a:p>
        </p:txBody>
      </p:sp>
      <p:sp>
        <p:nvSpPr>
          <p:cNvPr id="4" name="Text Placeholder 3"/>
          <p:cNvSpPr>
            <a:spLocks noGrp="1"/>
          </p:cNvSpPr>
          <p:nvPr>
            <p:ph type="body" idx="2"/>
          </p:nvPr>
        </p:nvSpPr>
        <p:spPr>
          <a:xfrm>
            <a:off x="457200" y="1628800"/>
            <a:ext cx="4474840" cy="4497363"/>
          </a:xfrm>
        </p:spPr>
        <p:txBody>
          <a:bodyPr>
            <a:normAutofit lnSpcReduction="10000"/>
          </a:bodyPr>
          <a:lstStyle/>
          <a:p>
            <a:pPr marL="285750" indent="-285750" algn="just">
              <a:buFont typeface="Wingdings" pitchFamily="2" charset="2"/>
              <a:buChar char="v"/>
            </a:pPr>
            <a:r>
              <a:rPr lang="en-US" sz="2400" dirty="0">
                <a:latin typeface="Times New Roman" pitchFamily="18" charset="0"/>
                <a:cs typeface="Times New Roman" pitchFamily="18" charset="0"/>
              </a:rPr>
              <a:t>This project has successfully developed a plant disease prediction system using deep learning techniques. By incorporating the power of deep neural networks, the system can accurately classify and identify plant diseases based on input images of plant leaves. One of the key advantages of the deep learning-based system is its ability to handle a wide range of plant species and diseases.</a:t>
            </a:r>
            <a:endParaRPr lang="en-IN" sz="2400" dirty="0">
              <a:latin typeface="Times New Roman" pitchFamily="18" charset="0"/>
              <a:cs typeface="Times New Roman" pitchFamily="18" charset="0"/>
            </a:endParaRPr>
          </a:p>
          <a:p>
            <a:pPr algn="just"/>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52120" y="1916832"/>
            <a:ext cx="2952328" cy="345638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80905377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latin typeface="Algerian" pitchFamily="82" charset="0"/>
                <a:cs typeface="Times New Roman" pitchFamily="18" charset="0"/>
              </a:rPr>
              <a:t>FUTURE WORK</a:t>
            </a:r>
            <a:endParaRPr lang="en-IN" sz="5400" b="1" u="sng" dirty="0">
              <a:latin typeface="Algerian" pitchFamily="82"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a:buNone/>
            </a:pPr>
            <a:r>
              <a:rPr lang="en-US" sz="1700" dirty="0">
                <a:latin typeface="Times New Roman" pitchFamily="18" charset="0"/>
                <a:cs typeface="Times New Roman" pitchFamily="18" charset="0"/>
              </a:rPr>
              <a:t>Potential future improvements to the plant disease prediction system include: </a:t>
            </a:r>
            <a:endParaRPr lang="en-US" sz="1700" dirty="0" smtClean="0">
              <a:latin typeface="Times New Roman" pitchFamily="18" charset="0"/>
              <a:cs typeface="Times New Roman" pitchFamily="18" charset="0"/>
            </a:endParaRPr>
          </a:p>
          <a:p>
            <a:pPr marL="514350" indent="-514350" algn="just">
              <a:buAutoNum type="alphaLcPeriod"/>
            </a:pPr>
            <a:r>
              <a:rPr lang="en-US" sz="1700" dirty="0" smtClean="0">
                <a:latin typeface="Times New Roman" pitchFamily="18" charset="0"/>
                <a:cs typeface="Times New Roman" pitchFamily="18" charset="0"/>
              </a:rPr>
              <a:t>Data </a:t>
            </a:r>
            <a:r>
              <a:rPr lang="en-US" sz="1700" dirty="0">
                <a:latin typeface="Times New Roman" pitchFamily="18" charset="0"/>
                <a:cs typeface="Times New Roman" pitchFamily="18" charset="0"/>
              </a:rPr>
              <a:t>set expansion: Increase the size and diversity of the dataset to cover a wider range of plant species and diseases, allowing the system to handle a wider range of scenarios. </a:t>
            </a:r>
            <a:endParaRPr lang="en-US" sz="1700" dirty="0" smtClean="0">
              <a:latin typeface="Times New Roman" pitchFamily="18" charset="0"/>
              <a:cs typeface="Times New Roman" pitchFamily="18" charset="0"/>
            </a:endParaRPr>
          </a:p>
          <a:p>
            <a:pPr marL="514350" indent="-514350" algn="just">
              <a:buAutoNum type="alphaLcPeriod"/>
            </a:pPr>
            <a:r>
              <a:rPr lang="en-US" sz="1700" dirty="0" smtClean="0">
                <a:latin typeface="Times New Roman" pitchFamily="18" charset="0"/>
                <a:cs typeface="Times New Roman" pitchFamily="18" charset="0"/>
              </a:rPr>
              <a:t>Real-time </a:t>
            </a:r>
            <a:r>
              <a:rPr lang="en-US" sz="1700" dirty="0">
                <a:latin typeface="Times New Roman" pitchFamily="18" charset="0"/>
                <a:cs typeface="Times New Roman" pitchFamily="18" charset="0"/>
              </a:rPr>
              <a:t>prediction: Develop a system capable of processing live image sources for real-time disease detection and early intervention</a:t>
            </a:r>
            <a:r>
              <a:rPr lang="en-US" sz="1700" dirty="0" smtClean="0">
                <a:latin typeface="Times New Roman" pitchFamily="18" charset="0"/>
                <a:cs typeface="Times New Roman" pitchFamily="18" charset="0"/>
              </a:rPr>
              <a:t>. </a:t>
            </a:r>
          </a:p>
          <a:p>
            <a:pPr marL="514350" indent="-514350" algn="just">
              <a:buAutoNum type="alphaLcPeriod"/>
            </a:pPr>
            <a:r>
              <a:rPr lang="en-US" sz="1700" dirty="0" smtClean="0">
                <a:latin typeface="Times New Roman" pitchFamily="18" charset="0"/>
                <a:cs typeface="Times New Roman" pitchFamily="18" charset="0"/>
              </a:rPr>
              <a:t>Mobile </a:t>
            </a:r>
            <a:r>
              <a:rPr lang="en-US" sz="1700" dirty="0">
                <a:latin typeface="Times New Roman" pitchFamily="18" charset="0"/>
                <a:cs typeface="Times New Roman" pitchFamily="18" charset="0"/>
              </a:rPr>
              <a:t>application: Create a user-friendly mobile application that farmers can use to capture pictures of plant leaves and get instant disease predictions and recommendations</a:t>
            </a:r>
            <a:r>
              <a:rPr lang="en-US" sz="1700" dirty="0" smtClean="0">
                <a:latin typeface="Times New Roman" pitchFamily="18" charset="0"/>
                <a:cs typeface="Times New Roman" pitchFamily="18" charset="0"/>
              </a:rPr>
              <a:t>.</a:t>
            </a:r>
          </a:p>
          <a:p>
            <a:pPr marL="514350" indent="-514350" algn="just">
              <a:buAutoNum type="alphaLcPeriod"/>
            </a:pPr>
            <a:r>
              <a:rPr lang="en-US" sz="1700" dirty="0" smtClean="0">
                <a:latin typeface="Times New Roman" pitchFamily="18" charset="0"/>
                <a:cs typeface="Times New Roman" pitchFamily="18" charset="0"/>
              </a:rPr>
              <a:t>Continuous </a:t>
            </a:r>
            <a:r>
              <a:rPr lang="en-US" sz="1700" dirty="0">
                <a:latin typeface="Times New Roman" pitchFamily="18" charset="0"/>
                <a:cs typeface="Times New Roman" pitchFamily="18" charset="0"/>
              </a:rPr>
              <a:t>model improvement: Implement techniques such as transfer learning and fine-tuning to increase the model's accuracy and robustness over time</a:t>
            </a:r>
            <a:r>
              <a:rPr lang="en-US" sz="1700" dirty="0" smtClean="0">
                <a:latin typeface="Times New Roman" pitchFamily="18" charset="0"/>
                <a:cs typeface="Times New Roman" pitchFamily="18" charset="0"/>
              </a:rPr>
              <a:t>.</a:t>
            </a:r>
          </a:p>
          <a:p>
            <a:pPr marL="514350" indent="-514350" algn="just">
              <a:buAutoNum type="alphaLcPeriod"/>
            </a:pPr>
            <a:r>
              <a:rPr lang="en-US" sz="1700" dirty="0" smtClean="0">
                <a:latin typeface="Times New Roman" pitchFamily="18" charset="0"/>
                <a:cs typeface="Times New Roman" pitchFamily="18" charset="0"/>
              </a:rPr>
              <a:t>Multi-Sensor </a:t>
            </a:r>
            <a:r>
              <a:rPr lang="en-US" sz="1700" dirty="0">
                <a:latin typeface="Times New Roman" pitchFamily="18" charset="0"/>
                <a:cs typeface="Times New Roman" pitchFamily="18" charset="0"/>
              </a:rPr>
              <a:t>Integration: Integrating additional sensors, such as infrared or hyper spectral cameras, can provide additional information for more comprehensive disease diagnosis</a:t>
            </a:r>
            <a:r>
              <a:rPr lang="en-US" sz="1700" dirty="0" smtClean="0">
                <a:latin typeface="Times New Roman" pitchFamily="18" charset="0"/>
                <a:cs typeface="Times New Roman" pitchFamily="18" charset="0"/>
              </a:rPr>
              <a:t>.</a:t>
            </a:r>
          </a:p>
          <a:p>
            <a:pPr marL="514350" indent="-514350" algn="just">
              <a:buAutoNum type="alphaLcPeriod"/>
            </a:pPr>
            <a:r>
              <a:rPr lang="en-US" sz="1700" dirty="0" smtClean="0">
                <a:latin typeface="Times New Roman" pitchFamily="18" charset="0"/>
                <a:cs typeface="Times New Roman" pitchFamily="18" charset="0"/>
              </a:rPr>
              <a:t>Multi-lingual </a:t>
            </a:r>
            <a:r>
              <a:rPr lang="en-US" sz="1700" dirty="0">
                <a:latin typeface="Times New Roman" pitchFamily="18" charset="0"/>
                <a:cs typeface="Times New Roman" pitchFamily="18" charset="0"/>
              </a:rPr>
              <a:t>Support: Enabling multi-lingual interfaces can make the system accessible to farmers from diverse linguistic backgrounds and ensure wider adoption. </a:t>
            </a:r>
            <a:endParaRPr lang="en-IN" sz="1700" dirty="0">
              <a:latin typeface="Times New Roman" pitchFamily="18" charset="0"/>
              <a:cs typeface="Times New Roman" pitchFamily="18" charset="0"/>
            </a:endParaRPr>
          </a:p>
        </p:txBody>
      </p:sp>
    </p:spTree>
    <p:extLst>
      <p:ext uri="{BB962C8B-B14F-4D97-AF65-F5344CB8AC3E}">
        <p14:creationId xmlns:p14="http://schemas.microsoft.com/office/powerpoint/2010/main" val="113508630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noAutofit/>
          </a:bodyPr>
          <a:lstStyle/>
          <a:p>
            <a:pPr algn="just"/>
            <a:r>
              <a:rPr lang="en-US" sz="9600" b="1" u="sng" dirty="0" smtClean="0">
                <a:solidFill>
                  <a:srgbClr val="FFFF00"/>
                </a:solidFill>
                <a:latin typeface="Algerian" pitchFamily="82" charset="0"/>
              </a:rPr>
              <a:t>THANK YOU</a:t>
            </a:r>
            <a:endParaRPr lang="en-IN" sz="9600" b="1" u="sng" dirty="0">
              <a:solidFill>
                <a:srgbClr val="FFFF00"/>
              </a:solidFill>
              <a:latin typeface="Algerian" pitchFamily="82" charset="0"/>
            </a:endParaRPr>
          </a:p>
        </p:txBody>
      </p:sp>
    </p:spTree>
    <p:extLst>
      <p:ext uri="{BB962C8B-B14F-4D97-AF65-F5344CB8AC3E}">
        <p14:creationId xmlns:p14="http://schemas.microsoft.com/office/powerpoint/2010/main" val="215491314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latin typeface="Algerian" pitchFamily="82" charset="0"/>
              </a:rPr>
              <a:t>INTRODUCTION</a:t>
            </a:r>
            <a:endParaRPr lang="en-IN" sz="5400" b="1" u="sng" dirty="0">
              <a:latin typeface="Algerian" pitchFamily="82" charset="0"/>
            </a:endParaRPr>
          </a:p>
        </p:txBody>
      </p:sp>
      <p:sp>
        <p:nvSpPr>
          <p:cNvPr id="3" name="Content Placeholder 2"/>
          <p:cNvSpPr>
            <a:spLocks noGrp="1"/>
          </p:cNvSpPr>
          <p:nvPr>
            <p:ph idx="1"/>
          </p:nvPr>
        </p:nvSpPr>
        <p:spPr/>
        <p:txBody>
          <a:bodyPr>
            <a:noAutofit/>
          </a:bodyPr>
          <a:lstStyle/>
          <a:p>
            <a:pPr algn="just">
              <a:buFont typeface="Wingdings" pitchFamily="2" charset="2"/>
              <a:buChar char="§"/>
            </a:pPr>
            <a:r>
              <a:rPr lang="en-US" sz="2400" dirty="0" smtClean="0">
                <a:latin typeface="Times New Roman" pitchFamily="18" charset="0"/>
                <a:cs typeface="Times New Roman" pitchFamily="18" charset="0"/>
              </a:rPr>
              <a:t>The interplay of agriculture and plant diseases greatly affects the Indian economy and the life of farmers. </a:t>
            </a:r>
          </a:p>
          <a:p>
            <a:pPr algn="just">
              <a:buFont typeface="Wingdings" pitchFamily="2" charset="2"/>
              <a:buChar char="§"/>
            </a:pPr>
            <a:r>
              <a:rPr lang="en-US" sz="2400" dirty="0" smtClean="0">
                <a:latin typeface="Times New Roman" pitchFamily="18" charset="0"/>
                <a:cs typeface="Times New Roman" pitchFamily="18" charset="0"/>
              </a:rPr>
              <a:t>The degree of severity of the disease determines the extent of the damage caused to plants and can significantly affect agricultural productivity.</a:t>
            </a:r>
          </a:p>
          <a:p>
            <a:pPr algn="just">
              <a:buFont typeface="Wingdings" pitchFamily="2" charset="2"/>
              <a:buChar char="§"/>
            </a:pPr>
            <a:r>
              <a:rPr lang="en-US" sz="2400" dirty="0" smtClean="0">
                <a:latin typeface="Times New Roman" pitchFamily="18" charset="0"/>
                <a:cs typeface="Times New Roman" pitchFamily="18" charset="0"/>
              </a:rPr>
              <a:t>Deep learning, especially convolutional neural networks (CNNs), demonstrated remarkable abilities in analyzing and interpreting complex patterns within images, making it an ideal tool for plant disease identification and severity assessment.</a:t>
            </a:r>
          </a:p>
        </p:txBody>
      </p:sp>
    </p:spTree>
    <p:extLst>
      <p:ext uri="{BB962C8B-B14F-4D97-AF65-F5344CB8AC3E}">
        <p14:creationId xmlns:p14="http://schemas.microsoft.com/office/powerpoint/2010/main" val="334164725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2800" b="1" u="sng" dirty="0" smtClean="0">
                <a:latin typeface="Algerian" pitchFamily="82" charset="0"/>
              </a:rPr>
              <a:t>DEEP LEARNING MODEL</a:t>
            </a:r>
            <a:endParaRPr lang="en-IN" sz="2800" b="1" u="sng" dirty="0">
              <a:latin typeface="Algerian" pitchFamily="82" charset="0"/>
            </a:endParaRPr>
          </a:p>
        </p:txBody>
      </p:sp>
      <p:sp>
        <p:nvSpPr>
          <p:cNvPr id="3" name="Content Placeholder 2"/>
          <p:cNvSpPr>
            <a:spLocks noGrp="1"/>
          </p:cNvSpPr>
          <p:nvPr>
            <p:ph idx="1"/>
          </p:nvPr>
        </p:nvSpPr>
        <p:spPr>
          <a:xfrm>
            <a:off x="457200" y="980728"/>
            <a:ext cx="8229600" cy="5472608"/>
          </a:xfrm>
        </p:spPr>
        <p:txBody>
          <a:bodyPr>
            <a:normAutofit fontScale="70000" lnSpcReduction="20000"/>
          </a:bodyPr>
          <a:lstStyle/>
          <a:p>
            <a:pPr algn="just">
              <a:buFont typeface="Wingdings" pitchFamily="2" charset="2"/>
              <a:buChar char="§"/>
            </a:pPr>
            <a:r>
              <a:rPr lang="en-US" sz="3400" dirty="0">
                <a:latin typeface="Times New Roman" pitchFamily="18" charset="0"/>
                <a:cs typeface="Times New Roman" pitchFamily="18" charset="0"/>
              </a:rPr>
              <a:t>A</a:t>
            </a:r>
            <a:r>
              <a:rPr lang="en-US" sz="3400" dirty="0" smtClean="0">
                <a:latin typeface="Times New Roman" pitchFamily="18" charset="0"/>
                <a:cs typeface="Times New Roman" pitchFamily="18" charset="0"/>
              </a:rPr>
              <a:t> subset of machine learning.</a:t>
            </a:r>
          </a:p>
          <a:p>
            <a:pPr algn="just">
              <a:buFont typeface="Wingdings" pitchFamily="2" charset="2"/>
              <a:buChar char="§"/>
            </a:pPr>
            <a:r>
              <a:rPr lang="en-US" sz="3400" dirty="0">
                <a:latin typeface="Times New Roman" pitchFamily="18" charset="0"/>
                <a:cs typeface="Times New Roman" pitchFamily="18" charset="0"/>
              </a:rPr>
              <a:t>I</a:t>
            </a:r>
            <a:r>
              <a:rPr lang="en-US" sz="3400" dirty="0" smtClean="0">
                <a:latin typeface="Times New Roman" pitchFamily="18" charset="0"/>
                <a:cs typeface="Times New Roman" pitchFamily="18" charset="0"/>
              </a:rPr>
              <a:t>nvolves training artificial neural networks with multiple layers to learn and predict from complex data.</a:t>
            </a:r>
          </a:p>
          <a:p>
            <a:pPr algn="just">
              <a:buFont typeface="Wingdings" pitchFamily="2" charset="2"/>
              <a:buChar char="§"/>
            </a:pPr>
            <a:r>
              <a:rPr lang="en-IN" sz="3400" dirty="0" smtClean="0">
                <a:latin typeface="Times New Roman" pitchFamily="18" charset="0"/>
                <a:cs typeface="Times New Roman" pitchFamily="18" charset="0"/>
              </a:rPr>
              <a:t>Performs end-to-end learning.</a:t>
            </a:r>
          </a:p>
          <a:p>
            <a:pPr algn="just">
              <a:buFont typeface="Wingdings" pitchFamily="2" charset="2"/>
              <a:buChar char="§"/>
            </a:pPr>
            <a:r>
              <a:rPr lang="en-US" sz="3400" dirty="0" smtClean="0">
                <a:latin typeface="Times New Roman" pitchFamily="18" charset="0"/>
                <a:cs typeface="Times New Roman" pitchFamily="18" charset="0"/>
              </a:rPr>
              <a:t>Deep learning model used here is CNN.</a:t>
            </a:r>
          </a:p>
          <a:p>
            <a:pPr marL="0" indent="0">
              <a:buNone/>
            </a:pPr>
            <a:endParaRPr lang="en-US" sz="2400" dirty="0" smtClean="0">
              <a:latin typeface="Times New Roman" pitchFamily="18" charset="0"/>
              <a:cs typeface="Times New Roman" pitchFamily="18" charset="0"/>
            </a:endParaRPr>
          </a:p>
          <a:p>
            <a:pPr marL="0" indent="0">
              <a:buNone/>
            </a:pPr>
            <a:r>
              <a:rPr lang="en-US" sz="4000" b="1" u="sng" dirty="0" smtClean="0">
                <a:solidFill>
                  <a:schemeClr val="tx2"/>
                </a:solidFill>
                <a:latin typeface="Algerian" pitchFamily="82" charset="0"/>
              </a:rPr>
              <a:t>CONVOLUTIONAL NEURAL NETWORK (CNN)</a:t>
            </a:r>
          </a:p>
          <a:p>
            <a:pPr algn="just">
              <a:buFont typeface="Wingdings" pitchFamily="2" charset="2"/>
              <a:buChar char="§"/>
            </a:pPr>
            <a:r>
              <a:rPr lang="en-US" sz="3100" dirty="0" smtClean="0">
                <a:latin typeface="Times New Roman" pitchFamily="18" charset="0"/>
                <a:cs typeface="Times New Roman" pitchFamily="18" charset="0"/>
              </a:rPr>
              <a:t>Widely used for computer vision tasks, especially in image recognition and analysis.</a:t>
            </a:r>
          </a:p>
          <a:p>
            <a:pPr algn="just">
              <a:buFont typeface="Wingdings" pitchFamily="2" charset="2"/>
              <a:buChar char="§"/>
            </a:pPr>
            <a:r>
              <a:rPr lang="en-IN" sz="3100" dirty="0">
                <a:latin typeface="Times New Roman" pitchFamily="18" charset="0"/>
                <a:cs typeface="Times New Roman" pitchFamily="18" charset="0"/>
              </a:rPr>
              <a:t>K</a:t>
            </a:r>
            <a:r>
              <a:rPr lang="en-IN" sz="3100" dirty="0" smtClean="0">
                <a:latin typeface="Times New Roman" pitchFamily="18" charset="0"/>
                <a:cs typeface="Times New Roman" pitchFamily="18" charset="0"/>
              </a:rPr>
              <a:t>ey components are:-</a:t>
            </a:r>
          </a:p>
          <a:p>
            <a:pPr marL="0" indent="0" algn="just">
              <a:buNone/>
            </a:pP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1. Convolutional Layer</a:t>
            </a:r>
          </a:p>
          <a:p>
            <a:pPr marL="0" indent="0" algn="just">
              <a:buNone/>
            </a:pP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2. Pooling Layer</a:t>
            </a:r>
          </a:p>
          <a:p>
            <a:pPr marL="0" indent="0" algn="just">
              <a:buNone/>
            </a:pP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3. Activation Function</a:t>
            </a:r>
          </a:p>
          <a:p>
            <a:pPr marL="0" indent="0" algn="just">
              <a:buNone/>
            </a:pPr>
            <a:r>
              <a:rPr lang="en-US" sz="3100" dirty="0"/>
              <a:t> </a:t>
            </a:r>
            <a:r>
              <a:rPr lang="en-US" sz="3100" dirty="0" smtClean="0"/>
              <a:t>    </a:t>
            </a:r>
            <a:r>
              <a:rPr lang="en-US" sz="3100" dirty="0" smtClean="0">
                <a:latin typeface="Times New Roman" pitchFamily="18" charset="0"/>
                <a:cs typeface="Times New Roman" pitchFamily="18" charset="0"/>
              </a:rPr>
              <a:t>4. Fully Connected Layer</a:t>
            </a:r>
          </a:p>
          <a:p>
            <a:pPr marL="0" indent="0" algn="just">
              <a:buNone/>
            </a:pP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5. Loss Function</a:t>
            </a:r>
          </a:p>
          <a:p>
            <a:pPr marL="0" indent="0" algn="just">
              <a:buNone/>
            </a:pP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6. Optimizers</a:t>
            </a:r>
          </a:p>
          <a:p>
            <a:pPr>
              <a:buFont typeface="Wingdings" pitchFamily="2" charset="2"/>
              <a:buChar char="§"/>
            </a:pPr>
            <a:endParaRPr lang="en-IN" sz="2800" u="sng" dirty="0" smtClean="0">
              <a:latin typeface="Times New Roman" pitchFamily="18" charset="0"/>
              <a:cs typeface="Times New Roman" pitchFamily="18" charset="0"/>
            </a:endParaRPr>
          </a:p>
          <a:p>
            <a:pPr>
              <a:buFont typeface="Wingdings" pitchFamily="2" charset="2"/>
              <a:buChar char="§"/>
            </a:pPr>
            <a:endParaRPr lang="en-IN" dirty="0"/>
          </a:p>
        </p:txBody>
      </p:sp>
    </p:spTree>
    <p:extLst>
      <p:ext uri="{BB962C8B-B14F-4D97-AF65-F5344CB8AC3E}">
        <p14:creationId xmlns:p14="http://schemas.microsoft.com/office/powerpoint/2010/main" val="29714453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endParaRPr lang="en-IN" dirty="0"/>
          </a:p>
        </p:txBody>
      </p:sp>
      <p:sp>
        <p:nvSpPr>
          <p:cNvPr id="3" name="Content Placeholder 2"/>
          <p:cNvSpPr>
            <a:spLocks noGrp="1"/>
          </p:cNvSpPr>
          <p:nvPr>
            <p:ph idx="1"/>
          </p:nvPr>
        </p:nvSpPr>
        <p:spPr>
          <a:xfrm>
            <a:off x="457200" y="1412776"/>
            <a:ext cx="8229600" cy="5040560"/>
          </a:xfrm>
        </p:spPr>
        <p:txBody>
          <a:bodyPr>
            <a:normAutofit/>
          </a:bodyPr>
          <a:lstStyle/>
          <a:p>
            <a:pPr algn="just">
              <a:buFont typeface="Wingdings" pitchFamily="2" charset="2"/>
              <a:buChar char="§"/>
            </a:pPr>
            <a:r>
              <a:rPr lang="en-US" sz="2400" dirty="0" smtClean="0">
                <a:latin typeface="Times New Roman" pitchFamily="18" charset="0"/>
                <a:cs typeface="Times New Roman" pitchFamily="18" charset="0"/>
              </a:rPr>
              <a:t>designed to automatically learn and extract relevant features from input images to make accurate predictions or classifications. </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0" indent="0" algn="ctr">
              <a:buNone/>
            </a:pPr>
            <a:endParaRPr lang="en-US" sz="2000" b="1" dirty="0" smtClean="0">
              <a:latin typeface="Times New Roman" pitchFamily="18" charset="0"/>
              <a:cs typeface="Times New Roman" pitchFamily="18" charset="0"/>
            </a:endParaRPr>
          </a:p>
          <a:p>
            <a:pPr marL="0" indent="0" algn="ctr">
              <a:buNone/>
            </a:pPr>
            <a:r>
              <a:rPr lang="en-US" sz="2000" b="1" dirty="0" smtClean="0">
                <a:latin typeface="Times New Roman" pitchFamily="18" charset="0"/>
                <a:cs typeface="Times New Roman" pitchFamily="18" charset="0"/>
              </a:rPr>
              <a:t>Figure </a:t>
            </a:r>
            <a:r>
              <a:rPr lang="en-US" sz="2000" b="1" dirty="0" smtClean="0">
                <a:latin typeface="Times New Roman" pitchFamily="18" charset="0"/>
                <a:cs typeface="Times New Roman" pitchFamily="18" charset="0"/>
              </a:rPr>
              <a:t>01 : CNN Architecture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45" y="2852936"/>
            <a:ext cx="7488832" cy="287807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2094526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pPr algn="l"/>
            <a:r>
              <a:rPr lang="en-US" sz="2800" b="1" u="sng" dirty="0" smtClean="0">
                <a:latin typeface="Algerian" pitchFamily="82" charset="0"/>
              </a:rPr>
              <a:t>VGG19</a:t>
            </a:r>
            <a:endParaRPr lang="en-IN" sz="2800" b="1" u="sng" dirty="0">
              <a:latin typeface="Algerian" pitchFamily="82" charset="0"/>
            </a:endParaRPr>
          </a:p>
        </p:txBody>
      </p:sp>
      <p:sp>
        <p:nvSpPr>
          <p:cNvPr id="3" name="Content Placeholder 2"/>
          <p:cNvSpPr>
            <a:spLocks noGrp="1"/>
          </p:cNvSpPr>
          <p:nvPr>
            <p:ph idx="1"/>
          </p:nvPr>
        </p:nvSpPr>
        <p:spPr>
          <a:xfrm>
            <a:off x="457200" y="1052736"/>
            <a:ext cx="8229600" cy="5073427"/>
          </a:xfrm>
        </p:spPr>
        <p:txBody>
          <a:bodyPr>
            <a:normAutofit/>
          </a:bodyPr>
          <a:lstStyle/>
          <a:p>
            <a:pPr algn="just">
              <a:buFont typeface="Wingdings" pitchFamily="2" charset="2"/>
              <a:buChar char="v"/>
            </a:pPr>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 deep CNN architecture developed by the company Visual Geometry Group (VGG) at the University of Oxford.</a:t>
            </a:r>
          </a:p>
          <a:p>
            <a:pPr algn="just">
              <a:buFont typeface="Wingdings" pitchFamily="2" charset="2"/>
              <a:buChar char="v"/>
            </a:pPr>
            <a:r>
              <a:rPr lang="en-US" sz="2400" dirty="0" smtClean="0">
                <a:latin typeface="Times New Roman" pitchFamily="18" charset="0"/>
                <a:cs typeface="Times New Roman" pitchFamily="18" charset="0"/>
              </a:rPr>
              <a:t>The "19" in VGG19 represents the number of layers in the network, inclusive convolutional layers, fully connected layers and pooling layers.</a:t>
            </a:r>
          </a:p>
          <a:p>
            <a:pPr marL="0" indent="0" algn="just">
              <a:buNone/>
            </a:pPr>
            <a:endParaRPr lang="en-US" sz="2400" dirty="0" smtClean="0">
              <a:latin typeface="Times New Roman" pitchFamily="18" charset="0"/>
              <a:cs typeface="Times New Roman" pitchFamily="18" charset="0"/>
            </a:endParaRPr>
          </a:p>
          <a:p>
            <a:pPr marL="0" indent="0">
              <a:buNone/>
            </a:pPr>
            <a:r>
              <a:rPr lang="en-US" sz="2800" b="1" u="sng" dirty="0" smtClean="0">
                <a:solidFill>
                  <a:schemeClr val="tx2"/>
                </a:solidFill>
                <a:latin typeface="Algerian" pitchFamily="82" charset="0"/>
              </a:rPr>
              <a:t>PROBLEM STATEMENT</a:t>
            </a:r>
          </a:p>
          <a:p>
            <a:pPr algn="just">
              <a:buFont typeface="Wingdings" pitchFamily="2" charset="2"/>
              <a:buChar char="v"/>
            </a:pPr>
            <a:r>
              <a:rPr lang="en-US" sz="2400" dirty="0" smtClean="0">
                <a:latin typeface="Times New Roman" pitchFamily="18" charset="0"/>
                <a:cs typeface="Times New Roman" pitchFamily="18" charset="0"/>
              </a:rPr>
              <a:t>The main purpose is to detect the diseased part of the plant leaf. Using Python, CNN are implemented in order to classify the diseased part. Aim is to detect the diseased part by finding whether a particular image belongs to that particular class of disease. </a:t>
            </a:r>
            <a:endParaRPr lang="en-IN" sz="24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42684126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latin typeface="Algerian" pitchFamily="82" charset="0"/>
              </a:rPr>
              <a:t>METHODOLOGY</a:t>
            </a:r>
            <a:endParaRPr lang="en-IN" sz="5400" b="1" u="sng" dirty="0">
              <a:latin typeface="Algerian" pitchFamily="8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800" b="1" u="sng" dirty="0" smtClean="0">
                <a:solidFill>
                  <a:schemeClr val="tx2"/>
                </a:solidFill>
                <a:latin typeface="Algerian" pitchFamily="82" charset="0"/>
              </a:rPr>
              <a:t>APPROACH</a:t>
            </a:r>
          </a:p>
          <a:p>
            <a:pPr algn="just">
              <a:buFont typeface="Wingdings" pitchFamily="2" charset="2"/>
              <a:buChar char="v"/>
            </a:pPr>
            <a:r>
              <a:rPr lang="en-US" sz="2400" dirty="0" smtClean="0">
                <a:latin typeface="Times New Roman" pitchFamily="18" charset="0"/>
                <a:cs typeface="Times New Roman" pitchFamily="18" charset="0"/>
              </a:rPr>
              <a:t>The methodology used here is to train CNN model using a dataset and accurately assess the plant disease.</a:t>
            </a:r>
          </a:p>
          <a:p>
            <a:pPr marL="0" indent="0">
              <a:buNone/>
            </a:pPr>
            <a:endParaRPr lang="en-US" sz="2400" dirty="0">
              <a:latin typeface="Times New Roman" pitchFamily="18" charset="0"/>
              <a:cs typeface="Times New Roman" pitchFamily="18" charset="0"/>
            </a:endParaRPr>
          </a:p>
          <a:p>
            <a:pPr marL="0" indent="0">
              <a:buNone/>
            </a:pPr>
            <a:r>
              <a:rPr lang="en-US" sz="2800" b="1" u="sng" dirty="0" smtClean="0">
                <a:solidFill>
                  <a:schemeClr val="tx2"/>
                </a:solidFill>
                <a:latin typeface="Algerian" pitchFamily="82" charset="0"/>
                <a:cs typeface="Times New Roman" pitchFamily="18" charset="0"/>
              </a:rPr>
              <a:t>STEPS </a:t>
            </a:r>
          </a:p>
          <a:p>
            <a:pPr algn="just">
              <a:buFont typeface="Wingdings" pitchFamily="2" charset="2"/>
              <a:buChar char="v"/>
            </a:pPr>
            <a:r>
              <a:rPr lang="en-US" sz="2400" dirty="0" smtClean="0">
                <a:latin typeface="Times New Roman" pitchFamily="18" charset="0"/>
                <a:cs typeface="Times New Roman" pitchFamily="18" charset="0"/>
              </a:rPr>
              <a:t>Importing important tools and framework and libraries - </a:t>
            </a:r>
          </a:p>
          <a:p>
            <a:pPr marL="0" indent="0" algn="just">
              <a:buNone/>
            </a:pPr>
            <a:r>
              <a:rPr lang="en-US" sz="2400" dirty="0" smtClean="0">
                <a:latin typeface="Times New Roman" pitchFamily="18" charset="0"/>
                <a:cs typeface="Times New Roman" pitchFamily="18" charset="0"/>
              </a:rPr>
              <a:t>       a. Tool - Google Colaboratory</a:t>
            </a:r>
          </a:p>
          <a:p>
            <a:pPr marL="0" indent="0" algn="just">
              <a:buNone/>
            </a:pPr>
            <a:r>
              <a:rPr lang="en-US" sz="2400" dirty="0" smtClean="0">
                <a:latin typeface="Times New Roman" pitchFamily="18" charset="0"/>
                <a:cs typeface="Times New Roman" pitchFamily="18" charset="0"/>
              </a:rPr>
              <a:t>       b. Framework and Libraries -  </a:t>
            </a:r>
          </a:p>
          <a:p>
            <a:pPr marL="0" indent="0">
              <a:buNone/>
            </a:pPr>
            <a:r>
              <a:rPr lang="en-US" sz="2400" dirty="0" smtClean="0">
                <a:latin typeface="Times New Roman" pitchFamily="18" charset="0"/>
                <a:cs typeface="Times New Roman" pitchFamily="18" charset="0"/>
              </a:rPr>
              <a:t>	1. TensorFlow</a:t>
            </a:r>
          </a:p>
          <a:p>
            <a:pPr marL="0" indent="0">
              <a:buNone/>
            </a:pPr>
            <a:r>
              <a:rPr lang="en-US" sz="2400" dirty="0" smtClean="0">
                <a:latin typeface="Times New Roman" pitchFamily="18" charset="0"/>
                <a:cs typeface="Times New Roman" pitchFamily="18" charset="0"/>
              </a:rPr>
              <a:t>	2. Keras</a:t>
            </a:r>
          </a:p>
          <a:p>
            <a:pPr marL="0" indent="0">
              <a:buNone/>
            </a:pPr>
            <a:r>
              <a:rPr lang="en-US" sz="2400" dirty="0" smtClean="0">
                <a:latin typeface="Times New Roman" pitchFamily="18" charset="0"/>
                <a:cs typeface="Times New Roman" pitchFamily="18" charset="0"/>
              </a:rPr>
              <a:t>	3. NumPy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4939372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59606"/>
          </a:xfrm>
        </p:spPr>
        <p:txBody>
          <a:bodyPr>
            <a:normAutofit fontScale="90000"/>
          </a:bodyPr>
          <a:lstStyle/>
          <a:p>
            <a:endParaRPr lang="en-IN" dirty="0"/>
          </a:p>
        </p:txBody>
      </p:sp>
      <p:sp>
        <p:nvSpPr>
          <p:cNvPr id="4" name="Text Placeholder 3"/>
          <p:cNvSpPr>
            <a:spLocks noGrp="1"/>
          </p:cNvSpPr>
          <p:nvPr>
            <p:ph type="body" idx="2"/>
          </p:nvPr>
        </p:nvSpPr>
        <p:spPr>
          <a:xfrm>
            <a:off x="457200" y="908720"/>
            <a:ext cx="4618856" cy="5760640"/>
          </a:xfrm>
        </p:spPr>
        <p:txBody>
          <a:bodyPr>
            <a:normAutofit lnSpcReduction="10000"/>
          </a:bodyPr>
          <a:lstStyle/>
          <a:p>
            <a:pPr algn="just"/>
            <a:r>
              <a:rPr lang="en-IN" dirty="0" smtClean="0"/>
              <a:t>	</a:t>
            </a:r>
            <a:r>
              <a:rPr lang="en-IN" sz="2400" dirty="0" smtClean="0">
                <a:latin typeface="Times New Roman" pitchFamily="18" charset="0"/>
                <a:cs typeface="Times New Roman" pitchFamily="18" charset="0"/>
              </a:rPr>
              <a:t>4.Panda</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5. Matplotlib</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6. Os</a:t>
            </a:r>
          </a:p>
          <a:p>
            <a:pPr marL="285750" indent="-285750" algn="just">
              <a:buFont typeface="Wingdings" pitchFamily="2" charset="2"/>
              <a:buChar char="v"/>
            </a:pPr>
            <a:r>
              <a:rPr lang="en-IN" sz="2400" dirty="0" smtClean="0">
                <a:latin typeface="Times New Roman" pitchFamily="18" charset="0"/>
                <a:cs typeface="Times New Roman" pitchFamily="18" charset="0"/>
              </a:rPr>
              <a:t>Dataset Collection - Obtained from </a:t>
            </a:r>
            <a:r>
              <a:rPr lang="en-IN" sz="2400" dirty="0" err="1" smtClean="0">
                <a:latin typeface="Times New Roman" pitchFamily="18" charset="0"/>
                <a:cs typeface="Times New Roman" pitchFamily="18" charset="0"/>
              </a:rPr>
              <a:t>Kaggle</a:t>
            </a:r>
            <a:r>
              <a:rPr lang="en-IN" sz="2400" dirty="0" smtClean="0">
                <a:latin typeface="Times New Roman" pitchFamily="18" charset="0"/>
                <a:cs typeface="Times New Roman" pitchFamily="18" charset="0"/>
              </a:rPr>
              <a:t>.</a:t>
            </a:r>
          </a:p>
          <a:p>
            <a:pPr algn="just"/>
            <a:r>
              <a:rPr lang="en-IN" sz="2400" dirty="0" smtClean="0">
                <a:latin typeface="Times New Roman" pitchFamily="18" charset="0"/>
                <a:cs typeface="Times New Roman" pitchFamily="18" charset="0"/>
              </a:rPr>
              <a:t>	a. It includes multiple plant   species and different disease types.</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b. Consists of 87000 RGB images classified in 38 classes.</a:t>
            </a:r>
          </a:p>
          <a:p>
            <a:pPr marL="342900" indent="-342900" algn="just">
              <a:buFont typeface="Wingdings" pitchFamily="2" charset="2"/>
              <a:buChar char="v"/>
            </a:pPr>
            <a:r>
              <a:rPr lang="en-IN" sz="2400" dirty="0" smtClean="0">
                <a:latin typeface="Times New Roman" pitchFamily="18" charset="0"/>
                <a:cs typeface="Times New Roman" pitchFamily="18" charset="0"/>
              </a:rPr>
              <a:t>Data pre-processing and Feature extraction - pre-processed to remove noise, standardize image sizes, and enhance image quality.</a:t>
            </a:r>
          </a:p>
          <a:p>
            <a:pPr marL="342900" indent="-342900" algn="just">
              <a:buFont typeface="Wingdings" pitchFamily="2" charset="2"/>
              <a:buChar char="v"/>
            </a:pPr>
            <a:r>
              <a:rPr lang="en-IN" sz="2400" dirty="0" smtClean="0">
                <a:latin typeface="Times New Roman" pitchFamily="18" charset="0"/>
                <a:cs typeface="Times New Roman" pitchFamily="18" charset="0"/>
              </a:rPr>
              <a:t>Data Augmentation - </a:t>
            </a:r>
            <a:r>
              <a:rPr lang="en-US" sz="2400" dirty="0" smtClean="0">
                <a:latin typeface="Times New Roman" pitchFamily="18" charset="0"/>
                <a:cs typeface="Times New Roman" pitchFamily="18" charset="0"/>
              </a:rPr>
              <a:t>to increase the size and diversity of a </a:t>
            </a:r>
            <a:endParaRPr lang="en-IN" sz="24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292080" y="1196752"/>
            <a:ext cx="3466147"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931033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457200" y="980728"/>
            <a:ext cx="8229600" cy="5472608"/>
          </a:xfrm>
        </p:spPr>
        <p:txBody>
          <a:bodyPr>
            <a:normAutofit lnSpcReduction="10000"/>
          </a:bodyPr>
          <a:lstStyle/>
          <a:p>
            <a:pPr marL="0" indent="0" algn="just">
              <a:buNone/>
            </a:pPr>
            <a:r>
              <a:rPr lang="en-US" sz="2400" dirty="0" smtClean="0">
                <a:latin typeface="Times New Roman" pitchFamily="18" charset="0"/>
                <a:cs typeface="Times New Roman" pitchFamily="18" charset="0"/>
              </a:rPr>
              <a:t>training dataset by artificially creating new samples from existing ones. </a:t>
            </a:r>
          </a:p>
          <a:p>
            <a:pPr algn="just">
              <a:buFont typeface="Wingdings" pitchFamily="2" charset="2"/>
              <a:buChar char="v"/>
            </a:pPr>
            <a:r>
              <a:rPr lang="en-IN" sz="2400" dirty="0" smtClean="0">
                <a:latin typeface="Times New Roman" pitchFamily="18" charset="0"/>
                <a:cs typeface="Times New Roman" pitchFamily="18" charset="0"/>
              </a:rPr>
              <a:t>Model Selection </a:t>
            </a:r>
            <a:r>
              <a:rPr lang="en-IN" dirty="0" smtClean="0"/>
              <a:t>- </a:t>
            </a:r>
            <a:r>
              <a:rPr lang="en-IN" sz="2400" dirty="0" smtClean="0">
                <a:latin typeface="Times New Roman" pitchFamily="18" charset="0"/>
                <a:cs typeface="Times New Roman" pitchFamily="18" charset="0"/>
              </a:rPr>
              <a:t>CNN is chosen as the deep learning architecture due to effective feature extraction, spatial hierarchical representation, ability to learn from large datasets, transfer learning capability, real-time and automated analysis and continuous improvement. </a:t>
            </a:r>
          </a:p>
          <a:p>
            <a:pPr algn="just">
              <a:buFont typeface="Wingdings" pitchFamily="2" charset="2"/>
              <a:buChar char="v"/>
            </a:pPr>
            <a:r>
              <a:rPr lang="en-IN" sz="2400" dirty="0" smtClean="0">
                <a:latin typeface="Times New Roman" pitchFamily="18" charset="0"/>
                <a:cs typeface="Times New Roman" pitchFamily="18" charset="0"/>
              </a:rPr>
              <a:t>Model Evaluation - Trained CNN model is evaluated on the validation set to assess its accuracy and performance.</a:t>
            </a:r>
          </a:p>
          <a:p>
            <a:pPr algn="just">
              <a:buFont typeface="Wingdings" pitchFamily="2" charset="2"/>
              <a:buChar char="v"/>
            </a:pPr>
            <a:r>
              <a:rPr lang="en-IN" sz="2400" dirty="0" smtClean="0">
                <a:latin typeface="Times New Roman" pitchFamily="18" charset="0"/>
                <a:cs typeface="Times New Roman" pitchFamily="18" charset="0"/>
              </a:rPr>
              <a:t>Model Summary - Summary of the model is created by using summary function directly.</a:t>
            </a:r>
          </a:p>
          <a:p>
            <a:pPr algn="just">
              <a:buFont typeface="Wingdings" pitchFamily="2" charset="2"/>
              <a:buChar char="v"/>
            </a:pPr>
            <a:r>
              <a:rPr lang="en-IN" sz="2400" dirty="0" smtClean="0">
                <a:latin typeface="Times New Roman" pitchFamily="18" charset="0"/>
                <a:cs typeface="Times New Roman" pitchFamily="18" charset="0"/>
              </a:rPr>
              <a:t>Callbacks - </a:t>
            </a:r>
            <a:r>
              <a:rPr lang="en-US" sz="2400" dirty="0" smtClean="0">
                <a:latin typeface="Times New Roman" pitchFamily="18" charset="0"/>
                <a:cs typeface="Times New Roman" pitchFamily="18" charset="0"/>
              </a:rPr>
              <a:t>import the Model Checkpoint callbacks to train the model. This will be used to store the weight of the model after training it or when early stopping occurs. Only the best weight will be saved as we specify that save_best_only = True.</a:t>
            </a: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9834285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Autofit/>
          </a:bodyPr>
          <a:lstStyle/>
          <a:p>
            <a:r>
              <a:rPr lang="en-IN" sz="5400" b="1" u="sng" dirty="0" smtClean="0">
                <a:latin typeface="Algerian" pitchFamily="82" charset="0"/>
              </a:rPr>
              <a:t>RESULT AND DISCUSSION</a:t>
            </a:r>
            <a:endParaRPr lang="en-IN" sz="5400" b="1" u="sng" dirty="0">
              <a:latin typeface="Algerian" pitchFamily="82" charset="0"/>
            </a:endParaRPr>
          </a:p>
        </p:txBody>
      </p:sp>
      <p:sp>
        <p:nvSpPr>
          <p:cNvPr id="3" name="Content Placeholder 2"/>
          <p:cNvSpPr>
            <a:spLocks noGrp="1"/>
          </p:cNvSpPr>
          <p:nvPr>
            <p:ph idx="1"/>
          </p:nvPr>
        </p:nvSpPr>
        <p:spPr>
          <a:xfrm>
            <a:off x="457200" y="1916832"/>
            <a:ext cx="8229600" cy="4209331"/>
          </a:xfrm>
        </p:spPr>
        <p:txBody>
          <a:bodyPr>
            <a:normAutofit/>
          </a:bodyPr>
          <a:lstStyle/>
          <a:p>
            <a:pPr algn="just">
              <a:buFont typeface="Wingdings" pitchFamily="2" charset="2"/>
              <a:buChar char="ü"/>
            </a:pPr>
            <a:r>
              <a:rPr lang="en-US" sz="2400" dirty="0" smtClean="0">
                <a:latin typeface="Times New Roman" pitchFamily="18" charset="0"/>
                <a:cs typeface="Times New Roman" pitchFamily="18" charset="0"/>
              </a:rPr>
              <a:t>The model is created using the Python programming language. It is a popular, high- level programming language known for its clear syntax, dynamic semantics, and support for object- oriented programming. </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The performance of the plant disease prediction system is evaluated using selected evaluation metrics. The accuracy of the model on a test dataset is measured to assess the effectiveness of the system in accurately predicting the disease.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9330404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285</TotalTime>
  <Words>953</Words>
  <Application>Microsoft Office PowerPoint</Application>
  <PresentationFormat>On-screen Show (4:3)</PresentationFormat>
  <Paragraphs>96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  AUTOMATIC PLANT DISEASE PREDICTION</vt:lpstr>
      <vt:lpstr>INTRODUCTION</vt:lpstr>
      <vt:lpstr>DEEP LEARNING MODEL</vt:lpstr>
      <vt:lpstr>PowerPoint Presentation</vt:lpstr>
      <vt:lpstr>VGG19</vt:lpstr>
      <vt:lpstr>METHODOLOGY</vt:lpstr>
      <vt:lpstr>PowerPoint Presentation</vt:lpstr>
      <vt:lpstr>PowerPoint Presentation</vt:lpstr>
      <vt:lpstr>RESULT AND DISCUSSION</vt:lpstr>
      <vt:lpstr>PowerPoint Presentation</vt:lpstr>
      <vt:lpstr>PowerPoint Presentation</vt:lpstr>
      <vt:lpstr>PowerPoint Presentation</vt:lpstr>
      <vt:lpstr>PowerPoint Presentation</vt:lpstr>
      <vt:lpstr>CONCLUSION</vt:lpstr>
      <vt:lpstr>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PLANT DISEASE PREDICTION</dc:title>
  <dc:creator>dell</dc:creator>
  <cp:lastModifiedBy>dell</cp:lastModifiedBy>
  <cp:revision>34</cp:revision>
  <dcterms:created xsi:type="dcterms:W3CDTF">2023-07-21T06:58:39Z</dcterms:created>
  <dcterms:modified xsi:type="dcterms:W3CDTF">2023-07-21T11:59:05Z</dcterms:modified>
</cp:coreProperties>
</file>