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298911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2DC8B-A267-4131-8653-C7AA514F934F}"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419277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3100912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1374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1700559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2794419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1086705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691063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370817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278445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356933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D2DC8B-A267-4131-8653-C7AA514F934F}"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97583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D2DC8B-A267-4131-8653-C7AA514F934F}"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121382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166430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2240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1D2DC8B-A267-4131-8653-C7AA514F934F}" type="datetimeFigureOut">
              <a:rPr lang="en-IN" smtClean="0"/>
              <a:t>28-01-2023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2288280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2DC8B-A267-4131-8653-C7AA514F934F}"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8A74E9-9A35-4B7F-A2A4-B7529619DF23}" type="slidenum">
              <a:rPr lang="en-IN" smtClean="0"/>
              <a:t>‹#›</a:t>
            </a:fld>
            <a:endParaRPr lang="en-IN"/>
          </a:p>
        </p:txBody>
      </p:sp>
    </p:spTree>
    <p:extLst>
      <p:ext uri="{BB962C8B-B14F-4D97-AF65-F5344CB8AC3E}">
        <p14:creationId xmlns:p14="http://schemas.microsoft.com/office/powerpoint/2010/main" val="248597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D2DC8B-A267-4131-8653-C7AA514F934F}" type="datetimeFigureOut">
              <a:rPr lang="en-IN" smtClean="0"/>
              <a:t>28-01-2023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8A74E9-9A35-4B7F-A2A4-B7529619DF23}" type="slidenum">
              <a:rPr lang="en-IN" smtClean="0"/>
              <a:t>‹#›</a:t>
            </a:fld>
            <a:endParaRPr lang="en-IN"/>
          </a:p>
        </p:txBody>
      </p:sp>
    </p:spTree>
    <p:extLst>
      <p:ext uri="{BB962C8B-B14F-4D97-AF65-F5344CB8AC3E}">
        <p14:creationId xmlns:p14="http://schemas.microsoft.com/office/powerpoint/2010/main" val="1275420159"/>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9A3A-4D1B-FAD5-45CA-D7A417886667}"/>
              </a:ext>
            </a:extLst>
          </p:cNvPr>
          <p:cNvSpPr>
            <a:spLocks noGrp="1"/>
          </p:cNvSpPr>
          <p:nvPr>
            <p:ph type="ctrTitle"/>
          </p:nvPr>
        </p:nvSpPr>
        <p:spPr>
          <a:xfrm>
            <a:off x="1842342" y="803987"/>
            <a:ext cx="8825658" cy="3329581"/>
          </a:xfrm>
        </p:spPr>
        <p:txBody>
          <a:bodyPr>
            <a:normAutofit/>
          </a:bodyPr>
          <a:lstStyle/>
          <a:p>
            <a:pPr algn="r"/>
            <a:r>
              <a:rPr lang="en-IN" sz="5400" b="1" u="sng" dirty="0">
                <a:latin typeface="Algerian" panose="04020705040A02060702" pitchFamily="82" charset="0"/>
              </a:rPr>
              <a:t>NATURAL LANGUAGE PROCESSING IN SOCIAL MEDIA</a:t>
            </a:r>
          </a:p>
        </p:txBody>
      </p:sp>
      <p:sp>
        <p:nvSpPr>
          <p:cNvPr id="3" name="Subtitle 2">
            <a:extLst>
              <a:ext uri="{FF2B5EF4-FFF2-40B4-BE49-F238E27FC236}">
                <a16:creationId xmlns:a16="http://schemas.microsoft.com/office/drawing/2014/main" id="{066EF12F-A561-8A0B-34E8-5F0E1B186F14}"/>
              </a:ext>
            </a:extLst>
          </p:cNvPr>
          <p:cNvSpPr>
            <a:spLocks noGrp="1"/>
          </p:cNvSpPr>
          <p:nvPr>
            <p:ph type="subTitle" idx="1"/>
          </p:nvPr>
        </p:nvSpPr>
        <p:spPr>
          <a:xfrm>
            <a:off x="1524000" y="3602038"/>
            <a:ext cx="9144000" cy="2462860"/>
          </a:xfrm>
        </p:spPr>
        <p:txBody>
          <a:bodyPr>
            <a:normAutofit fontScale="85000" lnSpcReduction="20000"/>
          </a:bodyPr>
          <a:lstStyle/>
          <a:p>
            <a:pPr algn="l"/>
            <a:endParaRPr lang="en-IN" dirty="0"/>
          </a:p>
          <a:p>
            <a:pPr algn="l"/>
            <a:endParaRPr lang="en-IN" b="1" dirty="0">
              <a:latin typeface="Algerian" panose="04020705040A02060702" pitchFamily="82" charset="0"/>
            </a:endParaRPr>
          </a:p>
          <a:p>
            <a:pPr algn="l"/>
            <a:r>
              <a:rPr lang="en-IN" b="1" dirty="0">
                <a:latin typeface="Algerian" panose="04020705040A02060702" pitchFamily="82" charset="0"/>
              </a:rPr>
              <a:t>SUBMITTED BY :-</a:t>
            </a:r>
          </a:p>
          <a:p>
            <a:pPr algn="l"/>
            <a:r>
              <a:rPr lang="en-IN" b="1" dirty="0">
                <a:latin typeface="Algerian" panose="04020705040A02060702" pitchFamily="82" charset="0"/>
              </a:rPr>
              <a:t>Name : Km Neha Andola</a:t>
            </a:r>
          </a:p>
          <a:p>
            <a:pPr algn="l"/>
            <a:r>
              <a:rPr lang="en-IN" b="1" dirty="0">
                <a:latin typeface="Algerian" panose="04020705040A02060702" pitchFamily="82" charset="0"/>
              </a:rPr>
              <a:t>University Roll No. : 2018888</a:t>
            </a:r>
          </a:p>
          <a:p>
            <a:pPr algn="r"/>
            <a:r>
              <a:rPr lang="en-IN" b="1" dirty="0">
                <a:latin typeface="Algerian" panose="04020705040A02060702" pitchFamily="82" charset="0"/>
              </a:rPr>
              <a:t>UNDER THE MENTORSHIP OF –</a:t>
            </a:r>
          </a:p>
          <a:p>
            <a:pPr algn="r"/>
            <a:r>
              <a:rPr lang="en-IN" b="1" dirty="0">
                <a:latin typeface="Algerian" panose="04020705040A02060702" pitchFamily="82" charset="0"/>
              </a:rPr>
              <a:t>MR. KIREET JOSHI</a:t>
            </a:r>
          </a:p>
        </p:txBody>
      </p:sp>
      <p:pic>
        <p:nvPicPr>
          <p:cNvPr id="5" name="Picture 4">
            <a:extLst>
              <a:ext uri="{FF2B5EF4-FFF2-40B4-BE49-F238E27FC236}">
                <a16:creationId xmlns:a16="http://schemas.microsoft.com/office/drawing/2014/main" id="{ED1DF6F5-4A8F-C8C4-73A8-D1266F709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80" y="477416"/>
            <a:ext cx="2558678" cy="1940767"/>
          </a:xfrm>
          <a:prstGeom prst="rect">
            <a:avLst/>
          </a:prstGeom>
        </p:spPr>
      </p:pic>
    </p:spTree>
    <p:extLst>
      <p:ext uri="{BB962C8B-B14F-4D97-AF65-F5344CB8AC3E}">
        <p14:creationId xmlns:p14="http://schemas.microsoft.com/office/powerpoint/2010/main" val="2295506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F3BB-AF05-812D-1A65-808998597D93}"/>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204FCB4-959C-3B52-748F-AD77EA6441D4}"/>
              </a:ext>
            </a:extLst>
          </p:cNvPr>
          <p:cNvSpPr>
            <a:spLocks noGrp="1"/>
          </p:cNvSpPr>
          <p:nvPr>
            <p:ph idx="1"/>
          </p:nvPr>
        </p:nvSpPr>
        <p:spPr>
          <a:xfrm>
            <a:off x="863081" y="1253331"/>
            <a:ext cx="10515600" cy="4351338"/>
          </a:xfrm>
        </p:spPr>
        <p:txBody>
          <a:bodyPr/>
          <a:lstStyle/>
          <a:p>
            <a:pPr marL="0" indent="0" algn="just">
              <a:buNone/>
            </a:pPr>
            <a:r>
              <a:rPr lang="en-US" sz="2200" dirty="0">
                <a:latin typeface="Times New Roman" panose="02020603050405020304" pitchFamily="18" charset="0"/>
                <a:cs typeface="Times New Roman" panose="02020603050405020304" pitchFamily="18" charset="0"/>
              </a:rPr>
              <a:t>A simple demonstration of the design is shown in the following runner. Here we can see that how the basic implementation of the design is done. The output that we got after implementing the code:</a:t>
            </a:r>
          </a:p>
          <a:p>
            <a:pPr marL="0" indent="0">
              <a:buNone/>
            </a:pPr>
            <a:endParaRPr lang="en-IN" dirty="0"/>
          </a:p>
        </p:txBody>
      </p:sp>
      <p:pic>
        <p:nvPicPr>
          <p:cNvPr id="5" name="Picture 4">
            <a:extLst>
              <a:ext uri="{FF2B5EF4-FFF2-40B4-BE49-F238E27FC236}">
                <a16:creationId xmlns:a16="http://schemas.microsoft.com/office/drawing/2014/main" id="{2AED0579-78F5-0A29-2ABE-F469C9EF6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2" y="2690819"/>
            <a:ext cx="10021077" cy="1196444"/>
          </a:xfrm>
          <a:prstGeom prst="rect">
            <a:avLst/>
          </a:prstGeom>
        </p:spPr>
      </p:pic>
      <p:pic>
        <p:nvPicPr>
          <p:cNvPr id="7" name="Picture 6">
            <a:extLst>
              <a:ext uri="{FF2B5EF4-FFF2-40B4-BE49-F238E27FC236}">
                <a16:creationId xmlns:a16="http://schemas.microsoft.com/office/drawing/2014/main" id="{DDD3D0BB-BC0A-12FD-5A4A-D446F5ACF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452" y="4553018"/>
            <a:ext cx="10021077" cy="1051651"/>
          </a:xfrm>
          <a:prstGeom prst="rect">
            <a:avLst/>
          </a:prstGeom>
        </p:spPr>
      </p:pic>
    </p:spTree>
    <p:extLst>
      <p:ext uri="{BB962C8B-B14F-4D97-AF65-F5344CB8AC3E}">
        <p14:creationId xmlns:p14="http://schemas.microsoft.com/office/powerpoint/2010/main" val="19215881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7C4B-7A4B-4CC8-92B6-280D5B7684A4}"/>
              </a:ext>
            </a:extLst>
          </p:cNvPr>
          <p:cNvSpPr>
            <a:spLocks noGrp="1"/>
          </p:cNvSpPr>
          <p:nvPr>
            <p:ph type="title"/>
          </p:nvPr>
        </p:nvSpPr>
        <p:spPr/>
        <p:txBody>
          <a:bodyPr>
            <a:normAutofit/>
          </a:bodyPr>
          <a:lstStyle/>
          <a:p>
            <a:pPr algn="ctr"/>
            <a:r>
              <a:rPr lang="en-IN" sz="5400" b="1" u="sng"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600375E1-3FCA-9795-4EAD-FF5F063808BB}"/>
              </a:ext>
            </a:extLst>
          </p:cNvPr>
          <p:cNvSpPr>
            <a:spLocks noGrp="1"/>
          </p:cNvSpPr>
          <p:nvPr>
            <p:ph idx="1"/>
          </p:nvPr>
        </p:nvSpPr>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Sentiment Analysis (SA) is a fashion of Natural Language Processing(NLP) which uses the Natural Language Toolkit( NLTK) Library to assay the sentiment behind a given textbook or judgment . This technology has a wide range of implicit uses. Sentiment Analysis is now by and large considered to be critical in terms of socio-profitable viewpoint. Understanding SA and examining the styles that can help achieve delicacy in a wide variety of input formats is critical for businesses, institutions a, institutions and individuals to survive and succeed.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112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590D-C50F-AF2A-71A3-1BA824CD4476}"/>
              </a:ext>
            </a:extLst>
          </p:cNvPr>
          <p:cNvSpPr>
            <a:spLocks noGrp="1"/>
          </p:cNvSpPr>
          <p:nvPr>
            <p:ph type="title"/>
          </p:nvPr>
        </p:nvSpPr>
        <p:spPr/>
        <p:txBody>
          <a:bodyPr>
            <a:normAutofit/>
          </a:bodyPr>
          <a:lstStyle/>
          <a:p>
            <a:pPr algn="ctr"/>
            <a:r>
              <a:rPr lang="en-IN" sz="5400" b="1" u="sng" dirty="0">
                <a:latin typeface="Algerian" panose="04020705040A02060702" pitchFamily="82" charset="0"/>
              </a:rPr>
              <a:t>FUTURE WORK</a:t>
            </a:r>
          </a:p>
        </p:txBody>
      </p:sp>
      <p:sp>
        <p:nvSpPr>
          <p:cNvPr id="3" name="Content Placeholder 2">
            <a:extLst>
              <a:ext uri="{FF2B5EF4-FFF2-40B4-BE49-F238E27FC236}">
                <a16:creationId xmlns:a16="http://schemas.microsoft.com/office/drawing/2014/main" id="{D27452E5-E16D-0C6B-320D-9E500A8F1EC1}"/>
              </a:ext>
            </a:extLst>
          </p:cNvPr>
          <p:cNvSpPr>
            <a:spLocks noGrp="1"/>
          </p:cNvSpPr>
          <p:nvPr>
            <p:ph idx="1"/>
          </p:nvPr>
        </p:nvSpPr>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The ensuing areas of enhancement will be concentrated on in future in order to enhance the capabilities of the coming word vaticination model </a:t>
            </a:r>
          </a:p>
          <a:p>
            <a:pPr marL="0" indent="0" algn="just">
              <a:buNone/>
            </a:pPr>
            <a:r>
              <a:rPr lang="en-US" sz="2200" dirty="0">
                <a:latin typeface="Times New Roman" panose="02020603050405020304" pitchFamily="18" charset="0"/>
                <a:cs typeface="Times New Roman" panose="02020603050405020304" pitchFamily="18" charset="0"/>
              </a:rPr>
              <a:t>      • Increase in delicacy through the disquisition of new ways and          styles. </a:t>
            </a:r>
          </a:p>
          <a:p>
            <a:pPr marL="0" indent="0" algn="just">
              <a:buNone/>
            </a:pPr>
            <a:r>
              <a:rPr lang="en-US" sz="2200" dirty="0">
                <a:latin typeface="Times New Roman" panose="02020603050405020304" pitchFamily="18" charset="0"/>
                <a:cs typeface="Times New Roman" panose="02020603050405020304" pitchFamily="18" charset="0"/>
              </a:rPr>
              <a:t>      • Expansion of the training dataset for the model to learn further patterns and ameliorate performance. </a:t>
            </a:r>
          </a:p>
          <a:p>
            <a:pPr marL="0" indent="0" algn="just">
              <a:buNone/>
            </a:pPr>
            <a:r>
              <a:rPr lang="en-US" sz="2200" dirty="0">
                <a:latin typeface="Times New Roman" panose="02020603050405020304" pitchFamily="18" charset="0"/>
                <a:cs typeface="Times New Roman" panose="02020603050405020304" pitchFamily="18" charset="0"/>
              </a:rPr>
              <a:t>      • Testing on different types of textbooks.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7329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EEDE-F3D3-8380-A190-D421D423E05C}"/>
              </a:ext>
            </a:extLst>
          </p:cNvPr>
          <p:cNvSpPr>
            <a:spLocks noGrp="1"/>
          </p:cNvSpPr>
          <p:nvPr>
            <p:ph type="ctrTitle"/>
          </p:nvPr>
        </p:nvSpPr>
        <p:spPr/>
        <p:txBody>
          <a:bodyPr>
            <a:normAutofit/>
          </a:bodyPr>
          <a:lstStyle/>
          <a:p>
            <a:r>
              <a:rPr lang="en-IN" sz="11500" b="1" dirty="0">
                <a:effectLst>
                  <a:outerShdw blurRad="38100" dist="38100" dir="2700000" algn="tl">
                    <a:srgbClr val="000000">
                      <a:alpha val="43137"/>
                    </a:srgbClr>
                  </a:outerShdw>
                </a:effectLst>
                <a:latin typeface="Algerian" panose="04020705040A02060702" pitchFamily="82" charset="0"/>
              </a:rPr>
              <a:t>THANK  YOU</a:t>
            </a:r>
          </a:p>
        </p:txBody>
      </p:sp>
      <p:sp>
        <p:nvSpPr>
          <p:cNvPr id="3" name="Subtitle 2">
            <a:extLst>
              <a:ext uri="{FF2B5EF4-FFF2-40B4-BE49-F238E27FC236}">
                <a16:creationId xmlns:a16="http://schemas.microsoft.com/office/drawing/2014/main" id="{F2B75924-0558-CAB3-FA0B-E17D6D6BD84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574563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E7A1-6D9C-B42E-B5E0-6535CAB4125C}"/>
              </a:ext>
            </a:extLst>
          </p:cNvPr>
          <p:cNvSpPr>
            <a:spLocks noGrp="1"/>
          </p:cNvSpPr>
          <p:nvPr>
            <p:ph type="title"/>
          </p:nvPr>
        </p:nvSpPr>
        <p:spPr>
          <a:xfrm>
            <a:off x="838200" y="365125"/>
            <a:ext cx="10515600" cy="1043797"/>
          </a:xfrm>
        </p:spPr>
        <p:txBody>
          <a:bodyPr>
            <a:normAutofit/>
          </a:bodyPr>
          <a:lstStyle/>
          <a:p>
            <a:pPr algn="ctr"/>
            <a:r>
              <a:rPr lang="en-IN" sz="5400" b="1" u="sng"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5D287A53-6E07-9DE5-DA21-8B19F25B8C4E}"/>
              </a:ext>
            </a:extLst>
          </p:cNvPr>
          <p:cNvSpPr>
            <a:spLocks noGrp="1"/>
          </p:cNvSpPr>
          <p:nvPr>
            <p:ph idx="1"/>
          </p:nvPr>
        </p:nvSpPr>
        <p:spPr>
          <a:xfrm>
            <a:off x="838200" y="1408922"/>
            <a:ext cx="10515600" cy="4768041"/>
          </a:xfrm>
          <a:ln>
            <a:noFill/>
          </a:ln>
        </p:spPr>
        <p:txBody>
          <a:bodyPr>
            <a:normAutofit fontScale="85000" lnSpcReduction="20000"/>
          </a:bodyPr>
          <a:lstStyle/>
          <a:p>
            <a:pPr marL="0" indent="0" algn="just">
              <a:buNone/>
            </a:pPr>
            <a:r>
              <a:rPr lang="en-US" sz="3800" b="1" u="sng" dirty="0">
                <a:latin typeface="Times New Roman" panose="02020603050405020304" pitchFamily="18" charset="0"/>
                <a:cs typeface="Times New Roman" panose="02020603050405020304" pitchFamily="18" charset="0"/>
              </a:rPr>
              <a:t>NATURAL LANGUAGE PROCESSING (NLP)</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Natural Language Processing (NLP) refers to the branch of computer          science, more specifically, the branch of Artificial Intelligence or AI concerned with giving computers the capability to understand text and spoken words in important the same way mortal beings can.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NLP has two main phases, Data pre-processing and Algorithm Development.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pre- processing involves preparing and" drawing" text data for machines to be suitable to assay it. It puts data in workable form and highlights features in the text that an algorithm can work with.</a:t>
            </a:r>
          </a:p>
          <a:p>
            <a:pPr marL="0" indent="0">
              <a:buNone/>
            </a:pPr>
            <a:endParaRPr lang="en-US" dirty="0"/>
          </a:p>
          <a:p>
            <a:pPr marL="0" indent="0">
              <a:buNone/>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Once the data has been pre- processed, an algorithm is developed to exercise it. </a:t>
            </a:r>
          </a:p>
          <a:p>
            <a:pPr>
              <a:buFont typeface="Wingdings" panose="05000000000000000000" pitchFamily="2" charset="2"/>
              <a:buChar char="Ø"/>
            </a:pPr>
            <a:endParaRPr lang="en-US" dirty="0"/>
          </a:p>
          <a:p>
            <a:pPr marL="0" indent="0" algn="just">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E1A2201-5AC9-2CA3-F262-D27D149A7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506" y="4001294"/>
            <a:ext cx="7505700" cy="1571625"/>
          </a:xfrm>
          <a:prstGeom prst="rect">
            <a:avLst/>
          </a:prstGeom>
        </p:spPr>
      </p:pic>
    </p:spTree>
    <p:extLst>
      <p:ext uri="{BB962C8B-B14F-4D97-AF65-F5344CB8AC3E}">
        <p14:creationId xmlns:p14="http://schemas.microsoft.com/office/powerpoint/2010/main" val="20354551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766A-3D67-F342-9C6C-501771A2E4B0}"/>
              </a:ext>
            </a:extLst>
          </p:cNvPr>
          <p:cNvSpPr>
            <a:spLocks noGrp="1"/>
          </p:cNvSpPr>
          <p:nvPr>
            <p:ph type="title"/>
          </p:nvPr>
        </p:nvSpPr>
        <p:spPr>
          <a:xfrm>
            <a:off x="839788" y="457200"/>
            <a:ext cx="4096106" cy="718457"/>
          </a:xfrm>
        </p:spPr>
        <p:txBody>
          <a:bodyPr>
            <a:noAutofit/>
          </a:bodyPr>
          <a:lstStyle/>
          <a:p>
            <a:r>
              <a:rPr lang="en-IN" sz="2700" b="1" u="sng" dirty="0">
                <a:latin typeface="Times New Roman" panose="02020603050405020304" pitchFamily="18" charset="0"/>
                <a:cs typeface="Times New Roman" panose="02020603050405020304" pitchFamily="18" charset="0"/>
              </a:rPr>
              <a:t>NLP IN SOCIAL MEDIA</a:t>
            </a:r>
          </a:p>
        </p:txBody>
      </p:sp>
      <p:pic>
        <p:nvPicPr>
          <p:cNvPr id="8" name="Content Placeholder 7">
            <a:extLst>
              <a:ext uri="{FF2B5EF4-FFF2-40B4-BE49-F238E27FC236}">
                <a16:creationId xmlns:a16="http://schemas.microsoft.com/office/drawing/2014/main" id="{72035AAF-B723-626C-1333-ED570CDB7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1377" y="1615070"/>
            <a:ext cx="3990975" cy="3267075"/>
          </a:xfrm>
        </p:spPr>
      </p:pic>
      <p:sp>
        <p:nvSpPr>
          <p:cNvPr id="4" name="Text Placeholder 3">
            <a:extLst>
              <a:ext uri="{FF2B5EF4-FFF2-40B4-BE49-F238E27FC236}">
                <a16:creationId xmlns:a16="http://schemas.microsoft.com/office/drawing/2014/main" id="{6F4D32B9-C28E-3AAE-7E57-8F76EFFCC969}"/>
              </a:ext>
            </a:extLst>
          </p:cNvPr>
          <p:cNvSpPr>
            <a:spLocks noGrp="1"/>
          </p:cNvSpPr>
          <p:nvPr>
            <p:ph type="body" sz="half" idx="2"/>
          </p:nvPr>
        </p:nvSpPr>
        <p:spPr>
          <a:xfrm>
            <a:off x="839788" y="1362269"/>
            <a:ext cx="5495698" cy="4506719"/>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Natural language processing (NLP) has witnessed an increasing adoption in the world of social media. The reason behind this is because of the ever- growing number of social media channels, where people are posting, blogging, and editorializing on various motifs. With its use, you can easily prize information and also use that information to needleworker your marketing campaigns specifically to them. It has witnessed an adding handover in the world of social media. Social media is a boon for the businesses as it connects them directly with the guests. NLP can be used to break a wide range of problems, from helping people search for information to encapsulating text to detecting sentiment (Sentiment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0995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A334-3553-F4B6-FF2F-3A8729406B8E}"/>
              </a:ext>
            </a:extLst>
          </p:cNvPr>
          <p:cNvSpPr>
            <a:spLocks noGrp="1"/>
          </p:cNvSpPr>
          <p:nvPr>
            <p:ph type="title"/>
          </p:nvPr>
        </p:nvSpPr>
        <p:spPr>
          <a:xfrm>
            <a:off x="839788" y="457200"/>
            <a:ext cx="3932237" cy="681135"/>
          </a:xfrm>
        </p:spPr>
        <p:txBody>
          <a:bodyPr>
            <a:noAutofit/>
          </a:bodyPr>
          <a:lstStyle/>
          <a:p>
            <a:r>
              <a:rPr lang="en-IN" sz="2400" b="1" u="sng" dirty="0">
                <a:latin typeface="Times New Roman" panose="02020603050405020304" pitchFamily="18" charset="0"/>
                <a:cs typeface="Times New Roman" panose="02020603050405020304" pitchFamily="18" charset="0"/>
              </a:rPr>
              <a:t>SENTIMENT ANALYSIS (SA)</a:t>
            </a:r>
          </a:p>
        </p:txBody>
      </p:sp>
      <p:pic>
        <p:nvPicPr>
          <p:cNvPr id="6" name="Content Placeholder 5">
            <a:extLst>
              <a:ext uri="{FF2B5EF4-FFF2-40B4-BE49-F238E27FC236}">
                <a16:creationId xmlns:a16="http://schemas.microsoft.com/office/drawing/2014/main" id="{043506E4-9DF5-81E1-415F-09588736B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3729" y="1834298"/>
            <a:ext cx="5195888" cy="3369796"/>
          </a:xfrm>
        </p:spPr>
      </p:pic>
      <p:sp>
        <p:nvSpPr>
          <p:cNvPr id="4" name="Text Placeholder 3">
            <a:extLst>
              <a:ext uri="{FF2B5EF4-FFF2-40B4-BE49-F238E27FC236}">
                <a16:creationId xmlns:a16="http://schemas.microsoft.com/office/drawing/2014/main" id="{2A3D966F-0023-912D-9182-FA84051DA853}"/>
              </a:ext>
            </a:extLst>
          </p:cNvPr>
          <p:cNvSpPr>
            <a:spLocks noGrp="1"/>
          </p:cNvSpPr>
          <p:nvPr>
            <p:ph type="body" sz="half" idx="2"/>
          </p:nvPr>
        </p:nvSpPr>
        <p:spPr>
          <a:xfrm>
            <a:off x="923763" y="1138335"/>
            <a:ext cx="4441339" cy="5113175"/>
          </a:xfrm>
        </p:spPr>
        <p:txBody>
          <a:bodyPr>
            <a:noAutofit/>
          </a:bodyPr>
          <a:lstStyle/>
          <a:p>
            <a:pPr algn="just"/>
            <a:r>
              <a:rPr lang="en-US" sz="1600" dirty="0">
                <a:latin typeface="Times New Roman" panose="02020603050405020304" pitchFamily="18" charset="0"/>
                <a:cs typeface="Times New Roman" panose="02020603050405020304" pitchFamily="18" charset="0"/>
              </a:rPr>
              <a:t>NLP allows various businesses to interact with the guests and avail the feedbacks and suggestions on their products and services. Sentiment analysis, also known as opinion mining, is the use of natural language processing (NLP), text analysis, and computational linguistics to identify and prize private information from source. Sentiment analysis is widely applied to voice of the customer materials such as reviews and survey responses, online and social media.  It is one of the techniques of semantic analysis.</a:t>
            </a:r>
          </a:p>
          <a:p>
            <a:pPr algn="just"/>
            <a:r>
              <a:rPr lang="en-US" sz="2400" b="1" u="sng" dirty="0">
                <a:latin typeface="Times New Roman" panose="02020603050405020304" pitchFamily="18" charset="0"/>
                <a:cs typeface="Times New Roman" panose="02020603050405020304" pitchFamily="18" charset="0"/>
              </a:rPr>
              <a:t>PROBLEM STATEMENT</a:t>
            </a:r>
          </a:p>
          <a:p>
            <a:pPr algn="just"/>
            <a:r>
              <a:rPr lang="en-US" sz="1600" dirty="0">
                <a:latin typeface="Times New Roman" panose="02020603050405020304" pitchFamily="18" charset="0"/>
                <a:cs typeface="Times New Roman" panose="02020603050405020304" pitchFamily="18" charset="0"/>
              </a:rPr>
              <a:t>The main aim of this design is to assay and determine the text (ex- customer reviews) in positive and negative terms. The problem is faced in getting to understand the various modules and the library functions of python and when to use those libraries.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6405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A10A-FD04-CCFD-D6FA-3CCC94A473D0}"/>
              </a:ext>
            </a:extLst>
          </p:cNvPr>
          <p:cNvSpPr>
            <a:spLocks noGrp="1"/>
          </p:cNvSpPr>
          <p:nvPr>
            <p:ph type="title"/>
          </p:nvPr>
        </p:nvSpPr>
        <p:spPr/>
        <p:txBody>
          <a:bodyPr>
            <a:normAutofit/>
          </a:bodyPr>
          <a:lstStyle/>
          <a:p>
            <a:pPr algn="ctr"/>
            <a:r>
              <a:rPr lang="en-IN" sz="5400" b="1" u="sng" dirty="0">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8E2C5EE7-EF63-B7A1-D2A7-5E878E03CD17}"/>
              </a:ext>
            </a:extLst>
          </p:cNvPr>
          <p:cNvSpPr>
            <a:spLocks noGrp="1"/>
          </p:cNvSpPr>
          <p:nvPr>
            <p:ph idx="1"/>
          </p:nvPr>
        </p:nvSpPr>
        <p:spPr/>
        <p:txBody>
          <a:bodyPr>
            <a:normAutofit/>
          </a:bodyPr>
          <a:lstStyle/>
          <a:p>
            <a:pPr marL="0" indent="0" algn="just">
              <a:buNone/>
            </a:pPr>
            <a:r>
              <a:rPr lang="en-US" b="1" u="sng" dirty="0">
                <a:latin typeface="Times New Roman" panose="02020603050405020304" pitchFamily="18" charset="0"/>
                <a:cs typeface="Times New Roman" panose="02020603050405020304" pitchFamily="18" charset="0"/>
              </a:rPr>
              <a:t>LIBRARY USED : NATURAL LANGUAGE TOOLKIT (NLTK)</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NLTK, or Natural Language Toolkit, is a Python package which contains packages to make machines understand mortal language and reply to it with an applicable response that you can use for NLP.</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NLTK Library contains libraries and programs for statistical language processing.</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It's designed for fast trial and allows for easy structure of modules.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183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B200-8344-4D34-BB01-523F8B27CDC7}"/>
              </a:ext>
            </a:extLst>
          </p:cNvPr>
          <p:cNvSpPr>
            <a:spLocks noGrp="1"/>
          </p:cNvSpPr>
          <p:nvPr>
            <p:ph type="title"/>
          </p:nvPr>
        </p:nvSpPr>
        <p:spPr>
          <a:xfrm>
            <a:off x="838200" y="365125"/>
            <a:ext cx="10515600" cy="614589"/>
          </a:xfrm>
        </p:spPr>
        <p:txBody>
          <a:bodyPr>
            <a:normAutofit/>
          </a:bodyPr>
          <a:lstStyle/>
          <a:p>
            <a:r>
              <a:rPr lang="en-IN" sz="3200" b="1" u="sng"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7F894C17-785F-1497-DB4C-1003E2651126}"/>
              </a:ext>
            </a:extLst>
          </p:cNvPr>
          <p:cNvSpPr>
            <a:spLocks noGrp="1"/>
          </p:cNvSpPr>
          <p:nvPr>
            <p:ph idx="1"/>
          </p:nvPr>
        </p:nvSpPr>
        <p:spPr>
          <a:xfrm>
            <a:off x="838200" y="979714"/>
            <a:ext cx="10515600" cy="5197249"/>
          </a:xfrm>
        </p:spPr>
        <p:txBody>
          <a:bodyPr>
            <a:normAutofit fontScale="92500" lnSpcReduction="10000"/>
          </a:bodyPr>
          <a:lstStyle/>
          <a:p>
            <a:pPr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methodology used is to train a language model using a text and train and assay the true sentiment behind the given input expression.</a:t>
            </a:r>
          </a:p>
          <a:p>
            <a:pPr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This model is trained using the NLTK library in Python. </a:t>
            </a:r>
          </a:p>
          <a:p>
            <a:pPr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model is created using the Sentiment Intensity </a:t>
            </a:r>
            <a:r>
              <a:rPr lang="en-US" sz="2600" dirty="0" err="1">
                <a:latin typeface="Times New Roman" panose="02020603050405020304" pitchFamily="18" charset="0"/>
                <a:cs typeface="Times New Roman" panose="02020603050405020304" pitchFamily="18" charset="0"/>
              </a:rPr>
              <a:t>Analyser</a:t>
            </a:r>
            <a:r>
              <a:rPr lang="en-US" sz="2600" dirty="0">
                <a:latin typeface="Times New Roman" panose="02020603050405020304" pitchFamily="18" charset="0"/>
                <a:cs typeface="Times New Roman" panose="02020603050405020304" pitchFamily="18" charset="0"/>
              </a:rPr>
              <a:t> from the NLTK library's models' module. It helps us to assay the emotion of the textbook, either positive or negative or neutral.</a:t>
            </a:r>
          </a:p>
          <a:p>
            <a:pPr marL="0" indent="0" algn="just">
              <a:buNone/>
            </a:pPr>
            <a:endParaRPr lang="en-US" sz="3200" b="1" u="sng" dirty="0">
              <a:latin typeface="Times New Roman" panose="02020603050405020304" pitchFamily="18" charset="0"/>
              <a:cs typeface="Times New Roman" panose="02020603050405020304" pitchFamily="18" charset="0"/>
            </a:endParaRPr>
          </a:p>
          <a:p>
            <a:pPr marL="0" indent="0" algn="just">
              <a:buNone/>
            </a:pPr>
            <a:r>
              <a:rPr lang="en-US" sz="3200" b="1" u="sng" dirty="0">
                <a:latin typeface="Times New Roman" panose="02020603050405020304" pitchFamily="18" charset="0"/>
                <a:cs typeface="Times New Roman" panose="02020603050405020304" pitchFamily="18" charset="0"/>
              </a:rPr>
              <a:t>STEPS</a:t>
            </a:r>
          </a:p>
          <a:p>
            <a:pPr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The first step is to read the input given by user  and initialize Sentiment </a:t>
            </a:r>
            <a:r>
              <a:rPr lang="en-US" sz="2600" dirty="0" err="1">
                <a:latin typeface="Times New Roman" panose="02020603050405020304" pitchFamily="18" charset="0"/>
                <a:cs typeface="Times New Roman" panose="02020603050405020304" pitchFamily="18" charset="0"/>
              </a:rPr>
              <a:t>Analyser</a:t>
            </a:r>
            <a:r>
              <a:rPr lang="en-US" sz="2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 Input given by user is then analysed using two-processes: </a:t>
            </a:r>
          </a:p>
          <a:p>
            <a:pPr marL="0" indent="0" algn="just">
              <a:buNone/>
            </a:pPr>
            <a:r>
              <a:rPr lang="en-US" sz="2600" dirty="0">
                <a:latin typeface="Times New Roman" panose="02020603050405020304" pitchFamily="18" charset="0"/>
                <a:cs typeface="Times New Roman" panose="02020603050405020304" pitchFamily="18" charset="0"/>
              </a:rPr>
              <a:t>       (1) Word Sense disambiguation -  It's an automatic process of relating the environment of any word, in which it's used in the judgment. In natural language, </a:t>
            </a:r>
          </a:p>
        </p:txBody>
      </p:sp>
    </p:spTree>
    <p:extLst>
      <p:ext uri="{BB962C8B-B14F-4D97-AF65-F5344CB8AC3E}">
        <p14:creationId xmlns:p14="http://schemas.microsoft.com/office/powerpoint/2010/main" val="34199613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80E2-0F7B-D2BF-6AA3-93BDFA4417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DF8120-9327-5F22-C3E2-322F4A9DFD31}"/>
              </a:ext>
            </a:extLst>
          </p:cNvPr>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one word can have numerous meanings.</a:t>
            </a:r>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2) Relationship birth – In a judgment, there are a many realities that are co-related to each other. Relationship birth is the process of rooting the semantic relationship between these realities.</a:t>
            </a:r>
          </a:p>
          <a:p>
            <a:pPr algn="just">
              <a:buFont typeface="Wingdings" panose="05000000000000000000" pitchFamily="2" charset="2"/>
              <a:buChar char="v"/>
            </a:pPr>
            <a:r>
              <a:rPr lang="en-US" sz="2600">
                <a:latin typeface="Times New Roman" panose="02020603050405020304" pitchFamily="18" charset="0"/>
                <a:cs typeface="Times New Roman" panose="02020603050405020304" pitchFamily="18" charset="0"/>
              </a:rPr>
              <a:t>After processing </a:t>
            </a:r>
            <a:r>
              <a:rPr lang="en-US" sz="2600" dirty="0">
                <a:latin typeface="Times New Roman" panose="02020603050405020304" pitchFamily="18" charset="0"/>
                <a:cs typeface="Times New Roman" panose="02020603050405020304" pitchFamily="18" charset="0"/>
              </a:rPr>
              <a:t>the data, the score of the analysis is stored in a variable which is published using print statement.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0997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E4D6-A38F-8182-0F02-0E6F8EFE6B32}"/>
              </a:ext>
            </a:extLst>
          </p:cNvPr>
          <p:cNvSpPr>
            <a:spLocks noGrp="1"/>
          </p:cNvSpPr>
          <p:nvPr>
            <p:ph type="title"/>
          </p:nvPr>
        </p:nvSpPr>
        <p:spPr>
          <a:xfrm>
            <a:off x="838200" y="365126"/>
            <a:ext cx="10515600" cy="1081120"/>
          </a:xfrm>
        </p:spPr>
        <p:txBody>
          <a:bodyPr>
            <a:normAutofit/>
          </a:bodyPr>
          <a:lstStyle/>
          <a:p>
            <a:pPr algn="ctr"/>
            <a:r>
              <a:rPr lang="en-IN" sz="5400" b="1" u="sng" dirty="0">
                <a:latin typeface="Algerian" panose="04020705040A02060702" pitchFamily="82" charset="0"/>
              </a:rPr>
              <a:t>RESULT AND DISCUSSIONS</a:t>
            </a:r>
          </a:p>
        </p:txBody>
      </p:sp>
      <p:sp>
        <p:nvSpPr>
          <p:cNvPr id="3" name="Content Placeholder 2">
            <a:extLst>
              <a:ext uri="{FF2B5EF4-FFF2-40B4-BE49-F238E27FC236}">
                <a16:creationId xmlns:a16="http://schemas.microsoft.com/office/drawing/2014/main" id="{DEA42DEB-26CA-1EAF-3476-F4A6D48D2075}"/>
              </a:ext>
            </a:extLst>
          </p:cNvPr>
          <p:cNvSpPr>
            <a:spLocks noGrp="1"/>
          </p:cNvSpPr>
          <p:nvPr>
            <p:ph idx="1"/>
          </p:nvPr>
        </p:nvSpPr>
        <p:spPr>
          <a:xfrm>
            <a:off x="838200" y="1446246"/>
            <a:ext cx="10515600" cy="4730717"/>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The model is created using the programming language which is Python. It's a popular, high level programming language known for its clear syntax, dynamic semantics, and support for object- acquainted programming. It’s erected in data structures and support for dynamic typing and binding make it a seductive choice for rapid-fire operation development and connecting being factors. This design makes use of NLTK (Natural Language Toolkit) Library of python which is substantially used in any operation of NLP (Natural Language Processing) to prop in its functionality. Sentiment Intensity </a:t>
            </a:r>
            <a:r>
              <a:rPr lang="en-US" sz="2200" dirty="0" err="1">
                <a:latin typeface="Times New Roman" panose="02020603050405020304" pitchFamily="18" charset="0"/>
                <a:cs typeface="Times New Roman" panose="02020603050405020304" pitchFamily="18" charset="0"/>
              </a:rPr>
              <a:t>Analyser</a:t>
            </a:r>
            <a:r>
              <a:rPr lang="en-US" sz="2200" dirty="0">
                <a:latin typeface="Times New Roman" panose="02020603050405020304" pitchFamily="18" charset="0"/>
                <a:cs typeface="Times New Roman" panose="02020603050405020304" pitchFamily="18" charset="0"/>
              </a:rPr>
              <a:t> is used to break the text commemoratives and process it using two ways. They're Word Sense Disambiguation and Relationship birth.</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3918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C9B2-FDDA-BBA4-E854-F444FB41B98E}"/>
              </a:ext>
            </a:extLst>
          </p:cNvPr>
          <p:cNvSpPr>
            <a:spLocks noGrp="1"/>
          </p:cNvSpPr>
          <p:nvPr>
            <p:ph type="title"/>
          </p:nvPr>
        </p:nvSpPr>
        <p:spPr>
          <a:xfrm>
            <a:off x="838200" y="365126"/>
            <a:ext cx="10515600" cy="2040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0780B92-B603-7AB4-DE43-996A94EC3089}"/>
              </a:ext>
            </a:extLst>
          </p:cNvPr>
          <p:cNvSpPr>
            <a:spLocks noGrp="1"/>
          </p:cNvSpPr>
          <p:nvPr>
            <p:ph idx="1"/>
          </p:nvPr>
        </p:nvSpPr>
        <p:spPr>
          <a:xfrm>
            <a:off x="838200" y="1331102"/>
            <a:ext cx="10515600" cy="4351338"/>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Word Sense Disambiguation is used to remove ambiguation that can arise from a word having two or further meaning to it. For partner- “Light” can have two meanings – not veritably heavy and the other as not veritably dark. </a:t>
            </a:r>
          </a:p>
          <a:p>
            <a:pPr marL="0" indent="0" algn="just">
              <a:buNone/>
            </a:pPr>
            <a:r>
              <a:rPr lang="en-US" sz="2200" dirty="0">
                <a:latin typeface="Times New Roman" panose="02020603050405020304" pitchFamily="18" charset="0"/>
                <a:cs typeface="Times New Roman" panose="02020603050405020304" pitchFamily="18" charset="0"/>
              </a:rPr>
              <a:t>Relationship birth is also used to prize or find relation between two realities. </a:t>
            </a:r>
          </a:p>
          <a:p>
            <a:pPr marL="0" indent="0" algn="just">
              <a:buNone/>
            </a:pPr>
            <a:r>
              <a:rPr lang="en-US" sz="2200" dirty="0">
                <a:latin typeface="Times New Roman" panose="02020603050405020304" pitchFamily="18" charset="0"/>
                <a:cs typeface="Times New Roman" panose="02020603050405020304" pitchFamily="18" charset="0"/>
              </a:rPr>
              <a:t>The Sentiment Analysis is initialized. The score (tells us about negative, positive and neutral points and status) is also calculated by passing the input text from user in </a:t>
            </a:r>
            <a:r>
              <a:rPr lang="en-US" sz="2200" dirty="0" err="1">
                <a:latin typeface="Times New Roman" panose="02020603050405020304" pitchFamily="18" charset="0"/>
                <a:cs typeface="Times New Roman" panose="02020603050405020304" pitchFamily="18" charset="0"/>
              </a:rPr>
              <a:t>polarity_scores</a:t>
            </a:r>
            <a:r>
              <a:rPr lang="en-US" sz="2200" dirty="0">
                <a:latin typeface="Times New Roman" panose="02020603050405020304" pitchFamily="18" charset="0"/>
                <a:cs typeface="Times New Roman" panose="02020603050405020304" pitchFamily="18" charset="0"/>
              </a:rPr>
              <a:t> which is called with the help of sentiment analysis </a:t>
            </a:r>
            <a:r>
              <a:rPr lang="en-US" sz="2200" dirty="0" err="1">
                <a:latin typeface="Times New Roman" panose="02020603050405020304" pitchFamily="18" charset="0"/>
                <a:cs typeface="Times New Roman" panose="02020603050405020304" pitchFamily="18" charset="0"/>
              </a:rPr>
              <a:t>analyser</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7232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1091</TotalTime>
  <Words>1121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Century Gothic</vt:lpstr>
      <vt:lpstr>Times New Roman</vt:lpstr>
      <vt:lpstr>Wingdings</vt:lpstr>
      <vt:lpstr>Wingdings 3</vt:lpstr>
      <vt:lpstr>Ion</vt:lpstr>
      <vt:lpstr>NATURAL LANGUAGE PROCESSING IN SOCIAL MEDIA</vt:lpstr>
      <vt:lpstr>INTRODUCTION</vt:lpstr>
      <vt:lpstr>NLP IN SOCIAL MEDIA</vt:lpstr>
      <vt:lpstr>SENTIMENT ANALYSIS (SA)</vt:lpstr>
      <vt:lpstr>METHODOLOGY</vt:lpstr>
      <vt:lpstr>APPROACH</vt:lpstr>
      <vt:lpstr>PowerPoint Presentation</vt:lpstr>
      <vt:lpstr>RESULT AND DISCUSSIONS</vt:lpstr>
      <vt:lpstr>PowerPoint Presentation</vt:lpstr>
      <vt:lpstr>PowerPoint Presentation</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IN SOCIAL MEDIA</dc:title>
  <dc:creator>Neha Andola</dc:creator>
  <cp:lastModifiedBy>Neha Andola</cp:lastModifiedBy>
  <cp:revision>4</cp:revision>
  <dcterms:created xsi:type="dcterms:W3CDTF">2023-01-26T07:34:39Z</dcterms:created>
  <dcterms:modified xsi:type="dcterms:W3CDTF">2023-01-28T04:34:41Z</dcterms:modified>
</cp:coreProperties>
</file>