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8"/>
  </p:notesMasterIdLst>
  <p:sldIdLst>
    <p:sldId id="256" r:id="rId2"/>
    <p:sldId id="262" r:id="rId3"/>
    <p:sldId id="265" r:id="rId4"/>
    <p:sldId id="316" r:id="rId5"/>
    <p:sldId id="317" r:id="rId6"/>
    <p:sldId id="318" r:id="rId7"/>
    <p:sldId id="260" r:id="rId8"/>
    <p:sldId id="267"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15" r:id="rId27"/>
  </p:sldIdLst>
  <p:sldSz cx="9144000" cy="5143500" type="screen16x9"/>
  <p:notesSz cx="6858000" cy="9144000"/>
  <p:embeddedFontLst>
    <p:embeddedFont>
      <p:font typeface="Aldrich" panose="020B0604020202020204" charset="0"/>
      <p:regular r:id="rId29"/>
    </p:embeddedFont>
    <p:embeddedFont>
      <p:font typeface="Bai Jamjuree" panose="020B0604020202020204" charset="-34"/>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A01845-8109-4037-A895-C64F6D39DB2B}">
  <a:tblStyle styleId="{51A01845-8109-4037-A895-C64F6D39DB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58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8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710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206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203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597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06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30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628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859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52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15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825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91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942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604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187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8"/>
        <p:cNvGrpSpPr/>
        <p:nvPr/>
      </p:nvGrpSpPr>
      <p:grpSpPr>
        <a:xfrm>
          <a:off x="0" y="0"/>
          <a:ext cx="0" cy="0"/>
          <a:chOff x="0" y="0"/>
          <a:chExt cx="0" cy="0"/>
        </a:xfrm>
      </p:grpSpPr>
      <p:sp>
        <p:nvSpPr>
          <p:cNvPr id="4659" name="Google Shape;4659;g12948bcd1fb_0_22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0" name="Google Shape;4660;g12948bcd1fb_0_22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2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91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052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131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flipH="1">
            <a:off x="-467701" y="3429220"/>
            <a:ext cx="1965289" cy="517060"/>
            <a:chOff x="3539975" y="3523525"/>
            <a:chExt cx="745925" cy="196250"/>
          </a:xfrm>
        </p:grpSpPr>
        <p:sp>
          <p:nvSpPr>
            <p:cNvPr id="153" name="Google Shape;153;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 name="Google Shape;169;p3"/>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7851727" y="4404720"/>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856"/>
        <p:cNvGrpSpPr/>
        <p:nvPr/>
      </p:nvGrpSpPr>
      <p:grpSpPr>
        <a:xfrm>
          <a:off x="0" y="0"/>
          <a:ext cx="0" cy="0"/>
          <a:chOff x="0" y="0"/>
          <a:chExt cx="0" cy="0"/>
        </a:xfrm>
      </p:grpSpPr>
      <p:pic>
        <p:nvPicPr>
          <p:cNvPr id="857" name="Google Shape;857;p2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858" name="Google Shape;858;p2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859" name="Google Shape;859;p2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60" name="Google Shape;860;p2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861" name="Google Shape;861;p22"/>
          <p:cNvGrpSpPr/>
          <p:nvPr/>
        </p:nvGrpSpPr>
        <p:grpSpPr>
          <a:xfrm>
            <a:off x="4093457" y="3925450"/>
            <a:ext cx="1039906" cy="679800"/>
            <a:chOff x="4082325" y="3790650"/>
            <a:chExt cx="1039906" cy="679800"/>
          </a:xfrm>
        </p:grpSpPr>
        <p:sp>
          <p:nvSpPr>
            <p:cNvPr id="862" name="Google Shape;862;p2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2"/>
          <p:cNvGrpSpPr/>
          <p:nvPr/>
        </p:nvGrpSpPr>
        <p:grpSpPr>
          <a:xfrm>
            <a:off x="7664983" y="4173896"/>
            <a:ext cx="793256" cy="182899"/>
            <a:chOff x="2685575" y="2835950"/>
            <a:chExt cx="433000" cy="99825"/>
          </a:xfrm>
        </p:grpSpPr>
        <p:sp>
          <p:nvSpPr>
            <p:cNvPr id="866" name="Google Shape;866;p2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2"/>
          <p:cNvGrpSpPr/>
          <p:nvPr/>
        </p:nvGrpSpPr>
        <p:grpSpPr>
          <a:xfrm>
            <a:off x="6492952" y="563770"/>
            <a:ext cx="1965289" cy="517060"/>
            <a:chOff x="3539975" y="3523525"/>
            <a:chExt cx="745925" cy="196250"/>
          </a:xfrm>
        </p:grpSpPr>
        <p:sp>
          <p:nvSpPr>
            <p:cNvPr id="871" name="Google Shape;871;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2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252"/>
        <p:cNvGrpSpPr/>
        <p:nvPr/>
      </p:nvGrpSpPr>
      <p:grpSpPr>
        <a:xfrm>
          <a:off x="0" y="0"/>
          <a:ext cx="0" cy="0"/>
          <a:chOff x="0" y="0"/>
          <a:chExt cx="0" cy="0"/>
        </a:xfrm>
      </p:grpSpPr>
      <p:pic>
        <p:nvPicPr>
          <p:cNvPr id="1253" name="Google Shape;1253;p2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254" name="Google Shape;1254;p28"/>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55" name="Google Shape;1255;p28"/>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56" name="Google Shape;1256;p28"/>
          <p:cNvGrpSpPr/>
          <p:nvPr/>
        </p:nvGrpSpPr>
        <p:grpSpPr>
          <a:xfrm rot="-5400000" flipH="1">
            <a:off x="3352827" y="574632"/>
            <a:ext cx="289170" cy="284718"/>
            <a:chOff x="426000" y="3302025"/>
            <a:chExt cx="220875" cy="217475"/>
          </a:xfrm>
        </p:grpSpPr>
        <p:sp>
          <p:nvSpPr>
            <p:cNvPr id="1257" name="Google Shape;1257;p2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8"/>
          <p:cNvGrpSpPr/>
          <p:nvPr/>
        </p:nvGrpSpPr>
        <p:grpSpPr>
          <a:xfrm rot="-5400000" flipH="1">
            <a:off x="1014983" y="238830"/>
            <a:ext cx="357454" cy="956304"/>
            <a:chOff x="357713" y="600975"/>
            <a:chExt cx="357454" cy="956304"/>
          </a:xfrm>
        </p:grpSpPr>
        <p:sp>
          <p:nvSpPr>
            <p:cNvPr id="1260" name="Google Shape;1260;p2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8"/>
          <p:cNvGrpSpPr/>
          <p:nvPr/>
        </p:nvGrpSpPr>
        <p:grpSpPr>
          <a:xfrm>
            <a:off x="6738826" y="3585022"/>
            <a:ext cx="2019176" cy="2019176"/>
            <a:chOff x="1943325" y="-220375"/>
            <a:chExt cx="1298672" cy="1298672"/>
          </a:xfrm>
        </p:grpSpPr>
        <p:sp>
          <p:nvSpPr>
            <p:cNvPr id="1265" name="Google Shape;1265;p2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28"/>
          <p:cNvGrpSpPr/>
          <p:nvPr/>
        </p:nvGrpSpPr>
        <p:grpSpPr>
          <a:xfrm>
            <a:off x="1020340" y="4088183"/>
            <a:ext cx="1965289" cy="517060"/>
            <a:chOff x="3539975" y="3523525"/>
            <a:chExt cx="745925" cy="196250"/>
          </a:xfrm>
        </p:grpSpPr>
        <p:sp>
          <p:nvSpPr>
            <p:cNvPr id="1314" name="Google Shape;1314;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1556"/>
        <p:cNvGrpSpPr/>
        <p:nvPr/>
      </p:nvGrpSpPr>
      <p:grpSpPr>
        <a:xfrm>
          <a:off x="0" y="0"/>
          <a:ext cx="0" cy="0"/>
          <a:chOff x="0" y="0"/>
          <a:chExt cx="0" cy="0"/>
        </a:xfrm>
      </p:grpSpPr>
      <p:pic>
        <p:nvPicPr>
          <p:cNvPr id="1557" name="Google Shape;1557;p36"/>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58" name="Google Shape;1558;p36"/>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59" name="Google Shape;1559;p36"/>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0" name="Google Shape;1560;p36"/>
          <p:cNvSpPr txBox="1"/>
          <p:nvPr/>
        </p:nvSpPr>
        <p:spPr>
          <a:xfrm>
            <a:off x="872400" y="3715100"/>
            <a:ext cx="3246900" cy="615600"/>
          </a:xfrm>
          <a:prstGeom prst="rect">
            <a:avLst/>
          </a:prstGeom>
          <a:noFill/>
          <a:ln>
            <a:noFill/>
          </a:ln>
        </p:spPr>
        <p:txBody>
          <a:bodyPr spcFirstLastPara="1" wrap="square" lIns="91425" tIns="182875" rIns="91425" bIns="91425" anchor="b" anchorCtr="0">
            <a:noAutofit/>
          </a:bodyPr>
          <a:lstStyle/>
          <a:p>
            <a:pPr marL="0" lvl="0" indent="0" algn="l" rtl="0">
              <a:lnSpc>
                <a:spcPct val="100000"/>
              </a:lnSpc>
              <a:spcBef>
                <a:spcPts val="300"/>
              </a:spcBef>
              <a:spcAft>
                <a:spcPts val="0"/>
              </a:spcAft>
              <a:buNone/>
            </a:pPr>
            <a:r>
              <a:rPr lang="en" sz="1100" b="1">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lang="en" sz="1100" b="1">
                <a:solidFill>
                  <a:schemeClr val="lt1"/>
                </a:solidFill>
                <a:uFill>
                  <a:noFill/>
                </a:uFill>
                <a:latin typeface="Bai Jamjuree"/>
                <a:ea typeface="Bai Jamjuree"/>
                <a:cs typeface="Bai Jamjuree"/>
                <a:sym typeface="Bai Jamjuree"/>
                <a:hlinkClick r:id="rId3">
                  <a:extLst>
                    <a:ext uri="{A12FA001-AC4F-418D-AE19-62706E023703}">
                      <ahyp:hlinkClr xmlns:ahyp="http://schemas.microsoft.com/office/drawing/2018/hyperlinkcolor" val="tx"/>
                    </a:ext>
                  </a:extLst>
                </a:hlinkClick>
              </a:rPr>
              <a:t>Slidesgo</a:t>
            </a:r>
            <a:r>
              <a:rPr lang="en" sz="1100">
                <a:solidFill>
                  <a:schemeClr val="lt1"/>
                </a:solidFill>
                <a:latin typeface="Bai Jamjuree"/>
                <a:ea typeface="Bai Jamjuree"/>
                <a:cs typeface="Bai Jamjuree"/>
                <a:sym typeface="Bai Jamjuree"/>
              </a:rPr>
              <a:t>, and includes icons by </a:t>
            </a:r>
            <a:r>
              <a:rPr lang="en" sz="1100" b="1">
                <a:solidFill>
                  <a:schemeClr val="lt1"/>
                </a:solidFill>
                <a:uFill>
                  <a:noFill/>
                </a:uFill>
                <a:latin typeface="Bai Jamjuree"/>
                <a:ea typeface="Bai Jamjuree"/>
                <a:cs typeface="Bai Jamjuree"/>
                <a:sym typeface="Bai Jamjuree"/>
                <a:hlinkClick r:id="rId4">
                  <a:extLst>
                    <a:ext uri="{A12FA001-AC4F-418D-AE19-62706E023703}">
                      <ahyp:hlinkClr xmlns:ahyp="http://schemas.microsoft.com/office/drawing/2018/hyperlinkcolor" val="tx"/>
                    </a:ext>
                  </a:extLst>
                </a:hlinkClick>
              </a:rPr>
              <a:t>Flaticon</a:t>
            </a:r>
            <a:r>
              <a:rPr lang="en" sz="1100" b="1">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lang="en" sz="1100" b="1">
                <a:solidFill>
                  <a:schemeClr val="lt1"/>
                </a:solidFill>
                <a:uFill>
                  <a:noFill/>
                </a:uFill>
                <a:latin typeface="Bai Jamjuree"/>
                <a:ea typeface="Bai Jamjuree"/>
                <a:cs typeface="Bai Jamjuree"/>
                <a:sym typeface="Bai Jamjuree"/>
                <a:hlinkClick r:id="rId5">
                  <a:extLst>
                    <a:ext uri="{A12FA001-AC4F-418D-AE19-62706E023703}">
                      <ahyp:hlinkClr xmlns:ahyp="http://schemas.microsoft.com/office/drawing/2018/hyperlinkcolor" val="tx"/>
                    </a:ext>
                  </a:extLst>
                </a:hlinkClick>
              </a:rPr>
              <a:t>Freepik</a:t>
            </a:r>
            <a:endParaRPr sz="1100" b="1">
              <a:solidFill>
                <a:schemeClr val="lt1"/>
              </a:solidFill>
              <a:latin typeface="Bai Jamjuree"/>
              <a:ea typeface="Bai Jamjuree"/>
              <a:cs typeface="Bai Jamjuree"/>
              <a:sym typeface="Bai Jamjuree"/>
            </a:endParaRPr>
          </a:p>
        </p:txBody>
      </p:sp>
      <p:grpSp>
        <p:nvGrpSpPr>
          <p:cNvPr id="1561" name="Google Shape;1561;p36"/>
          <p:cNvGrpSpPr/>
          <p:nvPr/>
        </p:nvGrpSpPr>
        <p:grpSpPr>
          <a:xfrm>
            <a:off x="-1416836" y="2858310"/>
            <a:ext cx="2019176" cy="2019176"/>
            <a:chOff x="1943325" y="-220375"/>
            <a:chExt cx="1298672" cy="1298672"/>
          </a:xfrm>
        </p:grpSpPr>
        <p:sp>
          <p:nvSpPr>
            <p:cNvPr id="1562" name="Google Shape;1562;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36"/>
          <p:cNvGrpSpPr/>
          <p:nvPr/>
        </p:nvGrpSpPr>
        <p:grpSpPr>
          <a:xfrm rot="-5400000">
            <a:off x="-3038008" y="-1227121"/>
            <a:ext cx="3952129" cy="3175881"/>
            <a:chOff x="5256209" y="-1994879"/>
            <a:chExt cx="3952129" cy="3175881"/>
          </a:xfrm>
        </p:grpSpPr>
        <p:sp>
          <p:nvSpPr>
            <p:cNvPr id="1611" name="Google Shape;1611;p3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613"/>
        <p:cNvGrpSpPr/>
        <p:nvPr/>
      </p:nvGrpSpPr>
      <p:grpSpPr>
        <a:xfrm>
          <a:off x="0" y="0"/>
          <a:ext cx="0" cy="0"/>
          <a:chOff x="0" y="0"/>
          <a:chExt cx="0" cy="0"/>
        </a:xfrm>
      </p:grpSpPr>
      <p:pic>
        <p:nvPicPr>
          <p:cNvPr id="1614" name="Google Shape;1614;p37"/>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1615" name="Google Shape;1615;p37"/>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1616" name="Google Shape;1616;p37"/>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1617" name="Google Shape;1617;p37"/>
          <p:cNvGrpSpPr/>
          <p:nvPr/>
        </p:nvGrpSpPr>
        <p:grpSpPr>
          <a:xfrm>
            <a:off x="391864" y="3545270"/>
            <a:ext cx="289170" cy="284718"/>
            <a:chOff x="426000" y="3302025"/>
            <a:chExt cx="220875" cy="217475"/>
          </a:xfrm>
        </p:grpSpPr>
        <p:sp>
          <p:nvSpPr>
            <p:cNvPr id="1618" name="Google Shape;1618;p3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37"/>
          <p:cNvGrpSpPr/>
          <p:nvPr/>
        </p:nvGrpSpPr>
        <p:grpSpPr>
          <a:xfrm>
            <a:off x="357713" y="905775"/>
            <a:ext cx="357454" cy="956304"/>
            <a:chOff x="357713" y="600975"/>
            <a:chExt cx="357454" cy="956304"/>
          </a:xfrm>
        </p:grpSpPr>
        <p:sp>
          <p:nvSpPr>
            <p:cNvPr id="1621" name="Google Shape;1621;p3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7"/>
          <p:cNvGrpSpPr/>
          <p:nvPr/>
        </p:nvGrpSpPr>
        <p:grpSpPr>
          <a:xfrm>
            <a:off x="5258308" y="722871"/>
            <a:ext cx="793256" cy="182899"/>
            <a:chOff x="2685575" y="2835950"/>
            <a:chExt cx="433000" cy="99825"/>
          </a:xfrm>
        </p:grpSpPr>
        <p:sp>
          <p:nvSpPr>
            <p:cNvPr id="1626" name="Google Shape;1626;p3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37"/>
          <p:cNvGrpSpPr/>
          <p:nvPr/>
        </p:nvGrpSpPr>
        <p:grpSpPr>
          <a:xfrm>
            <a:off x="8366565" y="3429220"/>
            <a:ext cx="1965289" cy="517060"/>
            <a:chOff x="3539975" y="3523525"/>
            <a:chExt cx="745925" cy="196250"/>
          </a:xfrm>
        </p:grpSpPr>
        <p:sp>
          <p:nvSpPr>
            <p:cNvPr id="1631" name="Google Shape;1631;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7" name="Google Shape;1647;p37"/>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648"/>
        <p:cNvGrpSpPr/>
        <p:nvPr/>
      </p:nvGrpSpPr>
      <p:grpSpPr>
        <a:xfrm>
          <a:off x="0" y="0"/>
          <a:ext cx="0" cy="0"/>
          <a:chOff x="0" y="0"/>
          <a:chExt cx="0" cy="0"/>
        </a:xfrm>
      </p:grpSpPr>
      <p:pic>
        <p:nvPicPr>
          <p:cNvPr id="1649" name="Google Shape;1649;p3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1650" name="Google Shape;1650;p38"/>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651" name="Google Shape;1651;p38"/>
          <p:cNvGrpSpPr/>
          <p:nvPr/>
        </p:nvGrpSpPr>
        <p:grpSpPr>
          <a:xfrm flipH="1">
            <a:off x="8483181" y="4016070"/>
            <a:ext cx="283332" cy="284718"/>
            <a:chOff x="423709" y="3302025"/>
            <a:chExt cx="216416" cy="217475"/>
          </a:xfrm>
        </p:grpSpPr>
        <p:sp>
          <p:nvSpPr>
            <p:cNvPr id="1652" name="Google Shape;1652;p3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8"/>
          <p:cNvGrpSpPr/>
          <p:nvPr/>
        </p:nvGrpSpPr>
        <p:grpSpPr>
          <a:xfrm flipH="1">
            <a:off x="8175513" y="140497"/>
            <a:ext cx="2019176" cy="2019176"/>
            <a:chOff x="1943325" y="-220375"/>
            <a:chExt cx="1298672" cy="1298672"/>
          </a:xfrm>
        </p:grpSpPr>
        <p:sp>
          <p:nvSpPr>
            <p:cNvPr id="1655" name="Google Shape;1655;p3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8"/>
          <p:cNvGrpSpPr/>
          <p:nvPr/>
        </p:nvGrpSpPr>
        <p:grpSpPr>
          <a:xfrm flipH="1">
            <a:off x="-467701" y="3429220"/>
            <a:ext cx="1965289" cy="517060"/>
            <a:chOff x="3539975" y="3523525"/>
            <a:chExt cx="745925" cy="196250"/>
          </a:xfrm>
        </p:grpSpPr>
        <p:sp>
          <p:nvSpPr>
            <p:cNvPr id="1704" name="Google Shape;1704;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0" name="Google Shape;1720;p38"/>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68" r:id="rId4"/>
    <p:sldLayoutId id="2147483674" r:id="rId5"/>
    <p:sldLayoutId id="2147483682" r:id="rId6"/>
    <p:sldLayoutId id="2147483683" r:id="rId7"/>
    <p:sldLayoutId id="214748368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42"/>
          <p:cNvSpPr txBox="1">
            <a:spLocks noGrp="1"/>
          </p:cNvSpPr>
          <p:nvPr>
            <p:ph type="ctrTitle"/>
          </p:nvPr>
        </p:nvSpPr>
        <p:spPr>
          <a:xfrm>
            <a:off x="789273" y="830426"/>
            <a:ext cx="7639177" cy="2634668"/>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INTRO TO DATABASE</a:t>
            </a:r>
            <a:br>
              <a:rPr lang="en" sz="5800" dirty="0"/>
            </a:br>
            <a:r>
              <a:rPr lang="en" sz="5050" dirty="0">
                <a:solidFill>
                  <a:schemeClr val="dk2"/>
                </a:solidFill>
              </a:rPr>
              <a:t>Smart Attendance System</a:t>
            </a:r>
            <a:endParaRPr sz="5050" dirty="0">
              <a:solidFill>
                <a:schemeClr val="dk2"/>
              </a:solidFill>
            </a:endParaRPr>
          </a:p>
        </p:txBody>
      </p:sp>
      <p:sp>
        <p:nvSpPr>
          <p:cNvPr id="1733" name="Google Shape;1733;p42"/>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4" name="Google Shape;1734;p42"/>
          <p:cNvCxnSpPr/>
          <p:nvPr/>
        </p:nvCxnSpPr>
        <p:spPr>
          <a:xfrm>
            <a:off x="1937472" y="3760992"/>
            <a:ext cx="5416500" cy="0"/>
          </a:xfrm>
          <a:prstGeom prst="straightConnector1">
            <a:avLst/>
          </a:prstGeom>
          <a:noFill/>
          <a:ln w="9525" cap="flat" cmpd="sng">
            <a:solidFill>
              <a:schemeClr val="lt1"/>
            </a:solidFill>
            <a:prstDash val="solid"/>
            <a:round/>
            <a:headEnd type="none" w="med" len="med"/>
            <a:tailEnd type="none" w="med" len="med"/>
          </a:ln>
        </p:spPr>
      </p:cxnSp>
      <p:sp>
        <p:nvSpPr>
          <p:cNvPr id="4" name="Rectangle: Rounded Corners 3">
            <a:extLst>
              <a:ext uri="{FF2B5EF4-FFF2-40B4-BE49-F238E27FC236}">
                <a16:creationId xmlns:a16="http://schemas.microsoft.com/office/drawing/2014/main" id="{4DDB3B63-8A21-8BD9-A9A5-367F58668EFB}"/>
              </a:ext>
            </a:extLst>
          </p:cNvPr>
          <p:cNvSpPr/>
          <p:nvPr/>
        </p:nvSpPr>
        <p:spPr>
          <a:xfrm>
            <a:off x="2044416" y="3870730"/>
            <a:ext cx="5128890" cy="1134397"/>
          </a:xfrm>
          <a:prstGeom prst="roundRect">
            <a:avLst/>
          </a:prstGeom>
          <a:solidFill>
            <a:schemeClr val="accent3">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Rami Abdullah </a:t>
            </a: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alalli</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r>
              <a:rPr lang="en-GB" sz="1600" b="1"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2141114</a:t>
            </a:r>
            <a:endParaRPr lang="en-GB" sz="1600" dirty="0">
              <a:effectLst/>
              <a:latin typeface="Calibri" panose="020F0502020204030204" pitchFamily="34" charset="0"/>
              <a:ea typeface="Times New Roman" panose="02020603050405020304" pitchFamily="18" charset="0"/>
              <a:cs typeface="Arial" panose="020B0604020202020204" pitchFamily="34" charset="0"/>
            </a:endParaRPr>
          </a:p>
          <a:p>
            <a:pPr algn="ct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Mohammad </a:t>
            </a: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mobark</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aljahdali</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r>
              <a:rPr lang="en-GB" sz="1600" b="1"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2143307</a:t>
            </a:r>
            <a:endParaRPr lang="en-GB" sz="1600" dirty="0">
              <a:effectLst/>
              <a:latin typeface="Calibri" panose="020F0502020204030204" pitchFamily="34" charset="0"/>
              <a:ea typeface="Times New Roman" panose="02020603050405020304" pitchFamily="18" charset="0"/>
              <a:cs typeface="Arial" panose="020B0604020202020204" pitchFamily="34" charset="0"/>
            </a:endParaRPr>
          </a:p>
          <a:p>
            <a:pPr algn="ct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saad</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mohammed</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alqarni</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r>
              <a:rPr lang="en-GB" sz="1600" b="1"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2140793</a:t>
            </a:r>
            <a:endParaRPr lang="en-GB" sz="1600" dirty="0">
              <a:effectLst/>
              <a:latin typeface="Calibri" panose="020F0502020204030204" pitchFamily="34" charset="0"/>
              <a:ea typeface="Times New Roman" panose="02020603050405020304" pitchFamily="18" charset="0"/>
              <a:cs typeface="Arial" panose="020B0604020202020204" pitchFamily="34" charset="0"/>
            </a:endParaRPr>
          </a:p>
          <a:p>
            <a:pPr algn="ct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nawaf</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abdullah</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al-</a:t>
            </a:r>
            <a:r>
              <a:rPr lang="en-GB" sz="1600" cap="all" dirty="0" err="1">
                <a:solidFill>
                  <a:srgbClr val="4472C4"/>
                </a:solidFill>
                <a:effectLst/>
                <a:latin typeface="Calibri" panose="020F0502020204030204" pitchFamily="34" charset="0"/>
                <a:ea typeface="Times New Roman" panose="02020603050405020304" pitchFamily="18" charset="0"/>
                <a:cs typeface="Arial" panose="020B0604020202020204" pitchFamily="34" charset="0"/>
              </a:rPr>
              <a:t>otaibi</a:t>
            </a:r>
            <a:r>
              <a:rPr lang="en-GB" sz="1600"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r>
              <a:rPr lang="en-GB" sz="1600" b="1" cap="all"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2140887</a:t>
            </a:r>
            <a:endParaRPr lang="en-GB" sz="16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A812DD97-3D2B-0FCE-01ED-E30CBD819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pic>
        <p:nvPicPr>
          <p:cNvPr id="2" name="Picture 1">
            <a:extLst>
              <a:ext uri="{FF2B5EF4-FFF2-40B4-BE49-F238E27FC236}">
                <a16:creationId xmlns:a16="http://schemas.microsoft.com/office/drawing/2014/main" id="{6F10CCD4-2ED4-DE27-87CE-B0E84BF1A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
        <p:nvSpPr>
          <p:cNvPr id="1928" name="Google Shape;1928;p53"/>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p:txBody>
      </p:sp>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8527AD89-51D9-8BC5-FCCC-690A307CBB82}"/>
              </a:ext>
            </a:extLst>
          </p:cNvPr>
          <p:cNvSpPr/>
          <p:nvPr/>
        </p:nvSpPr>
        <p:spPr>
          <a:xfrm>
            <a:off x="1178880" y="639392"/>
            <a:ext cx="7071346" cy="4090737"/>
          </a:xfrm>
          <a:prstGeom prst="rect">
            <a:avLst/>
          </a:prstGeom>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07000"/>
              </a:lnSpc>
              <a:spcAft>
                <a:spcPts val="800"/>
              </a:spcAft>
            </a:pPr>
            <a:r>
              <a:rPr lang="en-GB" sz="1600" b="1" dirty="0">
                <a:effectLst/>
                <a:latin typeface="Calibri" panose="020F0502020204030204" pitchFamily="34" charset="0"/>
                <a:ea typeface="Calibri" panose="020F0502020204030204" pitchFamily="34" charset="0"/>
                <a:cs typeface="Arial" panose="020B0604020202020204" pitchFamily="34" charset="0"/>
              </a:rPr>
              <a:t>Absent Employees Report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1- Khalid was absent in 2021 January 10, Scanned by device 7, Scanned at 10:30:00, Scan type was with null.</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2- Faisal was absent in 2021 January 12, Scanned by device 5, Scanned at 10:30:00, Scan type was with null.</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3- Faisal was absent in 2021 January 13, Scanned by device 15, Scanned at 10:30:00, Scan type was with null.</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4- Faisal was absent in 2021 January 18, Scanned by device 15, Scanned at 10:30:00, Scan type was with null.</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5- Ahmed was absent in 2021 January 19, Scanned by device 12, Scanned at 10:30:00, Scan type was with null.</a:t>
            </a:r>
          </a:p>
        </p:txBody>
      </p:sp>
    </p:spTree>
    <p:extLst>
      <p:ext uri="{BB962C8B-B14F-4D97-AF65-F5344CB8AC3E}">
        <p14:creationId xmlns:p14="http://schemas.microsoft.com/office/powerpoint/2010/main" val="114574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48"/>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GB" sz="4500" dirty="0">
                <a:solidFill>
                  <a:schemeClr val="dk2"/>
                </a:solidFill>
              </a:rPr>
              <a:t>(ER Diagram)</a:t>
            </a:r>
            <a:r>
              <a:rPr lang="en-GB" sz="6000" dirty="0"/>
              <a:t> </a:t>
            </a:r>
          </a:p>
        </p:txBody>
      </p:sp>
      <p:sp>
        <p:nvSpPr>
          <p:cNvPr id="1806" name="Google Shape;1806;p48"/>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02</a:t>
            </a:r>
            <a:endParaRPr dirty="0"/>
          </a:p>
        </p:txBody>
      </p:sp>
      <p:sp>
        <p:nvSpPr>
          <p:cNvPr id="1807" name="Google Shape;1807;p48"/>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GB" dirty="0"/>
              <a:t>Entity-Relationship Model</a:t>
            </a:r>
            <a:endParaRPr dirty="0"/>
          </a:p>
        </p:txBody>
      </p:sp>
      <p:grpSp>
        <p:nvGrpSpPr>
          <p:cNvPr id="1808" name="Google Shape;1808;p48"/>
          <p:cNvGrpSpPr/>
          <p:nvPr/>
        </p:nvGrpSpPr>
        <p:grpSpPr>
          <a:xfrm flipH="1">
            <a:off x="2124013" y="1936921"/>
            <a:ext cx="793256" cy="182899"/>
            <a:chOff x="2685575" y="2835950"/>
            <a:chExt cx="433000" cy="99825"/>
          </a:xfrm>
        </p:grpSpPr>
        <p:sp>
          <p:nvSpPr>
            <p:cNvPr id="1809" name="Google Shape;1809;p4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48"/>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5" name="Google Shape;1815;p48"/>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A2927D1B-9B6A-5B97-E027-7F5399419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323496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418F7DA-6C0C-2488-2C56-7D1927B20C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9605" y="616709"/>
            <a:ext cx="3952129" cy="4225509"/>
          </a:xfrm>
          <a:prstGeom prst="rect">
            <a:avLst/>
          </a:prstGeom>
          <a:noFill/>
          <a:ln>
            <a:noFill/>
          </a:ln>
        </p:spPr>
      </p:pic>
      <p:sp>
        <p:nvSpPr>
          <p:cNvPr id="3" name="Google Shape;1805;p48">
            <a:extLst>
              <a:ext uri="{FF2B5EF4-FFF2-40B4-BE49-F238E27FC236}">
                <a16:creationId xmlns:a16="http://schemas.microsoft.com/office/drawing/2014/main" id="{D8A72788-606D-4CDD-BFC0-409D9FE50F9B}"/>
              </a:ext>
            </a:extLst>
          </p:cNvPr>
          <p:cNvSpPr txBox="1">
            <a:spLocks noGrp="1"/>
          </p:cNvSpPr>
          <p:nvPr>
            <p:ph type="title"/>
          </p:nvPr>
        </p:nvSpPr>
        <p:spPr>
          <a:xfrm>
            <a:off x="1694181" y="-118758"/>
            <a:ext cx="5252163" cy="948857"/>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GB" sz="2400" dirty="0">
                <a:solidFill>
                  <a:schemeClr val="dk2"/>
                </a:solidFill>
              </a:rPr>
              <a:t>Phase 1 (ERD)</a:t>
            </a:r>
            <a:r>
              <a:rPr lang="en-GB" sz="3200" dirty="0"/>
              <a:t> </a:t>
            </a:r>
          </a:p>
        </p:txBody>
      </p:sp>
      <p:pic>
        <p:nvPicPr>
          <p:cNvPr id="5" name="Picture 4">
            <a:extLst>
              <a:ext uri="{FF2B5EF4-FFF2-40B4-BE49-F238E27FC236}">
                <a16:creationId xmlns:a16="http://schemas.microsoft.com/office/drawing/2014/main" id="{379AE722-99E9-E2F3-2DD7-544A2723D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376568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48"/>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GB" dirty="0">
                <a:solidFill>
                  <a:schemeClr val="dk2"/>
                </a:solidFill>
              </a:rPr>
              <a:t>(Normalization and Relation)</a:t>
            </a:r>
            <a:r>
              <a:rPr lang="en-GB" sz="4400" dirty="0"/>
              <a:t> </a:t>
            </a:r>
          </a:p>
        </p:txBody>
      </p:sp>
      <p:sp>
        <p:nvSpPr>
          <p:cNvPr id="1806" name="Google Shape;1806;p48"/>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sp>
        <p:nvSpPr>
          <p:cNvPr id="1807" name="Google Shape;1807;p48"/>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GB" dirty="0"/>
              <a:t>Normalization And Relation</a:t>
            </a:r>
            <a:endParaRPr dirty="0"/>
          </a:p>
        </p:txBody>
      </p:sp>
      <p:grpSp>
        <p:nvGrpSpPr>
          <p:cNvPr id="1808" name="Google Shape;1808;p48"/>
          <p:cNvGrpSpPr/>
          <p:nvPr/>
        </p:nvGrpSpPr>
        <p:grpSpPr>
          <a:xfrm flipH="1">
            <a:off x="2124013" y="1936921"/>
            <a:ext cx="793256" cy="182899"/>
            <a:chOff x="2685575" y="2835950"/>
            <a:chExt cx="433000" cy="99825"/>
          </a:xfrm>
        </p:grpSpPr>
        <p:sp>
          <p:nvSpPr>
            <p:cNvPr id="1809" name="Google Shape;1809;p4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48"/>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5" name="Google Shape;1815;p48"/>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AF650DB0-2E88-33F6-5E2E-D2048647A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359011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805;p48">
            <a:extLst>
              <a:ext uri="{FF2B5EF4-FFF2-40B4-BE49-F238E27FC236}">
                <a16:creationId xmlns:a16="http://schemas.microsoft.com/office/drawing/2014/main" id="{D8A72788-606D-4CDD-BFC0-409D9FE50F9B}"/>
              </a:ext>
            </a:extLst>
          </p:cNvPr>
          <p:cNvSpPr txBox="1">
            <a:spLocks noGrp="1"/>
          </p:cNvSpPr>
          <p:nvPr>
            <p:ph type="title"/>
          </p:nvPr>
        </p:nvSpPr>
        <p:spPr>
          <a:xfrm>
            <a:off x="2050590" y="21509"/>
            <a:ext cx="4548118" cy="815465"/>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GB" sz="2400" dirty="0">
                <a:solidFill>
                  <a:schemeClr val="dk2"/>
                </a:solidFill>
              </a:rPr>
              <a:t>Phase 2 (Relation)</a:t>
            </a:r>
            <a:r>
              <a:rPr lang="en-GB" sz="1800" dirty="0"/>
              <a:t> </a:t>
            </a:r>
          </a:p>
        </p:txBody>
      </p:sp>
      <p:pic>
        <p:nvPicPr>
          <p:cNvPr id="4" name="Picture 3">
            <a:extLst>
              <a:ext uri="{FF2B5EF4-FFF2-40B4-BE49-F238E27FC236}">
                <a16:creationId xmlns:a16="http://schemas.microsoft.com/office/drawing/2014/main" id="{223E4A0C-F3A0-15CE-4F36-11B9A54F9094}"/>
              </a:ext>
            </a:extLst>
          </p:cNvPr>
          <p:cNvPicPr>
            <a:picLocks noChangeAspect="1"/>
          </p:cNvPicPr>
          <p:nvPr/>
        </p:nvPicPr>
        <p:blipFill>
          <a:blip r:embed="rId3"/>
          <a:stretch>
            <a:fillRect/>
          </a:stretch>
        </p:blipFill>
        <p:spPr>
          <a:xfrm>
            <a:off x="1178880" y="830099"/>
            <a:ext cx="6645910" cy="3793490"/>
          </a:xfrm>
          <a:prstGeom prst="rect">
            <a:avLst/>
          </a:prstGeom>
        </p:spPr>
      </p:pic>
      <p:pic>
        <p:nvPicPr>
          <p:cNvPr id="5" name="Picture 4">
            <a:extLst>
              <a:ext uri="{FF2B5EF4-FFF2-40B4-BE49-F238E27FC236}">
                <a16:creationId xmlns:a16="http://schemas.microsoft.com/office/drawing/2014/main" id="{AAB296E8-FEEA-80C0-B393-0DC0EF4483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394170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805;p48">
            <a:extLst>
              <a:ext uri="{FF2B5EF4-FFF2-40B4-BE49-F238E27FC236}">
                <a16:creationId xmlns:a16="http://schemas.microsoft.com/office/drawing/2014/main" id="{D8A72788-606D-4CDD-BFC0-409D9FE50F9B}"/>
              </a:ext>
            </a:extLst>
          </p:cNvPr>
          <p:cNvSpPr txBox="1">
            <a:spLocks noGrp="1"/>
          </p:cNvSpPr>
          <p:nvPr>
            <p:ph type="title"/>
          </p:nvPr>
        </p:nvSpPr>
        <p:spPr>
          <a:xfrm>
            <a:off x="2297941" y="-13750"/>
            <a:ext cx="4548118" cy="815465"/>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GB" sz="2400" dirty="0">
                <a:solidFill>
                  <a:schemeClr val="dk2"/>
                </a:solidFill>
              </a:rPr>
              <a:t>Phase 2 (Normalization)</a:t>
            </a:r>
            <a:r>
              <a:rPr lang="en-GB" sz="1800" dirty="0"/>
              <a:t> </a:t>
            </a:r>
          </a:p>
        </p:txBody>
      </p:sp>
      <p:sp>
        <p:nvSpPr>
          <p:cNvPr id="5" name="Rectangle 4">
            <a:extLst>
              <a:ext uri="{FF2B5EF4-FFF2-40B4-BE49-F238E27FC236}">
                <a16:creationId xmlns:a16="http://schemas.microsoft.com/office/drawing/2014/main" id="{09D5F011-73B7-BF65-27F4-1BD46AC91BFE}"/>
              </a:ext>
            </a:extLst>
          </p:cNvPr>
          <p:cNvSpPr/>
          <p:nvPr/>
        </p:nvSpPr>
        <p:spPr>
          <a:xfrm>
            <a:off x="1014090" y="924892"/>
            <a:ext cx="7115820" cy="3680358"/>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Already in 1NF because</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there are no repeating groups.</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 unique key has been identified for each relation.</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all attributes are functionally dependent on all or part of the key.</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2NF:</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Already in 2NF because</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-all non-key attributes are fully functionally dependent on the entire key (partial dependency has been removed).</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3NF &amp; BCNF:</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Already in 3NF BCNF and because</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all transitive dependencies have been removed.</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-any remaining anomalies that result from functional dependencies have been removed</a:t>
            </a:r>
            <a:endParaRPr lang="en-GB"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86CB017-F23C-9BF4-6D99-6DBC8F437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402105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48"/>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GB" dirty="0">
                <a:solidFill>
                  <a:schemeClr val="dk2"/>
                </a:solidFill>
              </a:rPr>
              <a:t>(Implementing The DBMS)</a:t>
            </a:r>
            <a:endParaRPr lang="en-GB" sz="4400" dirty="0"/>
          </a:p>
        </p:txBody>
      </p:sp>
      <p:sp>
        <p:nvSpPr>
          <p:cNvPr id="1806" name="Google Shape;1806;p48"/>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dirty="0"/>
          </a:p>
        </p:txBody>
      </p:sp>
      <p:sp>
        <p:nvSpPr>
          <p:cNvPr id="1807" name="Google Shape;1807;p48"/>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GB" dirty="0"/>
              <a:t>Making the database</a:t>
            </a:r>
            <a:endParaRPr dirty="0"/>
          </a:p>
        </p:txBody>
      </p:sp>
      <p:grpSp>
        <p:nvGrpSpPr>
          <p:cNvPr id="1808" name="Google Shape;1808;p48"/>
          <p:cNvGrpSpPr/>
          <p:nvPr/>
        </p:nvGrpSpPr>
        <p:grpSpPr>
          <a:xfrm flipH="1">
            <a:off x="2124013" y="1936921"/>
            <a:ext cx="793256" cy="182899"/>
            <a:chOff x="2685575" y="2835950"/>
            <a:chExt cx="433000" cy="99825"/>
          </a:xfrm>
        </p:grpSpPr>
        <p:sp>
          <p:nvSpPr>
            <p:cNvPr id="1809" name="Google Shape;1809;p4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48"/>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5" name="Google Shape;1815;p48"/>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B59B4216-84E4-6527-6735-B8CFFC508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4749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BBF86E54-BCBA-A778-F054-EDDBF6BB27D9}"/>
              </a:ext>
            </a:extLst>
          </p:cNvPr>
          <p:cNvSpPr>
            <a:spLocks noGrp="1"/>
          </p:cNvSpPr>
          <p:nvPr>
            <p:ph type="title"/>
          </p:nvPr>
        </p:nvSpPr>
        <p:spPr>
          <a:xfrm>
            <a:off x="-1533826" y="93022"/>
            <a:ext cx="4772700" cy="473100"/>
          </a:xfrm>
        </p:spPr>
        <p:txBody>
          <a:bodyPr/>
          <a:lstStyle/>
          <a:p>
            <a:r>
              <a:rPr lang="en-GB" dirty="0"/>
              <a:t>Tables:</a:t>
            </a:r>
          </a:p>
        </p:txBody>
      </p:sp>
      <p:pic>
        <p:nvPicPr>
          <p:cNvPr id="7" name="Picture 6">
            <a:extLst>
              <a:ext uri="{FF2B5EF4-FFF2-40B4-BE49-F238E27FC236}">
                <a16:creationId xmlns:a16="http://schemas.microsoft.com/office/drawing/2014/main" id="{B741C84F-CC47-5E52-4969-C9E4E8054BBB}"/>
              </a:ext>
            </a:extLst>
          </p:cNvPr>
          <p:cNvPicPr>
            <a:picLocks noChangeAspect="1"/>
          </p:cNvPicPr>
          <p:nvPr/>
        </p:nvPicPr>
        <p:blipFill>
          <a:blip r:embed="rId3"/>
          <a:stretch>
            <a:fillRect/>
          </a:stretch>
        </p:blipFill>
        <p:spPr>
          <a:xfrm>
            <a:off x="1783940" y="437541"/>
            <a:ext cx="5210902" cy="1295581"/>
          </a:xfrm>
          <a:prstGeom prst="rect">
            <a:avLst/>
          </a:prstGeom>
        </p:spPr>
      </p:pic>
      <p:pic>
        <p:nvPicPr>
          <p:cNvPr id="9" name="Picture 8">
            <a:extLst>
              <a:ext uri="{FF2B5EF4-FFF2-40B4-BE49-F238E27FC236}">
                <a16:creationId xmlns:a16="http://schemas.microsoft.com/office/drawing/2014/main" id="{F8BCA36D-105C-1E7D-C4C0-AF1F26F1669A}"/>
              </a:ext>
            </a:extLst>
          </p:cNvPr>
          <p:cNvPicPr>
            <a:picLocks noChangeAspect="1"/>
          </p:cNvPicPr>
          <p:nvPr/>
        </p:nvPicPr>
        <p:blipFill>
          <a:blip r:embed="rId4"/>
          <a:stretch>
            <a:fillRect/>
          </a:stretch>
        </p:blipFill>
        <p:spPr>
          <a:xfrm>
            <a:off x="1783939" y="1851481"/>
            <a:ext cx="5210902" cy="1671111"/>
          </a:xfrm>
          <a:prstGeom prst="rect">
            <a:avLst/>
          </a:prstGeom>
        </p:spPr>
      </p:pic>
      <p:pic>
        <p:nvPicPr>
          <p:cNvPr id="11" name="Picture 10">
            <a:extLst>
              <a:ext uri="{FF2B5EF4-FFF2-40B4-BE49-F238E27FC236}">
                <a16:creationId xmlns:a16="http://schemas.microsoft.com/office/drawing/2014/main" id="{A93DE7D5-F98D-5EDB-1594-9DF6DAA60392}"/>
              </a:ext>
            </a:extLst>
          </p:cNvPr>
          <p:cNvPicPr>
            <a:picLocks noChangeAspect="1"/>
          </p:cNvPicPr>
          <p:nvPr/>
        </p:nvPicPr>
        <p:blipFill>
          <a:blip r:embed="rId5"/>
          <a:stretch>
            <a:fillRect/>
          </a:stretch>
        </p:blipFill>
        <p:spPr>
          <a:xfrm>
            <a:off x="1783939" y="3640951"/>
            <a:ext cx="5210903" cy="1123111"/>
          </a:xfrm>
          <a:prstGeom prst="rect">
            <a:avLst/>
          </a:prstGeom>
        </p:spPr>
      </p:pic>
      <p:pic>
        <p:nvPicPr>
          <p:cNvPr id="12" name="Picture 11">
            <a:extLst>
              <a:ext uri="{FF2B5EF4-FFF2-40B4-BE49-F238E27FC236}">
                <a16:creationId xmlns:a16="http://schemas.microsoft.com/office/drawing/2014/main" id="{D985227B-1525-C14E-E2B6-4AAEB6B4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2618354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BBF86E54-BCBA-A778-F054-EDDBF6BB27D9}"/>
              </a:ext>
            </a:extLst>
          </p:cNvPr>
          <p:cNvSpPr>
            <a:spLocks noGrp="1"/>
          </p:cNvSpPr>
          <p:nvPr>
            <p:ph type="title"/>
          </p:nvPr>
        </p:nvSpPr>
        <p:spPr>
          <a:xfrm>
            <a:off x="-1533826" y="93022"/>
            <a:ext cx="4772700" cy="473100"/>
          </a:xfrm>
        </p:spPr>
        <p:txBody>
          <a:bodyPr/>
          <a:lstStyle/>
          <a:p>
            <a:r>
              <a:rPr lang="en-GB" dirty="0"/>
              <a:t>Tables:</a:t>
            </a:r>
          </a:p>
        </p:txBody>
      </p:sp>
      <p:pic>
        <p:nvPicPr>
          <p:cNvPr id="3" name="Picture 2">
            <a:extLst>
              <a:ext uri="{FF2B5EF4-FFF2-40B4-BE49-F238E27FC236}">
                <a16:creationId xmlns:a16="http://schemas.microsoft.com/office/drawing/2014/main" id="{F319FDE7-3E78-E553-95C4-155308A67411}"/>
              </a:ext>
            </a:extLst>
          </p:cNvPr>
          <p:cNvPicPr>
            <a:picLocks noChangeAspect="1"/>
          </p:cNvPicPr>
          <p:nvPr/>
        </p:nvPicPr>
        <p:blipFill>
          <a:blip r:embed="rId3"/>
          <a:stretch>
            <a:fillRect/>
          </a:stretch>
        </p:blipFill>
        <p:spPr>
          <a:xfrm>
            <a:off x="2093407" y="881811"/>
            <a:ext cx="4553585" cy="1286054"/>
          </a:xfrm>
          <a:prstGeom prst="rect">
            <a:avLst/>
          </a:prstGeom>
        </p:spPr>
      </p:pic>
      <p:pic>
        <p:nvPicPr>
          <p:cNvPr id="6" name="Picture 5">
            <a:extLst>
              <a:ext uri="{FF2B5EF4-FFF2-40B4-BE49-F238E27FC236}">
                <a16:creationId xmlns:a16="http://schemas.microsoft.com/office/drawing/2014/main" id="{B98250E6-F0BF-4AE8-4744-37004548796F}"/>
              </a:ext>
            </a:extLst>
          </p:cNvPr>
          <p:cNvPicPr>
            <a:picLocks noChangeAspect="1"/>
          </p:cNvPicPr>
          <p:nvPr/>
        </p:nvPicPr>
        <p:blipFill>
          <a:blip r:embed="rId4"/>
          <a:stretch>
            <a:fillRect/>
          </a:stretch>
        </p:blipFill>
        <p:spPr>
          <a:xfrm>
            <a:off x="2093407" y="2696322"/>
            <a:ext cx="4553585" cy="1250183"/>
          </a:xfrm>
          <a:prstGeom prst="rect">
            <a:avLst/>
          </a:prstGeom>
        </p:spPr>
      </p:pic>
      <p:pic>
        <p:nvPicPr>
          <p:cNvPr id="8" name="Picture 7">
            <a:extLst>
              <a:ext uri="{FF2B5EF4-FFF2-40B4-BE49-F238E27FC236}">
                <a16:creationId xmlns:a16="http://schemas.microsoft.com/office/drawing/2014/main" id="{7E8B8104-DBE5-8985-E29B-AB08FB6F82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323623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BBF86E54-BCBA-A778-F054-EDDBF6BB27D9}"/>
              </a:ext>
            </a:extLst>
          </p:cNvPr>
          <p:cNvSpPr>
            <a:spLocks noGrp="1"/>
          </p:cNvSpPr>
          <p:nvPr>
            <p:ph type="title"/>
          </p:nvPr>
        </p:nvSpPr>
        <p:spPr>
          <a:xfrm>
            <a:off x="-1533826" y="93022"/>
            <a:ext cx="4772700" cy="473100"/>
          </a:xfrm>
        </p:spPr>
        <p:txBody>
          <a:bodyPr/>
          <a:lstStyle/>
          <a:p>
            <a:r>
              <a:rPr lang="en-GB" dirty="0"/>
              <a:t>Tables:</a:t>
            </a:r>
          </a:p>
        </p:txBody>
      </p:sp>
      <p:pic>
        <p:nvPicPr>
          <p:cNvPr id="5" name="Picture 4">
            <a:extLst>
              <a:ext uri="{FF2B5EF4-FFF2-40B4-BE49-F238E27FC236}">
                <a16:creationId xmlns:a16="http://schemas.microsoft.com/office/drawing/2014/main" id="{98A8834D-12D0-C9AE-50C9-B286B5436987}"/>
              </a:ext>
            </a:extLst>
          </p:cNvPr>
          <p:cNvPicPr>
            <a:picLocks noChangeAspect="1"/>
          </p:cNvPicPr>
          <p:nvPr/>
        </p:nvPicPr>
        <p:blipFill>
          <a:blip r:embed="rId3"/>
          <a:stretch>
            <a:fillRect/>
          </a:stretch>
        </p:blipFill>
        <p:spPr>
          <a:xfrm>
            <a:off x="2780364" y="345039"/>
            <a:ext cx="3070422" cy="4260211"/>
          </a:xfrm>
          <a:prstGeom prst="rect">
            <a:avLst/>
          </a:prstGeom>
        </p:spPr>
      </p:pic>
      <p:pic>
        <p:nvPicPr>
          <p:cNvPr id="7" name="Picture 6">
            <a:extLst>
              <a:ext uri="{FF2B5EF4-FFF2-40B4-BE49-F238E27FC236}">
                <a16:creationId xmlns:a16="http://schemas.microsoft.com/office/drawing/2014/main" id="{F61A9DC9-9ABC-3584-F410-867FCCCB7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55932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48"/>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GB" sz="4500" dirty="0">
                <a:solidFill>
                  <a:schemeClr val="dk2"/>
                </a:solidFill>
              </a:rPr>
              <a:t>Analysis</a:t>
            </a:r>
            <a:r>
              <a:rPr lang="en-GB" sz="6000" dirty="0"/>
              <a:t> </a:t>
            </a:r>
          </a:p>
        </p:txBody>
      </p:sp>
      <p:sp>
        <p:nvSpPr>
          <p:cNvPr id="1806" name="Google Shape;1806;p48"/>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01</a:t>
            </a:r>
            <a:endParaRPr/>
          </a:p>
        </p:txBody>
      </p:sp>
      <p:sp>
        <p:nvSpPr>
          <p:cNvPr id="1807" name="Google Shape;1807;p48"/>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GB" dirty="0"/>
              <a:t>A brief history of attendance systems</a:t>
            </a:r>
            <a:endParaRPr dirty="0"/>
          </a:p>
        </p:txBody>
      </p:sp>
      <p:grpSp>
        <p:nvGrpSpPr>
          <p:cNvPr id="1808" name="Google Shape;1808;p48"/>
          <p:cNvGrpSpPr/>
          <p:nvPr/>
        </p:nvGrpSpPr>
        <p:grpSpPr>
          <a:xfrm flipH="1">
            <a:off x="2124013" y="1936921"/>
            <a:ext cx="793256" cy="182899"/>
            <a:chOff x="2685575" y="2835950"/>
            <a:chExt cx="433000" cy="99825"/>
          </a:xfrm>
        </p:grpSpPr>
        <p:sp>
          <p:nvSpPr>
            <p:cNvPr id="1809" name="Google Shape;1809;p4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48"/>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5" name="Google Shape;1815;p48"/>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233BB9CE-8007-BDF5-1CD4-06E97080E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BBF86E54-BCBA-A778-F054-EDDBF6BB27D9}"/>
              </a:ext>
            </a:extLst>
          </p:cNvPr>
          <p:cNvSpPr>
            <a:spLocks noGrp="1"/>
          </p:cNvSpPr>
          <p:nvPr>
            <p:ph type="title"/>
          </p:nvPr>
        </p:nvSpPr>
        <p:spPr>
          <a:xfrm>
            <a:off x="-1533826" y="93022"/>
            <a:ext cx="4772700" cy="473100"/>
          </a:xfrm>
        </p:spPr>
        <p:txBody>
          <a:bodyPr/>
          <a:lstStyle/>
          <a:p>
            <a:r>
              <a:rPr lang="en-GB" dirty="0"/>
              <a:t>Tables:</a:t>
            </a:r>
          </a:p>
        </p:txBody>
      </p:sp>
      <p:pic>
        <p:nvPicPr>
          <p:cNvPr id="9" name="Picture 8">
            <a:extLst>
              <a:ext uri="{FF2B5EF4-FFF2-40B4-BE49-F238E27FC236}">
                <a16:creationId xmlns:a16="http://schemas.microsoft.com/office/drawing/2014/main" id="{C9673623-04E1-916D-678D-9734DEC451B2}"/>
              </a:ext>
            </a:extLst>
          </p:cNvPr>
          <p:cNvPicPr>
            <a:picLocks noChangeAspect="1"/>
          </p:cNvPicPr>
          <p:nvPr/>
        </p:nvPicPr>
        <p:blipFill>
          <a:blip r:embed="rId3"/>
          <a:stretch>
            <a:fillRect/>
          </a:stretch>
        </p:blipFill>
        <p:spPr>
          <a:xfrm>
            <a:off x="102908" y="1061746"/>
            <a:ext cx="4380056" cy="3020007"/>
          </a:xfrm>
          <a:prstGeom prst="rect">
            <a:avLst/>
          </a:prstGeom>
        </p:spPr>
      </p:pic>
      <p:pic>
        <p:nvPicPr>
          <p:cNvPr id="11" name="Picture 10">
            <a:extLst>
              <a:ext uri="{FF2B5EF4-FFF2-40B4-BE49-F238E27FC236}">
                <a16:creationId xmlns:a16="http://schemas.microsoft.com/office/drawing/2014/main" id="{2B52575A-F8A7-D995-397C-24A375C66419}"/>
              </a:ext>
            </a:extLst>
          </p:cNvPr>
          <p:cNvPicPr>
            <a:picLocks noChangeAspect="1"/>
          </p:cNvPicPr>
          <p:nvPr/>
        </p:nvPicPr>
        <p:blipFill>
          <a:blip r:embed="rId4"/>
          <a:stretch>
            <a:fillRect/>
          </a:stretch>
        </p:blipFill>
        <p:spPr>
          <a:xfrm>
            <a:off x="4504422" y="1220292"/>
            <a:ext cx="4536670" cy="2752587"/>
          </a:xfrm>
          <a:prstGeom prst="rect">
            <a:avLst/>
          </a:prstGeom>
        </p:spPr>
      </p:pic>
      <p:pic>
        <p:nvPicPr>
          <p:cNvPr id="12" name="Picture 11">
            <a:extLst>
              <a:ext uri="{FF2B5EF4-FFF2-40B4-BE49-F238E27FC236}">
                <a16:creationId xmlns:a16="http://schemas.microsoft.com/office/drawing/2014/main" id="{0A0CBC70-097C-D538-2CE9-3E81B0F2F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2457981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48"/>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GB" dirty="0">
                <a:solidFill>
                  <a:schemeClr val="dk2"/>
                </a:solidFill>
              </a:rPr>
              <a:t>(Queries)</a:t>
            </a:r>
            <a:endParaRPr lang="en-GB" sz="4400" dirty="0"/>
          </a:p>
        </p:txBody>
      </p:sp>
      <p:sp>
        <p:nvSpPr>
          <p:cNvPr id="1806" name="Google Shape;1806;p48"/>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05</a:t>
            </a:r>
            <a:endParaRPr dirty="0"/>
          </a:p>
        </p:txBody>
      </p:sp>
      <p:sp>
        <p:nvSpPr>
          <p:cNvPr id="1807" name="Google Shape;1807;p48"/>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GB" dirty="0"/>
              <a:t>Finding information in our database</a:t>
            </a:r>
            <a:endParaRPr dirty="0"/>
          </a:p>
        </p:txBody>
      </p:sp>
      <p:grpSp>
        <p:nvGrpSpPr>
          <p:cNvPr id="1808" name="Google Shape;1808;p48"/>
          <p:cNvGrpSpPr/>
          <p:nvPr/>
        </p:nvGrpSpPr>
        <p:grpSpPr>
          <a:xfrm flipH="1">
            <a:off x="2124013" y="1936921"/>
            <a:ext cx="793256" cy="182899"/>
            <a:chOff x="2685575" y="2835950"/>
            <a:chExt cx="433000" cy="99825"/>
          </a:xfrm>
        </p:grpSpPr>
        <p:sp>
          <p:nvSpPr>
            <p:cNvPr id="1809" name="Google Shape;1809;p4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48"/>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5" name="Google Shape;1815;p48"/>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FC03B9E4-E595-37AC-597A-4F6358316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242712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a:extLst>
              <a:ext uri="{FF2B5EF4-FFF2-40B4-BE49-F238E27FC236}">
                <a16:creationId xmlns:a16="http://schemas.microsoft.com/office/drawing/2014/main" id="{744BED11-F1C8-96E2-4190-991BA54A17DE}"/>
              </a:ext>
            </a:extLst>
          </p:cNvPr>
          <p:cNvSpPr/>
          <p:nvPr/>
        </p:nvSpPr>
        <p:spPr>
          <a:xfrm>
            <a:off x="1478165" y="396857"/>
            <a:ext cx="6187669" cy="616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effectLst/>
                <a:latin typeface="Calibri" panose="020F0502020204030204" pitchFamily="34" charset="0"/>
                <a:ea typeface="Calibri" panose="020F0502020204030204" pitchFamily="34" charset="0"/>
                <a:cs typeface="Arial" panose="020B0604020202020204" pitchFamily="34" charset="0"/>
              </a:rPr>
              <a:t>Q1: In department 202, make a query that displays the employee’s details that work there and the name of their department.</a:t>
            </a:r>
            <a:endParaRPr lang="en-GB" sz="1200" dirty="0"/>
          </a:p>
        </p:txBody>
      </p:sp>
      <p:pic>
        <p:nvPicPr>
          <p:cNvPr id="12" name="Picture 11">
            <a:extLst>
              <a:ext uri="{FF2B5EF4-FFF2-40B4-BE49-F238E27FC236}">
                <a16:creationId xmlns:a16="http://schemas.microsoft.com/office/drawing/2014/main" id="{16581D46-F3D8-B8EB-1453-BBCAFA00B09A}"/>
              </a:ext>
            </a:extLst>
          </p:cNvPr>
          <p:cNvPicPr>
            <a:picLocks noChangeAspect="1"/>
          </p:cNvPicPr>
          <p:nvPr/>
        </p:nvPicPr>
        <p:blipFill rotWithShape="1">
          <a:blip r:embed="rId3"/>
          <a:srcRect b="2806"/>
          <a:stretch/>
        </p:blipFill>
        <p:spPr>
          <a:xfrm>
            <a:off x="1031909" y="2030875"/>
            <a:ext cx="7097115" cy="685170"/>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0F7FF437-5E8A-0C27-778B-AA1430BAB385}"/>
              </a:ext>
            </a:extLst>
          </p:cNvPr>
          <p:cNvPicPr>
            <a:picLocks noChangeAspect="1"/>
          </p:cNvPicPr>
          <p:nvPr/>
        </p:nvPicPr>
        <p:blipFill>
          <a:blip r:embed="rId4"/>
          <a:stretch>
            <a:fillRect/>
          </a:stretch>
        </p:blipFill>
        <p:spPr>
          <a:xfrm>
            <a:off x="1789828" y="3925450"/>
            <a:ext cx="5277485" cy="838200"/>
          </a:xfrm>
          <a:prstGeom prst="rect">
            <a:avLst/>
          </a:prstGeom>
        </p:spPr>
      </p:pic>
      <p:sp>
        <p:nvSpPr>
          <p:cNvPr id="14" name="Rectangle: Rounded Corners 13">
            <a:extLst>
              <a:ext uri="{FF2B5EF4-FFF2-40B4-BE49-F238E27FC236}">
                <a16:creationId xmlns:a16="http://schemas.microsoft.com/office/drawing/2014/main" id="{8C0D01FF-A7BB-81F6-E78D-B823CAE047FC}"/>
              </a:ext>
            </a:extLst>
          </p:cNvPr>
          <p:cNvSpPr/>
          <p:nvPr/>
        </p:nvSpPr>
        <p:spPr>
          <a:xfrm>
            <a:off x="3196962" y="1567543"/>
            <a:ext cx="2423411" cy="318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Instructions:</a:t>
            </a:r>
          </a:p>
        </p:txBody>
      </p:sp>
      <p:sp>
        <p:nvSpPr>
          <p:cNvPr id="15" name="Rectangle: Rounded Corners 14">
            <a:extLst>
              <a:ext uri="{FF2B5EF4-FFF2-40B4-BE49-F238E27FC236}">
                <a16:creationId xmlns:a16="http://schemas.microsoft.com/office/drawing/2014/main" id="{D611A5C2-064A-F0B0-4BE7-795AA9FB2C95}"/>
              </a:ext>
            </a:extLst>
          </p:cNvPr>
          <p:cNvSpPr/>
          <p:nvPr/>
        </p:nvSpPr>
        <p:spPr>
          <a:xfrm>
            <a:off x="3196961" y="3429922"/>
            <a:ext cx="2423411" cy="318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Query:</a:t>
            </a:r>
          </a:p>
        </p:txBody>
      </p:sp>
      <p:pic>
        <p:nvPicPr>
          <p:cNvPr id="16" name="Picture 15">
            <a:extLst>
              <a:ext uri="{FF2B5EF4-FFF2-40B4-BE49-F238E27FC236}">
                <a16:creationId xmlns:a16="http://schemas.microsoft.com/office/drawing/2014/main" id="{B9CF73B2-EA12-F979-BC7D-D63543DFD9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1743124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a:extLst>
              <a:ext uri="{FF2B5EF4-FFF2-40B4-BE49-F238E27FC236}">
                <a16:creationId xmlns:a16="http://schemas.microsoft.com/office/drawing/2014/main" id="{744BED11-F1C8-96E2-4190-991BA54A17DE}"/>
              </a:ext>
            </a:extLst>
          </p:cNvPr>
          <p:cNvSpPr/>
          <p:nvPr/>
        </p:nvSpPr>
        <p:spPr>
          <a:xfrm>
            <a:off x="1478165" y="396857"/>
            <a:ext cx="6187669" cy="616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effectLst/>
                <a:latin typeface="Calibri" panose="020F0502020204030204" pitchFamily="34" charset="0"/>
                <a:ea typeface="Calibri" panose="020F0502020204030204" pitchFamily="34" charset="0"/>
                <a:cs typeface="Arial" panose="020B0604020202020204" pitchFamily="34" charset="0"/>
              </a:rPr>
              <a:t>Q2: Make a query to count how many times Khalid used fingerprint to get in</a:t>
            </a:r>
            <a:endParaRPr lang="en-GB" sz="1200" dirty="0"/>
          </a:p>
        </p:txBody>
      </p:sp>
      <p:sp>
        <p:nvSpPr>
          <p:cNvPr id="14" name="Rectangle: Rounded Corners 13">
            <a:extLst>
              <a:ext uri="{FF2B5EF4-FFF2-40B4-BE49-F238E27FC236}">
                <a16:creationId xmlns:a16="http://schemas.microsoft.com/office/drawing/2014/main" id="{8C0D01FF-A7BB-81F6-E78D-B823CAE047FC}"/>
              </a:ext>
            </a:extLst>
          </p:cNvPr>
          <p:cNvSpPr/>
          <p:nvPr/>
        </p:nvSpPr>
        <p:spPr>
          <a:xfrm>
            <a:off x="3196962" y="1567543"/>
            <a:ext cx="2423411" cy="318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Instructions:</a:t>
            </a:r>
          </a:p>
        </p:txBody>
      </p:sp>
      <p:sp>
        <p:nvSpPr>
          <p:cNvPr id="15" name="Rectangle: Rounded Corners 14">
            <a:extLst>
              <a:ext uri="{FF2B5EF4-FFF2-40B4-BE49-F238E27FC236}">
                <a16:creationId xmlns:a16="http://schemas.microsoft.com/office/drawing/2014/main" id="{D611A5C2-064A-F0B0-4BE7-795AA9FB2C95}"/>
              </a:ext>
            </a:extLst>
          </p:cNvPr>
          <p:cNvSpPr/>
          <p:nvPr/>
        </p:nvSpPr>
        <p:spPr>
          <a:xfrm>
            <a:off x="3196961" y="3429922"/>
            <a:ext cx="2423411" cy="318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Query:</a:t>
            </a:r>
          </a:p>
        </p:txBody>
      </p:sp>
      <p:pic>
        <p:nvPicPr>
          <p:cNvPr id="3" name="Picture 2">
            <a:extLst>
              <a:ext uri="{FF2B5EF4-FFF2-40B4-BE49-F238E27FC236}">
                <a16:creationId xmlns:a16="http://schemas.microsoft.com/office/drawing/2014/main" id="{EB3BD355-731B-4A49-ABD3-C1DE76E90752}"/>
              </a:ext>
            </a:extLst>
          </p:cNvPr>
          <p:cNvPicPr>
            <a:picLocks noChangeAspect="1"/>
          </p:cNvPicPr>
          <p:nvPr/>
        </p:nvPicPr>
        <p:blipFill>
          <a:blip r:embed="rId3"/>
          <a:stretch>
            <a:fillRect/>
          </a:stretch>
        </p:blipFill>
        <p:spPr>
          <a:xfrm>
            <a:off x="2652443" y="2362690"/>
            <a:ext cx="3839111" cy="362001"/>
          </a:xfrm>
          <a:prstGeom prst="rect">
            <a:avLst/>
          </a:prstGeom>
        </p:spPr>
      </p:pic>
      <p:pic>
        <p:nvPicPr>
          <p:cNvPr id="4" name="Picture 3" descr="Graphical user interface, application&#10;&#10;Description automatically generated with medium confidence">
            <a:extLst>
              <a:ext uri="{FF2B5EF4-FFF2-40B4-BE49-F238E27FC236}">
                <a16:creationId xmlns:a16="http://schemas.microsoft.com/office/drawing/2014/main" id="{8A11B3D8-030E-DEBA-B778-8B3506281DB9}"/>
              </a:ext>
            </a:extLst>
          </p:cNvPr>
          <p:cNvPicPr>
            <a:picLocks noChangeAspect="1"/>
          </p:cNvPicPr>
          <p:nvPr/>
        </p:nvPicPr>
        <p:blipFill>
          <a:blip r:embed="rId4"/>
          <a:stretch>
            <a:fillRect/>
          </a:stretch>
        </p:blipFill>
        <p:spPr>
          <a:xfrm>
            <a:off x="3610643" y="4032413"/>
            <a:ext cx="1733550" cy="561975"/>
          </a:xfrm>
          <a:prstGeom prst="rect">
            <a:avLst/>
          </a:prstGeom>
        </p:spPr>
      </p:pic>
      <p:pic>
        <p:nvPicPr>
          <p:cNvPr id="5" name="Picture 4">
            <a:extLst>
              <a:ext uri="{FF2B5EF4-FFF2-40B4-BE49-F238E27FC236}">
                <a16:creationId xmlns:a16="http://schemas.microsoft.com/office/drawing/2014/main" id="{412F0317-92B3-59F8-744B-4FE25AEF3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235830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a:extLst>
              <a:ext uri="{FF2B5EF4-FFF2-40B4-BE49-F238E27FC236}">
                <a16:creationId xmlns:a16="http://schemas.microsoft.com/office/drawing/2014/main" id="{744BED11-F1C8-96E2-4190-991BA54A17DE}"/>
              </a:ext>
            </a:extLst>
          </p:cNvPr>
          <p:cNvSpPr/>
          <p:nvPr/>
        </p:nvSpPr>
        <p:spPr>
          <a:xfrm>
            <a:off x="1478165" y="396857"/>
            <a:ext cx="6187669" cy="616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effectLst/>
                <a:latin typeface="Calibri" panose="020F0502020204030204" pitchFamily="34" charset="0"/>
                <a:ea typeface="Calibri" panose="020F0502020204030204" pitchFamily="34" charset="0"/>
                <a:cs typeface="Arial" panose="020B0604020202020204" pitchFamily="34" charset="0"/>
              </a:rPr>
              <a:t>Q3: Make a query where you find out who was absent on the 10th of January</a:t>
            </a:r>
            <a:endParaRPr lang="en-GB" sz="1200" dirty="0"/>
          </a:p>
        </p:txBody>
      </p:sp>
      <p:sp>
        <p:nvSpPr>
          <p:cNvPr id="14" name="Rectangle: Rounded Corners 13">
            <a:extLst>
              <a:ext uri="{FF2B5EF4-FFF2-40B4-BE49-F238E27FC236}">
                <a16:creationId xmlns:a16="http://schemas.microsoft.com/office/drawing/2014/main" id="{8C0D01FF-A7BB-81F6-E78D-B823CAE047FC}"/>
              </a:ext>
            </a:extLst>
          </p:cNvPr>
          <p:cNvSpPr/>
          <p:nvPr/>
        </p:nvSpPr>
        <p:spPr>
          <a:xfrm>
            <a:off x="3196962" y="1567543"/>
            <a:ext cx="2423411" cy="318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Instructions:</a:t>
            </a:r>
          </a:p>
        </p:txBody>
      </p:sp>
      <p:sp>
        <p:nvSpPr>
          <p:cNvPr id="15" name="Rectangle: Rounded Corners 14">
            <a:extLst>
              <a:ext uri="{FF2B5EF4-FFF2-40B4-BE49-F238E27FC236}">
                <a16:creationId xmlns:a16="http://schemas.microsoft.com/office/drawing/2014/main" id="{D611A5C2-064A-F0B0-4BE7-795AA9FB2C95}"/>
              </a:ext>
            </a:extLst>
          </p:cNvPr>
          <p:cNvSpPr/>
          <p:nvPr/>
        </p:nvSpPr>
        <p:spPr>
          <a:xfrm>
            <a:off x="3196961" y="3429922"/>
            <a:ext cx="2423411" cy="318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Query:</a:t>
            </a:r>
          </a:p>
        </p:txBody>
      </p:sp>
      <p:pic>
        <p:nvPicPr>
          <p:cNvPr id="3" name="Picture 2">
            <a:extLst>
              <a:ext uri="{FF2B5EF4-FFF2-40B4-BE49-F238E27FC236}">
                <a16:creationId xmlns:a16="http://schemas.microsoft.com/office/drawing/2014/main" id="{B55E80A9-2895-E0FB-D19C-3F144BFA1094}"/>
              </a:ext>
            </a:extLst>
          </p:cNvPr>
          <p:cNvPicPr>
            <a:picLocks noChangeAspect="1"/>
          </p:cNvPicPr>
          <p:nvPr/>
        </p:nvPicPr>
        <p:blipFill>
          <a:blip r:embed="rId3"/>
          <a:stretch>
            <a:fillRect/>
          </a:stretch>
        </p:blipFill>
        <p:spPr>
          <a:xfrm>
            <a:off x="99388" y="2271670"/>
            <a:ext cx="8945223" cy="600159"/>
          </a:xfrm>
          <a:prstGeom prst="rect">
            <a:avLst/>
          </a:prstGeom>
        </p:spPr>
      </p:pic>
      <p:pic>
        <p:nvPicPr>
          <p:cNvPr id="4" name="Picture 3" descr="Table&#10;&#10;Description automatically generated">
            <a:extLst>
              <a:ext uri="{FF2B5EF4-FFF2-40B4-BE49-F238E27FC236}">
                <a16:creationId xmlns:a16="http://schemas.microsoft.com/office/drawing/2014/main" id="{EC4912A8-78F2-45C8-FFA7-377109C2B3AA}"/>
              </a:ext>
            </a:extLst>
          </p:cNvPr>
          <p:cNvPicPr>
            <a:picLocks noChangeAspect="1"/>
          </p:cNvPicPr>
          <p:nvPr/>
        </p:nvPicPr>
        <p:blipFill>
          <a:blip r:embed="rId4"/>
          <a:stretch>
            <a:fillRect/>
          </a:stretch>
        </p:blipFill>
        <p:spPr>
          <a:xfrm>
            <a:off x="3324847" y="4020308"/>
            <a:ext cx="2295525" cy="609600"/>
          </a:xfrm>
          <a:prstGeom prst="rect">
            <a:avLst/>
          </a:prstGeom>
        </p:spPr>
      </p:pic>
      <p:pic>
        <p:nvPicPr>
          <p:cNvPr id="5" name="Picture 4">
            <a:extLst>
              <a:ext uri="{FF2B5EF4-FFF2-40B4-BE49-F238E27FC236}">
                <a16:creationId xmlns:a16="http://schemas.microsoft.com/office/drawing/2014/main" id="{275704CC-6FDA-2F49-61E5-D91A09E797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3811987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a:extLst>
              <a:ext uri="{FF2B5EF4-FFF2-40B4-BE49-F238E27FC236}">
                <a16:creationId xmlns:a16="http://schemas.microsoft.com/office/drawing/2014/main" id="{744BED11-F1C8-96E2-4190-991BA54A17DE}"/>
              </a:ext>
            </a:extLst>
          </p:cNvPr>
          <p:cNvSpPr/>
          <p:nvPr/>
        </p:nvSpPr>
        <p:spPr>
          <a:xfrm>
            <a:off x="1478165" y="396857"/>
            <a:ext cx="6187669" cy="616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effectLst/>
                <a:latin typeface="Calibri" panose="020F0502020204030204" pitchFamily="34" charset="0"/>
                <a:ea typeface="Calibri" panose="020F0502020204030204" pitchFamily="34" charset="0"/>
                <a:cs typeface="Arial" panose="020B0604020202020204" pitchFamily="34" charset="0"/>
              </a:rPr>
              <a:t>Q4: Sort the scanning types by most used to least</a:t>
            </a:r>
            <a:endParaRPr lang="en-GB" sz="1200" dirty="0"/>
          </a:p>
        </p:txBody>
      </p:sp>
      <p:sp>
        <p:nvSpPr>
          <p:cNvPr id="14" name="Rectangle: Rounded Corners 13">
            <a:extLst>
              <a:ext uri="{FF2B5EF4-FFF2-40B4-BE49-F238E27FC236}">
                <a16:creationId xmlns:a16="http://schemas.microsoft.com/office/drawing/2014/main" id="{8C0D01FF-A7BB-81F6-E78D-B823CAE047FC}"/>
              </a:ext>
            </a:extLst>
          </p:cNvPr>
          <p:cNvSpPr/>
          <p:nvPr/>
        </p:nvSpPr>
        <p:spPr>
          <a:xfrm>
            <a:off x="3196962" y="1567543"/>
            <a:ext cx="2423411" cy="318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Instructions:</a:t>
            </a:r>
          </a:p>
        </p:txBody>
      </p:sp>
      <p:sp>
        <p:nvSpPr>
          <p:cNvPr id="15" name="Rectangle: Rounded Corners 14">
            <a:extLst>
              <a:ext uri="{FF2B5EF4-FFF2-40B4-BE49-F238E27FC236}">
                <a16:creationId xmlns:a16="http://schemas.microsoft.com/office/drawing/2014/main" id="{D611A5C2-064A-F0B0-4BE7-795AA9FB2C95}"/>
              </a:ext>
            </a:extLst>
          </p:cNvPr>
          <p:cNvSpPr/>
          <p:nvPr/>
        </p:nvSpPr>
        <p:spPr>
          <a:xfrm>
            <a:off x="3196961" y="3429922"/>
            <a:ext cx="2423411" cy="318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Query:</a:t>
            </a:r>
          </a:p>
        </p:txBody>
      </p:sp>
      <p:pic>
        <p:nvPicPr>
          <p:cNvPr id="3" name="Picture 2">
            <a:extLst>
              <a:ext uri="{FF2B5EF4-FFF2-40B4-BE49-F238E27FC236}">
                <a16:creationId xmlns:a16="http://schemas.microsoft.com/office/drawing/2014/main" id="{896820DB-BBA6-1E09-3EA3-448CF7A6C9CE}"/>
              </a:ext>
            </a:extLst>
          </p:cNvPr>
          <p:cNvPicPr>
            <a:picLocks noChangeAspect="1"/>
          </p:cNvPicPr>
          <p:nvPr/>
        </p:nvPicPr>
        <p:blipFill>
          <a:blip r:embed="rId3"/>
          <a:stretch>
            <a:fillRect/>
          </a:stretch>
        </p:blipFill>
        <p:spPr>
          <a:xfrm>
            <a:off x="2809094" y="2230997"/>
            <a:ext cx="3238952" cy="476316"/>
          </a:xfrm>
          <a:prstGeom prst="rect">
            <a:avLst/>
          </a:prstGeom>
        </p:spPr>
      </p:pic>
      <p:pic>
        <p:nvPicPr>
          <p:cNvPr id="4" name="Picture 3" descr="Graphical user interface, table&#10;&#10;Description automatically generated">
            <a:extLst>
              <a:ext uri="{FF2B5EF4-FFF2-40B4-BE49-F238E27FC236}">
                <a16:creationId xmlns:a16="http://schemas.microsoft.com/office/drawing/2014/main" id="{806C34F6-905B-AA1D-6AA8-128C9F8ECB65}"/>
              </a:ext>
            </a:extLst>
          </p:cNvPr>
          <p:cNvPicPr>
            <a:picLocks noChangeAspect="1"/>
          </p:cNvPicPr>
          <p:nvPr/>
        </p:nvPicPr>
        <p:blipFill>
          <a:blip r:embed="rId4"/>
          <a:stretch>
            <a:fillRect/>
          </a:stretch>
        </p:blipFill>
        <p:spPr>
          <a:xfrm>
            <a:off x="3361770" y="3862387"/>
            <a:ext cx="2133600" cy="1076325"/>
          </a:xfrm>
          <a:prstGeom prst="rect">
            <a:avLst/>
          </a:prstGeom>
        </p:spPr>
      </p:pic>
      <p:pic>
        <p:nvPicPr>
          <p:cNvPr id="5" name="Picture 4">
            <a:extLst>
              <a:ext uri="{FF2B5EF4-FFF2-40B4-BE49-F238E27FC236}">
                <a16:creationId xmlns:a16="http://schemas.microsoft.com/office/drawing/2014/main" id="{DEBC4F7E-F52C-F7EC-4993-7C9837C07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373162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61"/>
        <p:cNvGrpSpPr/>
        <p:nvPr/>
      </p:nvGrpSpPr>
      <p:grpSpPr>
        <a:xfrm>
          <a:off x="0" y="0"/>
          <a:ext cx="0" cy="0"/>
          <a:chOff x="0" y="0"/>
          <a:chExt cx="0" cy="0"/>
        </a:xfrm>
      </p:grpSpPr>
      <p:grpSp>
        <p:nvGrpSpPr>
          <p:cNvPr id="4680" name="Google Shape;4680;p101"/>
          <p:cNvGrpSpPr/>
          <p:nvPr/>
        </p:nvGrpSpPr>
        <p:grpSpPr>
          <a:xfrm>
            <a:off x="3860089" y="2701957"/>
            <a:ext cx="289170" cy="284718"/>
            <a:chOff x="426000" y="3302025"/>
            <a:chExt cx="220875" cy="217475"/>
          </a:xfrm>
        </p:grpSpPr>
        <p:sp>
          <p:nvSpPr>
            <p:cNvPr id="4681" name="Google Shape;4681;p10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0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3" name="Google Shape;4663;p101"/>
          <p:cNvSpPr txBox="1">
            <a:spLocks noGrp="1"/>
          </p:cNvSpPr>
          <p:nvPr>
            <p:ph type="title"/>
          </p:nvPr>
        </p:nvSpPr>
        <p:spPr>
          <a:xfrm>
            <a:off x="1388048" y="1418946"/>
            <a:ext cx="5647456" cy="3036712"/>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THANKS FOR LISTENING</a:t>
            </a:r>
            <a:endParaRPr dirty="0"/>
          </a:p>
        </p:txBody>
      </p:sp>
      <p:sp>
        <p:nvSpPr>
          <p:cNvPr id="4664" name="Google Shape;4664;p101"/>
          <p:cNvSpPr txBox="1"/>
          <p:nvPr/>
        </p:nvSpPr>
        <p:spPr>
          <a:xfrm>
            <a:off x="865500" y="4386750"/>
            <a:ext cx="3856500" cy="218400"/>
          </a:xfrm>
          <a:prstGeom prst="rect">
            <a:avLst/>
          </a:prstGeom>
          <a:noFill/>
          <a:ln>
            <a:noFill/>
          </a:ln>
        </p:spPr>
        <p:txBody>
          <a:bodyPr spcFirstLastPara="1" wrap="square" lIns="91425" tIns="0" rIns="91425" bIns="91425" anchor="t" anchorCtr="0">
            <a:noAutofit/>
          </a:bodyPr>
          <a:lstStyle/>
          <a:p>
            <a:pPr marL="0" lvl="0" indent="0" algn="l" rtl="0">
              <a:spcBef>
                <a:spcPts val="300"/>
              </a:spcBef>
              <a:spcAft>
                <a:spcPts val="0"/>
              </a:spcAft>
              <a:buNone/>
            </a:pPr>
            <a:r>
              <a:rPr lang="en" sz="1100">
                <a:solidFill>
                  <a:schemeClr val="lt1"/>
                </a:solidFill>
                <a:latin typeface="Bai Jamjuree"/>
                <a:ea typeface="Bai Jamjuree"/>
                <a:cs typeface="Bai Jamjuree"/>
                <a:sym typeface="Bai Jamjuree"/>
              </a:rPr>
              <a:t>Please keep this slide for attribution</a:t>
            </a:r>
            <a:endParaRPr sz="1100">
              <a:solidFill>
                <a:schemeClr val="lt1"/>
              </a:solidFill>
              <a:latin typeface="Bai Jamjuree"/>
              <a:ea typeface="Bai Jamjuree"/>
              <a:cs typeface="Bai Jamjuree"/>
              <a:sym typeface="Bai Jamjuree"/>
            </a:endParaRPr>
          </a:p>
        </p:txBody>
      </p:sp>
      <p:grpSp>
        <p:nvGrpSpPr>
          <p:cNvPr id="4683" name="Google Shape;4683;p101"/>
          <p:cNvGrpSpPr/>
          <p:nvPr/>
        </p:nvGrpSpPr>
        <p:grpSpPr>
          <a:xfrm>
            <a:off x="6927308" y="2107771"/>
            <a:ext cx="793256" cy="182899"/>
            <a:chOff x="2685575" y="2835950"/>
            <a:chExt cx="433000" cy="99825"/>
          </a:xfrm>
        </p:grpSpPr>
        <p:sp>
          <p:nvSpPr>
            <p:cNvPr id="4684" name="Google Shape;4684;p10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0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0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0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8" name="Google Shape;4688;p101"/>
          <p:cNvGrpSpPr/>
          <p:nvPr/>
        </p:nvGrpSpPr>
        <p:grpSpPr>
          <a:xfrm>
            <a:off x="8366565" y="3429220"/>
            <a:ext cx="1965289" cy="517060"/>
            <a:chOff x="3539975" y="3523525"/>
            <a:chExt cx="745925" cy="196250"/>
          </a:xfrm>
        </p:grpSpPr>
        <p:sp>
          <p:nvSpPr>
            <p:cNvPr id="4689" name="Google Shape;4689;p10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0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0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0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0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0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0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0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0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0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0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0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0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0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0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0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5" name="Google Shape;4705;p101"/>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01"/>
          <p:cNvSpPr/>
          <p:nvPr/>
        </p:nvSpPr>
        <p:spPr>
          <a:xfrm>
            <a:off x="5118875" y="34866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7" name="Google Shape;4707;p101"/>
          <p:cNvPicPr preferRelativeResize="0"/>
          <p:nvPr/>
        </p:nvPicPr>
        <p:blipFill>
          <a:blip r:embed="rId3">
            <a:alphaModFix/>
          </a:blip>
          <a:stretch>
            <a:fillRect/>
          </a:stretch>
        </p:blipFill>
        <p:spPr>
          <a:xfrm>
            <a:off x="7164689" y="-802375"/>
            <a:ext cx="2527512" cy="2681250"/>
          </a:xfrm>
          <a:prstGeom prst="rect">
            <a:avLst/>
          </a:prstGeom>
          <a:noFill/>
          <a:ln>
            <a:noFill/>
          </a:ln>
        </p:spPr>
      </p:pic>
      <p:cxnSp>
        <p:nvCxnSpPr>
          <p:cNvPr id="4708" name="Google Shape;4708;p101"/>
          <p:cNvCxnSpPr>
            <a:cxnSpLocks/>
          </p:cNvCxnSpPr>
          <p:nvPr/>
        </p:nvCxnSpPr>
        <p:spPr>
          <a:xfrm>
            <a:off x="1568685" y="3131586"/>
            <a:ext cx="5563044" cy="0"/>
          </a:xfrm>
          <a:prstGeom prst="straightConnector1">
            <a:avLst/>
          </a:prstGeom>
          <a:noFill/>
          <a:ln w="9525" cap="flat" cmpd="sng">
            <a:solidFill>
              <a:schemeClr val="lt1"/>
            </a:solidFill>
            <a:prstDash val="solid"/>
            <a:round/>
            <a:headEnd type="none" w="med" len="med"/>
            <a:tailEnd type="none" w="med" len="med"/>
          </a:ln>
        </p:spPr>
      </p:cxnSp>
      <p:pic>
        <p:nvPicPr>
          <p:cNvPr id="5" name="Picture 4">
            <a:extLst>
              <a:ext uri="{FF2B5EF4-FFF2-40B4-BE49-F238E27FC236}">
                <a16:creationId xmlns:a16="http://schemas.microsoft.com/office/drawing/2014/main" id="{9199CFDB-C654-DABC-1771-4E446A6635B0}"/>
              </a:ext>
            </a:extLst>
          </p:cNvPr>
          <p:cNvPicPr>
            <a:picLocks noChangeAspect="1"/>
          </p:cNvPicPr>
          <p:nvPr/>
        </p:nvPicPr>
        <p:blipFill>
          <a:blip r:embed="rId4"/>
          <a:stretch>
            <a:fillRect/>
          </a:stretch>
        </p:blipFill>
        <p:spPr>
          <a:xfrm>
            <a:off x="797490" y="3486660"/>
            <a:ext cx="3724795" cy="1305107"/>
          </a:xfrm>
          <a:prstGeom prst="rect">
            <a:avLst/>
          </a:prstGeom>
        </p:spPr>
      </p:pic>
      <p:pic>
        <p:nvPicPr>
          <p:cNvPr id="8" name="Picture 7">
            <a:extLst>
              <a:ext uri="{FF2B5EF4-FFF2-40B4-BE49-F238E27FC236}">
                <a16:creationId xmlns:a16="http://schemas.microsoft.com/office/drawing/2014/main" id="{1EBB85FC-A52D-273F-DA8B-185CE43D63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0487" y="217942"/>
            <a:ext cx="779440" cy="11189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7" name="Google Shape;1907;p51"/>
          <p:cNvSpPr txBox="1">
            <a:spLocks noGrp="1"/>
          </p:cNvSpPr>
          <p:nvPr>
            <p:ph type="subTitle" idx="1"/>
          </p:nvPr>
        </p:nvSpPr>
        <p:spPr>
          <a:xfrm>
            <a:off x="4702628" y="1033121"/>
            <a:ext cx="3856200" cy="3410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effectLst/>
                <a:latin typeface="Calibri" panose="020F0502020204030204" pitchFamily="34" charset="0"/>
                <a:ea typeface="Calibri" panose="020F0502020204030204" pitchFamily="34" charset="0"/>
                <a:cs typeface="Arial" panose="020B0604020202020204" pitchFamily="34" charset="0"/>
              </a:rPr>
              <a:t>Back in the early 1900s, workplaces used to take attendance of its employees by checking their punch card, they would have to arrive and use a mechanical device that would record data on the </a:t>
            </a:r>
            <a:r>
              <a:rPr lang="en-GB" sz="1600" b="1" i="1" dirty="0">
                <a:effectLst/>
                <a:latin typeface="Calibri" panose="020F0502020204030204" pitchFamily="34" charset="0"/>
                <a:ea typeface="Calibri" panose="020F0502020204030204" pitchFamily="34" charset="0"/>
                <a:cs typeface="Arial" panose="020B0604020202020204" pitchFamily="34" charset="0"/>
              </a:rPr>
              <a:t>paper punch cards</a:t>
            </a:r>
            <a:r>
              <a:rPr lang="en-GB" sz="1600" dirty="0">
                <a:effectLst/>
                <a:latin typeface="Calibri" panose="020F0502020204030204" pitchFamily="34" charset="0"/>
                <a:ea typeface="Calibri" panose="020F0502020204030204" pitchFamily="34" charset="0"/>
                <a:cs typeface="Arial" panose="020B0604020202020204" pitchFamily="34" charset="0"/>
              </a:rPr>
              <a:t> which were stamped or punched by the clock in the machine, problem with that is that some employees would punch their cards along with a co-worker’s card. This, without a doubt, caused problems for companies</a:t>
            </a:r>
            <a:endParaRPr sz="1200" dirty="0"/>
          </a:p>
        </p:txBody>
      </p:sp>
      <p:grpSp>
        <p:nvGrpSpPr>
          <p:cNvPr id="1909" name="Google Shape;1909;p51"/>
          <p:cNvGrpSpPr/>
          <p:nvPr/>
        </p:nvGrpSpPr>
        <p:grpSpPr>
          <a:xfrm>
            <a:off x="391864" y="3545270"/>
            <a:ext cx="289170" cy="284718"/>
            <a:chOff x="426000" y="3302025"/>
            <a:chExt cx="220875" cy="217475"/>
          </a:xfrm>
        </p:grpSpPr>
        <p:sp>
          <p:nvSpPr>
            <p:cNvPr id="1910" name="Google Shape;1910;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51"/>
          <p:cNvGrpSpPr/>
          <p:nvPr/>
        </p:nvGrpSpPr>
        <p:grpSpPr>
          <a:xfrm rot="5400000">
            <a:off x="1273912" y="4127100"/>
            <a:ext cx="357454" cy="956304"/>
            <a:chOff x="357713" y="600975"/>
            <a:chExt cx="357454" cy="956304"/>
          </a:xfrm>
        </p:grpSpPr>
        <p:sp>
          <p:nvSpPr>
            <p:cNvPr id="1913" name="Google Shape;1913;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picture containing text, indoor, clock, wooden&#10;&#10;Description automatically generated">
            <a:extLst>
              <a:ext uri="{FF2B5EF4-FFF2-40B4-BE49-F238E27FC236}">
                <a16:creationId xmlns:a16="http://schemas.microsoft.com/office/drawing/2014/main" id="{20641ED8-ABAE-2AE2-5FF2-D0B17B9E1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90" y="1271422"/>
            <a:ext cx="2770411" cy="2484678"/>
          </a:xfrm>
          <a:prstGeom prst="rect">
            <a:avLst/>
          </a:prstGeom>
        </p:spPr>
      </p:pic>
      <p:sp>
        <p:nvSpPr>
          <p:cNvPr id="3" name="Text Box 6">
            <a:extLst>
              <a:ext uri="{FF2B5EF4-FFF2-40B4-BE49-F238E27FC236}">
                <a16:creationId xmlns:a16="http://schemas.microsoft.com/office/drawing/2014/main" id="{BC2D5716-9E83-502C-EB9C-CD5F93B45010}"/>
              </a:ext>
            </a:extLst>
          </p:cNvPr>
          <p:cNvSpPr txBox="1"/>
          <p:nvPr/>
        </p:nvSpPr>
        <p:spPr>
          <a:xfrm>
            <a:off x="1068970" y="3816195"/>
            <a:ext cx="1619250" cy="1384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GB" sz="900" i="1" dirty="0">
                <a:solidFill>
                  <a:schemeClr val="tx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Mechanical punch card device</a:t>
            </a:r>
          </a:p>
        </p:txBody>
      </p:sp>
      <p:pic>
        <p:nvPicPr>
          <p:cNvPr id="6" name="Picture 5">
            <a:extLst>
              <a:ext uri="{FF2B5EF4-FFF2-40B4-BE49-F238E27FC236}">
                <a16:creationId xmlns:a16="http://schemas.microsoft.com/office/drawing/2014/main" id="{38BB336A-CDE0-D78D-1EE1-45331FD86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7" name="Google Shape;1907;p51"/>
          <p:cNvSpPr txBox="1">
            <a:spLocks noGrp="1"/>
          </p:cNvSpPr>
          <p:nvPr>
            <p:ph type="subTitle" idx="1"/>
          </p:nvPr>
        </p:nvSpPr>
        <p:spPr>
          <a:xfrm>
            <a:off x="4887099" y="1195013"/>
            <a:ext cx="3856200" cy="3410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Arial" panose="020B0604020202020204" pitchFamily="34" charset="0"/>
              </a:rPr>
              <a:t>As time passed by, companies moved on from mechanical machines due to its cost for repair. </a:t>
            </a:r>
            <a:r>
              <a:rPr lang="en-GB" sz="1800" b="1" i="1" dirty="0">
                <a:effectLst/>
                <a:latin typeface="Calibri" panose="020F0502020204030204" pitchFamily="34" charset="0"/>
                <a:ea typeface="Calibri" panose="020F0502020204030204" pitchFamily="34" charset="0"/>
                <a:cs typeface="Arial" panose="020B0604020202020204" pitchFamily="34" charset="0"/>
              </a:rPr>
              <a:t>Paper Timesheets</a:t>
            </a:r>
            <a:r>
              <a:rPr lang="en-GB" sz="1800" dirty="0">
                <a:effectLst/>
                <a:latin typeface="Calibri" panose="020F0502020204030204" pitchFamily="34" charset="0"/>
                <a:ea typeface="Calibri" panose="020F0502020204030204" pitchFamily="34" charset="0"/>
                <a:cs typeface="Arial" panose="020B0604020202020204" pitchFamily="34" charset="0"/>
              </a:rPr>
              <a:t> were introduced, this method was inefficient because an employee would have to manually write their working hours, this has a possibility of dishonesty depending on the employee. </a:t>
            </a:r>
            <a:endParaRPr sz="1200" dirty="0"/>
          </a:p>
        </p:txBody>
      </p:sp>
      <p:grpSp>
        <p:nvGrpSpPr>
          <p:cNvPr id="1909" name="Google Shape;1909;p51"/>
          <p:cNvGrpSpPr/>
          <p:nvPr/>
        </p:nvGrpSpPr>
        <p:grpSpPr>
          <a:xfrm>
            <a:off x="391864" y="3545270"/>
            <a:ext cx="289170" cy="284718"/>
            <a:chOff x="426000" y="3302025"/>
            <a:chExt cx="220875" cy="217475"/>
          </a:xfrm>
        </p:grpSpPr>
        <p:sp>
          <p:nvSpPr>
            <p:cNvPr id="1910" name="Google Shape;1910;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51"/>
          <p:cNvGrpSpPr/>
          <p:nvPr/>
        </p:nvGrpSpPr>
        <p:grpSpPr>
          <a:xfrm rot="5400000">
            <a:off x="1273912" y="4127100"/>
            <a:ext cx="357454" cy="956304"/>
            <a:chOff x="357713" y="600975"/>
            <a:chExt cx="357454" cy="956304"/>
          </a:xfrm>
        </p:grpSpPr>
        <p:sp>
          <p:nvSpPr>
            <p:cNvPr id="1913" name="Google Shape;1913;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Box 6">
            <a:extLst>
              <a:ext uri="{FF2B5EF4-FFF2-40B4-BE49-F238E27FC236}">
                <a16:creationId xmlns:a16="http://schemas.microsoft.com/office/drawing/2014/main" id="{BC2D5716-9E83-502C-EB9C-CD5F93B45010}"/>
              </a:ext>
            </a:extLst>
          </p:cNvPr>
          <p:cNvSpPr txBox="1"/>
          <p:nvPr/>
        </p:nvSpPr>
        <p:spPr>
          <a:xfrm>
            <a:off x="1068970" y="3816195"/>
            <a:ext cx="1619250" cy="1384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GB" sz="900" i="1" dirty="0">
                <a:solidFill>
                  <a:schemeClr val="tx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Timesheet used by each employee</a:t>
            </a:r>
          </a:p>
        </p:txBody>
      </p:sp>
      <p:pic>
        <p:nvPicPr>
          <p:cNvPr id="1026" name="Picture 2" descr="Do Employees Need to Sign Off on Time Cards? - nettime solutions">
            <a:extLst>
              <a:ext uri="{FF2B5EF4-FFF2-40B4-BE49-F238E27FC236}">
                <a16:creationId xmlns:a16="http://schemas.microsoft.com/office/drawing/2014/main" id="{BBDCA9D2-30CE-597C-1164-707A6952A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26" y="1599660"/>
            <a:ext cx="3100969" cy="20687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DEBC0B2-8C2B-F4E3-8196-4CF44425F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205557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7" name="Google Shape;1907;p51"/>
          <p:cNvSpPr txBox="1">
            <a:spLocks noGrp="1"/>
          </p:cNvSpPr>
          <p:nvPr>
            <p:ph type="subTitle" idx="1"/>
          </p:nvPr>
        </p:nvSpPr>
        <p:spPr>
          <a:xfrm>
            <a:off x="5141481" y="942220"/>
            <a:ext cx="3856200" cy="3410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effectLst/>
                <a:latin typeface="Calibri" panose="020F0502020204030204" pitchFamily="34" charset="0"/>
                <a:ea typeface="Calibri" panose="020F0502020204030204" pitchFamily="34" charset="0"/>
                <a:cs typeface="Arial" panose="020B0604020202020204" pitchFamily="34" charset="0"/>
              </a:rPr>
              <a:t>The era of </a:t>
            </a:r>
            <a:r>
              <a:rPr lang="en-GB" sz="1600" b="1" i="1" dirty="0">
                <a:effectLst/>
                <a:latin typeface="Calibri" panose="020F0502020204030204" pitchFamily="34" charset="0"/>
                <a:ea typeface="Calibri" panose="020F0502020204030204" pitchFamily="34" charset="0"/>
                <a:cs typeface="Arial" panose="020B0604020202020204" pitchFamily="34" charset="0"/>
              </a:rPr>
              <a:t>Magnetic Cards</a:t>
            </a:r>
            <a:r>
              <a:rPr lang="en-GB" sz="1600" dirty="0">
                <a:effectLst/>
                <a:latin typeface="Calibri" panose="020F0502020204030204" pitchFamily="34" charset="0"/>
                <a:ea typeface="Calibri" panose="020F0502020204030204" pitchFamily="34" charset="0"/>
                <a:cs typeface="Arial" panose="020B0604020202020204" pitchFamily="34" charset="0"/>
              </a:rPr>
              <a:t> appeared in the early 2010s, that used magnetic labels to transmit information when the card is swiped through a magnetic stripe card reader, the magnetic card would have an employee’s information in it and was recorded into the system when swiped, this solved crowding problems as it took a simple swipe to track attendance, but now the problem with paper punch cards raised again, any employee can swipe with cards that weren’t theirs</a:t>
            </a:r>
            <a:endParaRPr sz="1100" dirty="0"/>
          </a:p>
        </p:txBody>
      </p:sp>
      <p:grpSp>
        <p:nvGrpSpPr>
          <p:cNvPr id="1909" name="Google Shape;1909;p51"/>
          <p:cNvGrpSpPr/>
          <p:nvPr/>
        </p:nvGrpSpPr>
        <p:grpSpPr>
          <a:xfrm>
            <a:off x="391864" y="3545270"/>
            <a:ext cx="289170" cy="284718"/>
            <a:chOff x="426000" y="3302025"/>
            <a:chExt cx="220875" cy="217475"/>
          </a:xfrm>
        </p:grpSpPr>
        <p:sp>
          <p:nvSpPr>
            <p:cNvPr id="1910" name="Google Shape;1910;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51"/>
          <p:cNvGrpSpPr/>
          <p:nvPr/>
        </p:nvGrpSpPr>
        <p:grpSpPr>
          <a:xfrm rot="5400000">
            <a:off x="1273912" y="4127100"/>
            <a:ext cx="357454" cy="956304"/>
            <a:chOff x="357713" y="600975"/>
            <a:chExt cx="357454" cy="956304"/>
          </a:xfrm>
        </p:grpSpPr>
        <p:sp>
          <p:nvSpPr>
            <p:cNvPr id="1913" name="Google Shape;1913;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Box 6">
            <a:extLst>
              <a:ext uri="{FF2B5EF4-FFF2-40B4-BE49-F238E27FC236}">
                <a16:creationId xmlns:a16="http://schemas.microsoft.com/office/drawing/2014/main" id="{BC2D5716-9E83-502C-EB9C-CD5F93B45010}"/>
              </a:ext>
            </a:extLst>
          </p:cNvPr>
          <p:cNvSpPr txBox="1"/>
          <p:nvPr/>
        </p:nvSpPr>
        <p:spPr>
          <a:xfrm>
            <a:off x="681034" y="3819087"/>
            <a:ext cx="2581427" cy="1384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GB" sz="900" i="1" dirty="0">
                <a:solidFill>
                  <a:schemeClr val="tx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Card scanner that registers when an employee entered</a:t>
            </a:r>
          </a:p>
        </p:txBody>
      </p:sp>
      <p:pic>
        <p:nvPicPr>
          <p:cNvPr id="2" name="Picture 1" descr="How Does a Proximity Card Reader Work?">
            <a:extLst>
              <a:ext uri="{FF2B5EF4-FFF2-40B4-BE49-F238E27FC236}">
                <a16:creationId xmlns:a16="http://schemas.microsoft.com/office/drawing/2014/main" id="{CB07E452-86E5-4A93-913A-7B86C2ABE90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614" y="1729659"/>
            <a:ext cx="2849369" cy="1898524"/>
          </a:xfrm>
          <a:prstGeom prst="rect">
            <a:avLst/>
          </a:prstGeom>
          <a:noFill/>
          <a:ln>
            <a:noFill/>
          </a:ln>
        </p:spPr>
      </p:pic>
      <p:pic>
        <p:nvPicPr>
          <p:cNvPr id="4" name="Picture 3">
            <a:extLst>
              <a:ext uri="{FF2B5EF4-FFF2-40B4-BE49-F238E27FC236}">
                <a16:creationId xmlns:a16="http://schemas.microsoft.com/office/drawing/2014/main" id="{EFBF5135-9E57-FBE2-7AA4-9552E28B4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15234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7" name="Google Shape;1907;p51"/>
          <p:cNvSpPr txBox="1">
            <a:spLocks noGrp="1"/>
          </p:cNvSpPr>
          <p:nvPr>
            <p:ph type="subTitle" idx="1"/>
          </p:nvPr>
        </p:nvSpPr>
        <p:spPr>
          <a:xfrm>
            <a:off x="5222163" y="1033122"/>
            <a:ext cx="3856200" cy="3410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effectLst/>
                <a:latin typeface="Calibri" panose="020F0502020204030204" pitchFamily="34" charset="0"/>
                <a:ea typeface="Calibri" panose="020F0502020204030204" pitchFamily="34" charset="0"/>
                <a:cs typeface="Arial" panose="020B0604020202020204" pitchFamily="34" charset="0"/>
              </a:rPr>
              <a:t>Now that we have moved onto the era of advanced technology, there are countless of ways to avoid dishonesty of attendance reports and by being time efficient at the same time using methods which verify that the employee is the only person who can take their own attendance, </a:t>
            </a:r>
            <a:r>
              <a:rPr lang="en-GB" b="1" i="1" dirty="0">
                <a:effectLst/>
                <a:latin typeface="Calibri" panose="020F0502020204030204" pitchFamily="34" charset="0"/>
                <a:ea typeface="Calibri" panose="020F0502020204030204" pitchFamily="34" charset="0"/>
                <a:cs typeface="Arial" panose="020B0604020202020204" pitchFamily="34" charset="0"/>
              </a:rPr>
              <a:t>Fingerprints</a:t>
            </a:r>
            <a:r>
              <a:rPr lang="en-GB" dirty="0">
                <a:effectLst/>
                <a:latin typeface="Calibri" panose="020F0502020204030204" pitchFamily="34" charset="0"/>
                <a:ea typeface="Calibri" panose="020F0502020204030204" pitchFamily="34" charset="0"/>
                <a:cs typeface="Arial" panose="020B0604020202020204" pitchFamily="34" charset="0"/>
              </a:rPr>
              <a:t>, </a:t>
            </a:r>
            <a:r>
              <a:rPr lang="en-GB" b="1" i="1" dirty="0">
                <a:effectLst/>
                <a:latin typeface="Calibri" panose="020F0502020204030204" pitchFamily="34" charset="0"/>
                <a:ea typeface="Calibri" panose="020F0502020204030204" pitchFamily="34" charset="0"/>
                <a:cs typeface="Arial" panose="020B0604020202020204" pitchFamily="34" charset="0"/>
              </a:rPr>
              <a:t>Retina</a:t>
            </a:r>
            <a:r>
              <a:rPr lang="en-GB" dirty="0">
                <a:effectLst/>
                <a:latin typeface="Calibri" panose="020F0502020204030204" pitchFamily="34" charset="0"/>
                <a:ea typeface="Calibri" panose="020F0502020204030204" pitchFamily="34" charset="0"/>
                <a:cs typeface="Arial" panose="020B0604020202020204" pitchFamily="34" charset="0"/>
              </a:rPr>
              <a:t>, </a:t>
            </a:r>
            <a:r>
              <a:rPr lang="en-GB" b="1" i="1" dirty="0">
                <a:effectLst/>
                <a:latin typeface="Calibri" panose="020F0502020204030204" pitchFamily="34" charset="0"/>
                <a:ea typeface="Calibri" panose="020F0502020204030204" pitchFamily="34" charset="0"/>
                <a:cs typeface="Arial" panose="020B0604020202020204" pitchFamily="34" charset="0"/>
              </a:rPr>
              <a:t>Facial recognition</a:t>
            </a:r>
            <a:r>
              <a:rPr lang="en-GB" dirty="0">
                <a:effectLst/>
                <a:latin typeface="Calibri" panose="020F0502020204030204" pitchFamily="34" charset="0"/>
                <a:ea typeface="Calibri" panose="020F0502020204030204" pitchFamily="34" charset="0"/>
                <a:cs typeface="Arial" panose="020B0604020202020204" pitchFamily="34" charset="0"/>
              </a:rPr>
              <a:t>, all these scans are unique to each person, meaning, there are no identical scans from one and another. These scans take less than a minute to complete and by providing many possible locations for the scanning devices, this should efficiently reduce the crowding caused by prior machines. </a:t>
            </a:r>
            <a:endParaRPr sz="1000" dirty="0"/>
          </a:p>
        </p:txBody>
      </p:sp>
      <p:grpSp>
        <p:nvGrpSpPr>
          <p:cNvPr id="1909" name="Google Shape;1909;p51"/>
          <p:cNvGrpSpPr/>
          <p:nvPr/>
        </p:nvGrpSpPr>
        <p:grpSpPr>
          <a:xfrm>
            <a:off x="391864" y="3545270"/>
            <a:ext cx="289170" cy="284718"/>
            <a:chOff x="426000" y="3302025"/>
            <a:chExt cx="220875" cy="217475"/>
          </a:xfrm>
        </p:grpSpPr>
        <p:sp>
          <p:nvSpPr>
            <p:cNvPr id="1910" name="Google Shape;1910;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51"/>
          <p:cNvGrpSpPr/>
          <p:nvPr/>
        </p:nvGrpSpPr>
        <p:grpSpPr>
          <a:xfrm rot="5400000">
            <a:off x="1273912" y="4127100"/>
            <a:ext cx="357454" cy="956304"/>
            <a:chOff x="357713" y="600975"/>
            <a:chExt cx="357454" cy="956304"/>
          </a:xfrm>
        </p:grpSpPr>
        <p:sp>
          <p:nvSpPr>
            <p:cNvPr id="1913" name="Google Shape;1913;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Graphical user interface, application, PowerPoint&#10;&#10;Description automatically generated">
            <a:extLst>
              <a:ext uri="{FF2B5EF4-FFF2-40B4-BE49-F238E27FC236}">
                <a16:creationId xmlns:a16="http://schemas.microsoft.com/office/drawing/2014/main" id="{442C240E-18D4-74EC-9A40-E816AA7E5D0B}"/>
              </a:ext>
            </a:extLst>
          </p:cNvPr>
          <p:cNvPicPr>
            <a:picLocks noChangeAspect="1"/>
          </p:cNvPicPr>
          <p:nvPr/>
        </p:nvPicPr>
        <p:blipFill>
          <a:blip r:embed="rId3"/>
          <a:stretch>
            <a:fillRect/>
          </a:stretch>
        </p:blipFill>
        <p:spPr>
          <a:xfrm>
            <a:off x="276152" y="1990739"/>
            <a:ext cx="4514989" cy="1190221"/>
          </a:xfrm>
          <a:prstGeom prst="rect">
            <a:avLst/>
          </a:prstGeom>
        </p:spPr>
      </p:pic>
      <p:pic>
        <p:nvPicPr>
          <p:cNvPr id="5" name="Picture 4">
            <a:extLst>
              <a:ext uri="{FF2B5EF4-FFF2-40B4-BE49-F238E27FC236}">
                <a16:creationId xmlns:a16="http://schemas.microsoft.com/office/drawing/2014/main" id="{DB858E49-CD46-500B-B473-9B3DCAAA3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extLst>
      <p:ext uri="{BB962C8B-B14F-4D97-AF65-F5344CB8AC3E}">
        <p14:creationId xmlns:p14="http://schemas.microsoft.com/office/powerpoint/2010/main" val="342648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6"/>
          <p:cNvSpPr txBox="1">
            <a:spLocks noGrp="1"/>
          </p:cNvSpPr>
          <p:nvPr>
            <p:ph type="title"/>
          </p:nvPr>
        </p:nvSpPr>
        <p:spPr>
          <a:xfrm>
            <a:off x="803350" y="1360151"/>
            <a:ext cx="4635900" cy="1281343"/>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dirty="0"/>
              <a:t>How the system works</a:t>
            </a:r>
            <a:endParaRPr dirty="0"/>
          </a:p>
        </p:txBody>
      </p:sp>
      <p:sp>
        <p:nvSpPr>
          <p:cNvPr id="1793" name="Google Shape;1793;p46"/>
          <p:cNvSpPr txBox="1">
            <a:spLocks noGrp="1"/>
          </p:cNvSpPr>
          <p:nvPr>
            <p:ph type="subTitle" idx="1"/>
          </p:nvPr>
        </p:nvSpPr>
        <p:spPr>
          <a:xfrm>
            <a:off x="803350" y="2571750"/>
            <a:ext cx="4635900" cy="13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A brief introduction into how our attendance system will work</a:t>
            </a:r>
          </a:p>
        </p:txBody>
      </p:sp>
      <p:pic>
        <p:nvPicPr>
          <p:cNvPr id="1794" name="Google Shape;1794;p46"/>
          <p:cNvPicPr preferRelativeResize="0"/>
          <p:nvPr/>
        </p:nvPicPr>
        <p:blipFill>
          <a:blip r:embed="rId3">
            <a:alphaModFix/>
          </a:blip>
          <a:stretch>
            <a:fillRect/>
          </a:stretch>
        </p:blipFill>
        <p:spPr>
          <a:xfrm>
            <a:off x="5636825" y="1087913"/>
            <a:ext cx="4256400" cy="3107163"/>
          </a:xfrm>
          <a:prstGeom prst="rect">
            <a:avLst/>
          </a:prstGeom>
          <a:noFill/>
          <a:ln>
            <a:noFill/>
          </a:ln>
        </p:spPr>
      </p:pic>
      <p:pic>
        <p:nvPicPr>
          <p:cNvPr id="2" name="Picture 1">
            <a:extLst>
              <a:ext uri="{FF2B5EF4-FFF2-40B4-BE49-F238E27FC236}">
                <a16:creationId xmlns:a16="http://schemas.microsoft.com/office/drawing/2014/main" id="{DC6C6041-CE5F-7275-F807-8EE8CC76A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pic>
        <p:nvPicPr>
          <p:cNvPr id="5" name="Picture 4">
            <a:extLst>
              <a:ext uri="{FF2B5EF4-FFF2-40B4-BE49-F238E27FC236}">
                <a16:creationId xmlns:a16="http://schemas.microsoft.com/office/drawing/2014/main" id="{7C3634AE-52CE-8665-EB94-EC25A44C1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
        <p:nvSpPr>
          <p:cNvPr id="1928" name="Google Shape;1928;p53"/>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p:txBody>
      </p:sp>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8527AD89-51D9-8BC5-FCCC-690A307CBB82}"/>
              </a:ext>
            </a:extLst>
          </p:cNvPr>
          <p:cNvSpPr/>
          <p:nvPr/>
        </p:nvSpPr>
        <p:spPr>
          <a:xfrm>
            <a:off x="1178880" y="639392"/>
            <a:ext cx="7071346" cy="4090737"/>
          </a:xfrm>
          <a:prstGeom prst="rect">
            <a:avLst/>
          </a:prstGeom>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This database is a demo program that takes place for 10 days with 5 employees.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It is set from January 10 until January 20.</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All employees should arrive before 10:00:00 AM, they have 5 minutes to upload their scan at whichever device is available, the scanner inputs all the employees’ scan (Fingerprint, Retina, Face)  to the system at 10:00:00 AM every day of the week, If they failed to input a scan before 10:05:00 AM then they will be marked as late until they arrive and the time will be counted.</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If the employee fails to provide a scanning matter 30 minutes after the initial scan, they will be marked as absent.</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pic>
        <p:nvPicPr>
          <p:cNvPr id="2" name="Picture 1">
            <a:extLst>
              <a:ext uri="{FF2B5EF4-FFF2-40B4-BE49-F238E27FC236}">
                <a16:creationId xmlns:a16="http://schemas.microsoft.com/office/drawing/2014/main" id="{3B473F69-EF09-D675-6B97-BBB87F708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53" y="59683"/>
            <a:ext cx="779440" cy="1118998"/>
          </a:xfrm>
          <a:prstGeom prst="rect">
            <a:avLst/>
          </a:prstGeom>
        </p:spPr>
      </p:pic>
      <p:sp>
        <p:nvSpPr>
          <p:cNvPr id="1928" name="Google Shape;1928;p53"/>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p:txBody>
      </p:sp>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8527AD89-51D9-8BC5-FCCC-690A307CBB82}"/>
              </a:ext>
            </a:extLst>
          </p:cNvPr>
          <p:cNvSpPr/>
          <p:nvPr/>
        </p:nvSpPr>
        <p:spPr>
          <a:xfrm>
            <a:off x="1178880" y="639392"/>
            <a:ext cx="7071346" cy="4090737"/>
          </a:xfrm>
          <a:prstGeom prst="rect">
            <a:avLst/>
          </a:prstGeom>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07000"/>
              </a:lnSpc>
              <a:spcAft>
                <a:spcPts val="800"/>
              </a:spcAft>
            </a:pPr>
            <a:r>
              <a:rPr lang="en-GB" sz="1600" b="1" dirty="0">
                <a:effectLst/>
                <a:latin typeface="Calibri" panose="020F0502020204030204" pitchFamily="34" charset="0"/>
                <a:ea typeface="Calibri" panose="020F0502020204030204" pitchFamily="34" charset="0"/>
                <a:cs typeface="Arial" panose="020B0604020202020204" pitchFamily="34" charset="0"/>
              </a:rPr>
              <a:t>Late Employees Report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1- Khalid was late to work in 2021 January 11, Scanned by device 15, Scanned at 10:08:35, Scan Type was with fingerprint.</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2- Nayef was late to work in 2021 January 11, Scanned by device 7, Scanned at 10:27:45, Scan Type was with retina.</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3- Ahmed was late to work in 2021 January 13, Scanned by device 12, Scanned at 10:25:05, Scan Type was with retina.</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4- Nayef was late to work in 2021 January 17, Scanned by device 7, Scanned at 10:22:05, Scan Type was with facial recognition.</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Arial" panose="020B0604020202020204" pitchFamily="34" charset="0"/>
              </a:rPr>
              <a:t>5- Faisal was late to work in 2021 January 19, Scanned by device 5, Scanned at 10:25:13, Scan Type was with fingerprint.</a:t>
            </a:r>
          </a:p>
        </p:txBody>
      </p:sp>
    </p:spTree>
    <p:extLst>
      <p:ext uri="{BB962C8B-B14F-4D97-AF65-F5344CB8AC3E}">
        <p14:creationId xmlns:p14="http://schemas.microsoft.com/office/powerpoint/2010/main" val="4120394674"/>
      </p:ext>
    </p:extLst>
  </p:cSld>
  <p:clrMapOvr>
    <a:masterClrMapping/>
  </p:clrMapOvr>
</p:sld>
</file>

<file path=ppt/theme/theme1.xml><?xml version="1.0" encoding="utf-8"?>
<a:theme xmlns:a="http://schemas.openxmlformats.org/drawingml/2006/main" name="Data Science Project Proposa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1005</Words>
  <Application>Microsoft Office PowerPoint</Application>
  <PresentationFormat>On-screen Show (16:9)</PresentationFormat>
  <Paragraphs>77</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Aldrich</vt:lpstr>
      <vt:lpstr>Bai Jamjuree</vt:lpstr>
      <vt:lpstr>Arial</vt:lpstr>
      <vt:lpstr>Data Science Project Proposal by Slidesgo</vt:lpstr>
      <vt:lpstr>INTRO TO DATABASE Smart Attendance System</vt:lpstr>
      <vt:lpstr>Analysis </vt:lpstr>
      <vt:lpstr>PowerPoint Presentation</vt:lpstr>
      <vt:lpstr>PowerPoint Presentation</vt:lpstr>
      <vt:lpstr>PowerPoint Presentation</vt:lpstr>
      <vt:lpstr>PowerPoint Presentation</vt:lpstr>
      <vt:lpstr>How the system works</vt:lpstr>
      <vt:lpstr>PowerPoint Presentation</vt:lpstr>
      <vt:lpstr>PowerPoint Presentation</vt:lpstr>
      <vt:lpstr>PowerPoint Presentation</vt:lpstr>
      <vt:lpstr>(ER Diagram) </vt:lpstr>
      <vt:lpstr>Phase 1 (ERD) </vt:lpstr>
      <vt:lpstr>(Normalization and Relation) </vt:lpstr>
      <vt:lpstr>Phase 2 (Relation) </vt:lpstr>
      <vt:lpstr>Phase 2 (Normalization) </vt:lpstr>
      <vt:lpstr>(Implementing The DBMS)</vt:lpstr>
      <vt:lpstr>Tables:</vt:lpstr>
      <vt:lpstr>Tables:</vt:lpstr>
      <vt:lpstr>Tables:</vt:lpstr>
      <vt:lpstr>Tables:</vt:lpstr>
      <vt:lpstr>(Queries)</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Proposal</dc:title>
  <cp:lastModifiedBy>رامي عبدالله عبدالقادر علالي</cp:lastModifiedBy>
  <cp:revision>3</cp:revision>
  <dcterms:modified xsi:type="dcterms:W3CDTF">2022-11-16T16:26:37Z</dcterms:modified>
</cp:coreProperties>
</file>