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9"/>
  </p:notesMasterIdLst>
  <p:sldIdLst>
    <p:sldId id="256" r:id="rId4"/>
    <p:sldId id="261" r:id="rId5"/>
    <p:sldId id="265" r:id="rId6"/>
    <p:sldId id="264" r:id="rId7"/>
    <p:sldId id="306" r:id="rId8"/>
    <p:sldId id="299" r:id="rId9"/>
    <p:sldId id="286" r:id="rId10"/>
    <p:sldId id="277" r:id="rId11"/>
    <p:sldId id="302" r:id="rId12"/>
    <p:sldId id="291" r:id="rId13"/>
    <p:sldId id="282" r:id="rId14"/>
    <p:sldId id="305" r:id="rId15"/>
    <p:sldId id="275" r:id="rId16"/>
    <p:sldId id="307" r:id="rId17"/>
    <p:sldId id="279" r:id="rId18"/>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AB5107"/>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136" autoAdjust="0"/>
  </p:normalViewPr>
  <p:slideViewPr>
    <p:cSldViewPr>
      <p:cViewPr>
        <p:scale>
          <a:sx n="140" d="100"/>
          <a:sy n="140" d="100"/>
        </p:scale>
        <p:origin x="840"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33009666146416E-2"/>
          <c:y val="0"/>
          <c:w val="0.90152633558416406"/>
          <c:h val="0.9978366707337496"/>
        </c:manualLayout>
      </c:layout>
      <c:doughnutChart>
        <c:varyColors val="1"/>
        <c:ser>
          <c:idx val="0"/>
          <c:order val="0"/>
          <c:tx>
            <c:strRef>
              <c:f>Sheet1!$B$1</c:f>
              <c:strCache>
                <c:ptCount val="1"/>
                <c:pt idx="0">
                  <c:v>Sales</c:v>
                </c:pt>
              </c:strCache>
            </c:strRef>
          </c:tx>
          <c:dPt>
            <c:idx val="0"/>
            <c:bubble3D val="0"/>
            <c:spPr>
              <a:solidFill>
                <a:schemeClr val="accent1"/>
              </a:solidFill>
            </c:spPr>
            <c:extLst>
              <c:ext xmlns:c16="http://schemas.microsoft.com/office/drawing/2014/chart" uri="{C3380CC4-5D6E-409C-BE32-E72D297353CC}">
                <c16:uniqueId val="{00000001-CC84-4F89-9ACB-8C48744567ED}"/>
              </c:ext>
            </c:extLst>
          </c:dPt>
          <c:dPt>
            <c:idx val="1"/>
            <c:bubble3D val="0"/>
            <c:spPr>
              <a:noFill/>
            </c:spPr>
            <c:extLst>
              <c:ext xmlns:c16="http://schemas.microsoft.com/office/drawing/2014/chart" uri="{C3380CC4-5D6E-409C-BE32-E72D297353CC}">
                <c16:uniqueId val="{00000003-CC84-4F89-9ACB-8C48744567ED}"/>
              </c:ext>
            </c:extLst>
          </c:dPt>
          <c:cat>
            <c:strRef>
              <c:f>Sheet1!$A$2:$A$3</c:f>
              <c:strCache>
                <c:ptCount val="2"/>
                <c:pt idx="0">
                  <c:v>1st Qtr</c:v>
                </c:pt>
                <c:pt idx="1">
                  <c:v>2nd Qtr</c:v>
                </c:pt>
              </c:strCache>
            </c:strRef>
          </c:cat>
          <c:val>
            <c:numRef>
              <c:f>Sheet1!$B$2:$B$3</c:f>
              <c:numCache>
                <c:formatCode>General</c:formatCode>
                <c:ptCount val="2"/>
                <c:pt idx="0">
                  <c:v>25</c:v>
                </c:pt>
                <c:pt idx="1">
                  <c:v>45</c:v>
                </c:pt>
              </c:numCache>
            </c:numRef>
          </c:val>
          <c:extLst>
            <c:ext xmlns:c16="http://schemas.microsoft.com/office/drawing/2014/chart" uri="{C3380CC4-5D6E-409C-BE32-E72D297353CC}">
              <c16:uniqueId val="{00000004-CC84-4F89-9ACB-8C48744567ED}"/>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G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33009666146416E-2"/>
          <c:y val="0"/>
          <c:w val="0.90152633558416406"/>
          <c:h val="0.9978366707337496"/>
        </c:manualLayout>
      </c:layout>
      <c:doughnutChart>
        <c:varyColors val="1"/>
        <c:ser>
          <c:idx val="0"/>
          <c:order val="0"/>
          <c:tx>
            <c:strRef>
              <c:f>Sheet1!$B$1</c:f>
              <c:strCache>
                <c:ptCount val="1"/>
                <c:pt idx="0">
                  <c:v>Sales</c:v>
                </c:pt>
              </c:strCache>
            </c:strRef>
          </c:tx>
          <c:dPt>
            <c:idx val="0"/>
            <c:bubble3D val="0"/>
            <c:spPr>
              <a:solidFill>
                <a:schemeClr val="accent2"/>
              </a:solidFill>
            </c:spPr>
            <c:extLst>
              <c:ext xmlns:c16="http://schemas.microsoft.com/office/drawing/2014/chart" uri="{C3380CC4-5D6E-409C-BE32-E72D297353CC}">
                <c16:uniqueId val="{00000001-25A6-482D-BF74-1FC18938E391}"/>
              </c:ext>
            </c:extLst>
          </c:dPt>
          <c:dPt>
            <c:idx val="1"/>
            <c:bubble3D val="0"/>
            <c:spPr>
              <a:noFill/>
            </c:spPr>
            <c:extLst>
              <c:ext xmlns:c16="http://schemas.microsoft.com/office/drawing/2014/chart" uri="{C3380CC4-5D6E-409C-BE32-E72D297353CC}">
                <c16:uniqueId val="{00000003-25A6-482D-BF74-1FC18938E391}"/>
              </c:ext>
            </c:extLst>
          </c:dPt>
          <c:cat>
            <c:strRef>
              <c:f>Sheet1!$A$2:$A$3</c:f>
              <c:strCache>
                <c:ptCount val="2"/>
                <c:pt idx="0">
                  <c:v>1st Qtr</c:v>
                </c:pt>
                <c:pt idx="1">
                  <c:v>2nd Qtr</c:v>
                </c:pt>
              </c:strCache>
            </c:strRef>
          </c:cat>
          <c:val>
            <c:numRef>
              <c:f>Sheet1!$B$2:$B$3</c:f>
              <c:numCache>
                <c:formatCode>General</c:formatCode>
                <c:ptCount val="2"/>
                <c:pt idx="0">
                  <c:v>50</c:v>
                </c:pt>
                <c:pt idx="1">
                  <c:v>40</c:v>
                </c:pt>
              </c:numCache>
            </c:numRef>
          </c:val>
          <c:extLst>
            <c:ext xmlns:c16="http://schemas.microsoft.com/office/drawing/2014/chart" uri="{C3380CC4-5D6E-409C-BE32-E72D297353CC}">
              <c16:uniqueId val="{00000004-25A6-482D-BF74-1FC18938E391}"/>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G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33009666146416E-2"/>
          <c:y val="0"/>
          <c:w val="0.90152633558416406"/>
          <c:h val="0.9978366707337496"/>
        </c:manualLayout>
      </c:layout>
      <c:doughnutChart>
        <c:varyColors val="1"/>
        <c:ser>
          <c:idx val="0"/>
          <c:order val="0"/>
          <c:tx>
            <c:strRef>
              <c:f>Sheet1!$B$1</c:f>
              <c:strCache>
                <c:ptCount val="1"/>
                <c:pt idx="0">
                  <c:v>Sales</c:v>
                </c:pt>
              </c:strCache>
            </c:strRef>
          </c:tx>
          <c:dPt>
            <c:idx val="0"/>
            <c:bubble3D val="0"/>
            <c:spPr>
              <a:solidFill>
                <a:schemeClr val="accent3"/>
              </a:solidFill>
            </c:spPr>
            <c:extLst>
              <c:ext xmlns:c16="http://schemas.microsoft.com/office/drawing/2014/chart" uri="{C3380CC4-5D6E-409C-BE32-E72D297353CC}">
                <c16:uniqueId val="{00000001-97C5-4EBD-9B04-7ADF6395A28B}"/>
              </c:ext>
            </c:extLst>
          </c:dPt>
          <c:dPt>
            <c:idx val="1"/>
            <c:bubble3D val="0"/>
            <c:spPr>
              <a:noFill/>
            </c:spPr>
            <c:extLst>
              <c:ext xmlns:c16="http://schemas.microsoft.com/office/drawing/2014/chart" uri="{C3380CC4-5D6E-409C-BE32-E72D297353CC}">
                <c16:uniqueId val="{00000003-97C5-4EBD-9B04-7ADF6395A28B}"/>
              </c:ext>
            </c:extLst>
          </c:dPt>
          <c:cat>
            <c:strRef>
              <c:f>Sheet1!$A$2:$A$3</c:f>
              <c:strCache>
                <c:ptCount val="2"/>
                <c:pt idx="0">
                  <c:v>1st Qtr</c:v>
                </c:pt>
                <c:pt idx="1">
                  <c:v>2nd Qtr</c:v>
                </c:pt>
              </c:strCache>
            </c:strRef>
          </c:cat>
          <c:val>
            <c:numRef>
              <c:f>Sheet1!$B$2:$B$3</c:f>
              <c:numCache>
                <c:formatCode>General</c:formatCode>
                <c:ptCount val="2"/>
                <c:pt idx="0">
                  <c:v>195</c:v>
                </c:pt>
                <c:pt idx="1">
                  <c:v>65</c:v>
                </c:pt>
              </c:numCache>
            </c:numRef>
          </c:val>
          <c:extLst>
            <c:ext xmlns:c16="http://schemas.microsoft.com/office/drawing/2014/chart" uri="{C3380CC4-5D6E-409C-BE32-E72D297353CC}">
              <c16:uniqueId val="{00000004-97C5-4EBD-9B04-7ADF6395A28B}"/>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G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33009666146416E-2"/>
          <c:y val="0"/>
          <c:w val="0.90152633558416406"/>
          <c:h val="0.9978366707337496"/>
        </c:manualLayout>
      </c:layout>
      <c:doughnutChart>
        <c:varyColors val="1"/>
        <c:ser>
          <c:idx val="0"/>
          <c:order val="0"/>
          <c:tx>
            <c:strRef>
              <c:f>Sheet1!$B$1</c:f>
              <c:strCache>
                <c:ptCount val="1"/>
                <c:pt idx="0">
                  <c:v>Sales</c:v>
                </c:pt>
              </c:strCache>
            </c:strRef>
          </c:tx>
          <c:dPt>
            <c:idx val="0"/>
            <c:bubble3D val="0"/>
            <c:spPr>
              <a:solidFill>
                <a:schemeClr val="accent4"/>
              </a:solidFill>
            </c:spPr>
            <c:extLst>
              <c:ext xmlns:c16="http://schemas.microsoft.com/office/drawing/2014/chart" uri="{C3380CC4-5D6E-409C-BE32-E72D297353CC}">
                <c16:uniqueId val="{00000001-E939-4BFF-8EFA-60EDEADFC6A0}"/>
              </c:ext>
            </c:extLst>
          </c:dPt>
          <c:dPt>
            <c:idx val="1"/>
            <c:bubble3D val="0"/>
            <c:spPr>
              <a:noFill/>
            </c:spPr>
            <c:extLst>
              <c:ext xmlns:c16="http://schemas.microsoft.com/office/drawing/2014/chart" uri="{C3380CC4-5D6E-409C-BE32-E72D297353CC}">
                <c16:uniqueId val="{00000003-E939-4BFF-8EFA-60EDEADFC6A0}"/>
              </c:ext>
            </c:extLst>
          </c:dPt>
          <c:cat>
            <c:strRef>
              <c:f>Sheet1!$A$2:$A$3</c:f>
              <c:strCache>
                <c:ptCount val="2"/>
                <c:pt idx="0">
                  <c:v>1st Qtr</c:v>
                </c:pt>
                <c:pt idx="1">
                  <c:v>2nd Qtr</c:v>
                </c:pt>
              </c:strCache>
            </c:strRef>
          </c:cat>
          <c:val>
            <c:numRef>
              <c:f>Sheet1!$B$2:$B$3</c:f>
              <c:numCache>
                <c:formatCode>General</c:formatCode>
                <c:ptCount val="2"/>
                <c:pt idx="0">
                  <c:v>570</c:v>
                </c:pt>
                <c:pt idx="1">
                  <c:v>30</c:v>
                </c:pt>
              </c:numCache>
            </c:numRef>
          </c:val>
          <c:extLst>
            <c:ext xmlns:c16="http://schemas.microsoft.com/office/drawing/2014/chart" uri="{C3380CC4-5D6E-409C-BE32-E72D297353CC}">
              <c16:uniqueId val="{00000004-E939-4BFF-8EFA-60EDEADFC6A0}"/>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G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099413-FE31-49B9-8646-FFA87310070D}" type="datetimeFigureOut">
              <a:rPr lang="ko-KR" altLang="en-US" smtClean="0"/>
              <a:t>2020. 10. 9.</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4368B0-E4C3-489B-9EDD-862E350A98F7}" type="slidenum">
              <a:rPr lang="ko-KR" altLang="en-US" smtClean="0"/>
              <a:t>‹#›</a:t>
            </a:fld>
            <a:endParaRPr lang="ko-KR" altLang="en-US"/>
          </a:p>
        </p:txBody>
      </p:sp>
    </p:spTree>
    <p:extLst>
      <p:ext uri="{BB962C8B-B14F-4D97-AF65-F5344CB8AC3E}">
        <p14:creationId xmlns:p14="http://schemas.microsoft.com/office/powerpoint/2010/main" val="269265258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833796" y="1203597"/>
            <a:ext cx="3481636" cy="1808583"/>
          </a:xfrm>
          <a:prstGeom prst="rect">
            <a:avLst/>
          </a:prstGeom>
        </p:spPr>
        <p:txBody>
          <a:bodyPr anchor="ctr"/>
          <a:lstStyle>
            <a:lvl1pPr marL="0" indent="0" algn="ctr">
              <a:lnSpc>
                <a:spcPct val="100000"/>
              </a:lnSpc>
              <a:buNone/>
              <a:defRPr sz="3600" b="0" baseline="0">
                <a:solidFill>
                  <a:schemeClr val="bg1"/>
                </a:solidFill>
                <a:latin typeface="+mj-lt"/>
                <a:cs typeface="Arial" pitchFamily="34" charset="0"/>
              </a:defRPr>
            </a:lvl1pPr>
          </a:lstStyle>
          <a:p>
            <a:pPr lvl="0"/>
            <a:r>
              <a:rPr lang="en-US" altLang="ko-KR" dirty="0"/>
              <a:t>FREE</a:t>
            </a:r>
          </a:p>
          <a:p>
            <a:pPr lvl="0"/>
            <a:r>
              <a:rPr lang="en-US" altLang="ko-KR" dirty="0"/>
              <a:t>PPT</a:t>
            </a:r>
          </a:p>
          <a:p>
            <a:pPr lvl="0"/>
            <a:r>
              <a:rPr lang="en-US" altLang="ko-KR" dirty="0"/>
              <a:t>TEMPLATES</a:t>
            </a:r>
          </a:p>
        </p:txBody>
      </p:sp>
      <p:sp>
        <p:nvSpPr>
          <p:cNvPr id="11" name="Text Placeholder 9"/>
          <p:cNvSpPr>
            <a:spLocks noGrp="1"/>
          </p:cNvSpPr>
          <p:nvPr>
            <p:ph type="body" sz="quarter" idx="11" hasCustomPrompt="1"/>
          </p:nvPr>
        </p:nvSpPr>
        <p:spPr>
          <a:xfrm>
            <a:off x="2833796" y="3012181"/>
            <a:ext cx="3481636" cy="85571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INSTERT</a:t>
            </a:r>
          </a:p>
          <a:p>
            <a:pPr lvl="0"/>
            <a:r>
              <a:rPr lang="en-US" altLang="ko-KR" dirty="0"/>
              <a:t>THE TITLE OF YOUR</a:t>
            </a:r>
          </a:p>
          <a:p>
            <a:pPr lvl="0"/>
            <a:r>
              <a:rPr lang="en-US" altLang="ko-KR" dirty="0"/>
              <a:t>PRESENTATION HERE</a:t>
            </a:r>
            <a:endParaRPr lang="ko-KR" alt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2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3363838"/>
            <a:ext cx="9144000" cy="18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155820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123728" y="123478"/>
            <a:ext cx="7020272" cy="576064"/>
          </a:xfrm>
          <a:prstGeom prst="rect">
            <a:avLst/>
          </a:prstGeom>
        </p:spPr>
        <p:txBody>
          <a:bodyPr anchor="ctr"/>
          <a:lstStyle>
            <a:lvl1pPr marL="0" indent="0" algn="l">
              <a:buNone/>
              <a:defRPr sz="36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123728" y="699542"/>
            <a:ext cx="7020272" cy="288032"/>
          </a:xfrm>
          <a:prstGeom prst="rect">
            <a:avLst/>
          </a:prstGeom>
        </p:spPr>
        <p:txBody>
          <a:bodyPr anchor="ctr"/>
          <a:lstStyle>
            <a:lvl1pPr marL="0" indent="0" algn="l">
              <a:buNone/>
              <a:defRPr sz="12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619157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2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4876006"/>
            <a:ext cx="9144000" cy="288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Picture Placeholder 2"/>
          <p:cNvSpPr>
            <a:spLocks noGrp="1"/>
          </p:cNvSpPr>
          <p:nvPr>
            <p:ph type="pic" idx="1" hasCustomPrompt="1"/>
          </p:nvPr>
        </p:nvSpPr>
        <p:spPr>
          <a:xfrm>
            <a:off x="612811" y="1243802"/>
            <a:ext cx="1714726" cy="1666909"/>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Frame 2"/>
          <p:cNvSpPr/>
          <p:nvPr userDrawn="1"/>
        </p:nvSpPr>
        <p:spPr>
          <a:xfrm>
            <a:off x="485315" y="1131590"/>
            <a:ext cx="1944216" cy="3384376"/>
          </a:xfrm>
          <a:prstGeom prst="frame">
            <a:avLst>
              <a:gd name="adj1" fmla="val 18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Picture Placeholder 2"/>
          <p:cNvSpPr>
            <a:spLocks noGrp="1"/>
          </p:cNvSpPr>
          <p:nvPr>
            <p:ph type="pic" idx="12" hasCustomPrompt="1"/>
          </p:nvPr>
        </p:nvSpPr>
        <p:spPr>
          <a:xfrm>
            <a:off x="2684518" y="1243802"/>
            <a:ext cx="1714726" cy="1666909"/>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5" name="Frame 14"/>
          <p:cNvSpPr/>
          <p:nvPr userDrawn="1"/>
        </p:nvSpPr>
        <p:spPr>
          <a:xfrm>
            <a:off x="2557022" y="1131590"/>
            <a:ext cx="1944216" cy="3384376"/>
          </a:xfrm>
          <a:prstGeom prst="frame">
            <a:avLst>
              <a:gd name="adj1" fmla="val 18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6" name="Picture Placeholder 2"/>
          <p:cNvSpPr>
            <a:spLocks noGrp="1"/>
          </p:cNvSpPr>
          <p:nvPr>
            <p:ph type="pic" idx="13" hasCustomPrompt="1"/>
          </p:nvPr>
        </p:nvSpPr>
        <p:spPr>
          <a:xfrm>
            <a:off x="4756225" y="1243802"/>
            <a:ext cx="1714726" cy="1666909"/>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7" name="Frame 16"/>
          <p:cNvSpPr/>
          <p:nvPr userDrawn="1"/>
        </p:nvSpPr>
        <p:spPr>
          <a:xfrm>
            <a:off x="4628729" y="1131590"/>
            <a:ext cx="1944216" cy="3384376"/>
          </a:xfrm>
          <a:prstGeom prst="frame">
            <a:avLst>
              <a:gd name="adj1" fmla="val 182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8" name="Picture Placeholder 2"/>
          <p:cNvSpPr>
            <a:spLocks noGrp="1"/>
          </p:cNvSpPr>
          <p:nvPr>
            <p:ph type="pic" idx="14" hasCustomPrompt="1"/>
          </p:nvPr>
        </p:nvSpPr>
        <p:spPr>
          <a:xfrm>
            <a:off x="6827932" y="1243802"/>
            <a:ext cx="1714726" cy="1666909"/>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9" name="Frame 18"/>
          <p:cNvSpPr/>
          <p:nvPr userDrawn="1"/>
        </p:nvSpPr>
        <p:spPr>
          <a:xfrm>
            <a:off x="6700436" y="1131590"/>
            <a:ext cx="1944216" cy="3384376"/>
          </a:xfrm>
          <a:prstGeom prst="frame">
            <a:avLst>
              <a:gd name="adj1" fmla="val 18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2725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804248" y="307249"/>
            <a:ext cx="2016224" cy="4536504"/>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2915816" y="307249"/>
            <a:ext cx="3744416" cy="4536504"/>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200" b="0" baseline="0">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459144" y="1259703"/>
            <a:ext cx="1728000" cy="1728000"/>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331352" y="3116468"/>
            <a:ext cx="1728000" cy="1728000"/>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2331160" y="1259511"/>
            <a:ext cx="1728192" cy="1728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p:cNvSpPr/>
          <p:nvPr userDrawn="1"/>
        </p:nvSpPr>
        <p:spPr>
          <a:xfrm>
            <a:off x="459144" y="3116276"/>
            <a:ext cx="1728192" cy="17281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Picture Placeholder 2"/>
          <p:cNvSpPr>
            <a:spLocks noGrp="1"/>
          </p:cNvSpPr>
          <p:nvPr>
            <p:ph type="pic" idx="13" hasCustomPrompt="1"/>
          </p:nvPr>
        </p:nvSpPr>
        <p:spPr>
          <a:xfrm>
            <a:off x="4203560" y="1259511"/>
            <a:ext cx="4464496" cy="3584957"/>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99547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259632" y="483518"/>
            <a:ext cx="3463180" cy="4176464"/>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44108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6" name="Rectangle 5"/>
          <p:cNvSpPr/>
          <p:nvPr userDrawn="1"/>
        </p:nvSpPr>
        <p:spPr>
          <a:xfrm>
            <a:off x="0" y="1285875"/>
            <a:ext cx="9144000" cy="2571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7" name="Picture 3" descr="D:\GoogleSlides\002-기본자료\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88024" y="750706"/>
            <a:ext cx="3744416" cy="3733460"/>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4934706" y="874686"/>
            <a:ext cx="3441499" cy="2345136"/>
          </a:xfrm>
          <a:prstGeom prst="rect">
            <a:avLst/>
          </a:prstGeom>
          <a:solidFill>
            <a:schemeClr val="bg1">
              <a:lumMod val="95000"/>
            </a:schemeClr>
          </a:solidFill>
          <a:effectLst/>
        </p:spPr>
        <p:txBody>
          <a:bodyPr anchor="ctr"/>
          <a:lstStyle>
            <a:lvl1pPr marL="0" indent="0" algn="ctr">
              <a:buNone/>
              <a:defRPr sz="1200" b="1"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Text Placeholder 9"/>
          <p:cNvSpPr>
            <a:spLocks noGrp="1"/>
          </p:cNvSpPr>
          <p:nvPr>
            <p:ph type="body" sz="quarter" idx="10" hasCustomPrompt="1"/>
          </p:nvPr>
        </p:nvSpPr>
        <p:spPr>
          <a:xfrm>
            <a:off x="467544" y="181632"/>
            <a:ext cx="8676456" cy="576064"/>
          </a:xfrm>
          <a:prstGeom prst="rect">
            <a:avLst/>
          </a:prstGeom>
        </p:spPr>
        <p:txBody>
          <a:bodyPr anchor="ctr"/>
          <a:lstStyle>
            <a:lvl1pPr marL="0" indent="0" algn="l">
              <a:buNone/>
              <a:defRPr sz="3600" b="0" baseline="0">
                <a:solidFill>
                  <a:schemeClr val="accent1"/>
                </a:solidFill>
                <a:latin typeface="+mj-lt"/>
                <a:cs typeface="Arial" pitchFamily="34" charset="0"/>
              </a:defRPr>
            </a:lvl1pPr>
          </a:lstStyle>
          <a:p>
            <a:pPr lvl="0"/>
            <a:r>
              <a:rPr lang="en-US" altLang="ko-KR" dirty="0"/>
              <a:t>IMAGES &amp; CONTENTS</a:t>
            </a:r>
          </a:p>
        </p:txBody>
      </p:sp>
      <p:sp>
        <p:nvSpPr>
          <p:cNvPr id="9" name="Text Placeholder 9"/>
          <p:cNvSpPr>
            <a:spLocks noGrp="1"/>
          </p:cNvSpPr>
          <p:nvPr>
            <p:ph type="body" sz="quarter" idx="11" hasCustomPrompt="1"/>
          </p:nvPr>
        </p:nvSpPr>
        <p:spPr>
          <a:xfrm>
            <a:off x="467544" y="757696"/>
            <a:ext cx="8676456" cy="288032"/>
          </a:xfrm>
          <a:prstGeom prst="rect">
            <a:avLst/>
          </a:prstGeom>
        </p:spPr>
        <p:txBody>
          <a:bodyPr anchor="ctr"/>
          <a:lstStyle>
            <a:lvl1pPr marL="0" indent="0" algn="l">
              <a:buNone/>
              <a:defRPr sz="12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103964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3" name="Rectangle 2"/>
          <p:cNvSpPr/>
          <p:nvPr userDrawn="1"/>
        </p:nvSpPr>
        <p:spPr>
          <a:xfrm>
            <a:off x="0" y="0"/>
            <a:ext cx="9144000" cy="25717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123318" y="896439"/>
            <a:ext cx="2808312" cy="3400810"/>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7347454" y="1034587"/>
            <a:ext cx="1080120"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5697095" y="1181296"/>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0903128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solidFill>
          <a:schemeClr val="accent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0" hasCustomPrompt="1"/>
          </p:nvPr>
        </p:nvSpPr>
        <p:spPr>
          <a:xfrm>
            <a:off x="2915816" y="0"/>
            <a:ext cx="3312368" cy="5143500"/>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7556570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9144000" cy="5143500"/>
          </a:xfrm>
          <a:prstGeom prst="rect">
            <a:avLst/>
          </a:prstGeom>
          <a:solidFill>
            <a:schemeClr val="bg1">
              <a:lumMod val="8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67969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val 3"/>
          <p:cNvSpPr/>
          <p:nvPr userDrawn="1"/>
        </p:nvSpPr>
        <p:spPr>
          <a:xfrm>
            <a:off x="2879812" y="874038"/>
            <a:ext cx="3384376" cy="3384376"/>
          </a:xfrm>
          <a:prstGeom prst="ellipse">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879812" y="1995686"/>
            <a:ext cx="3384376" cy="576063"/>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879664" y="2571750"/>
            <a:ext cx="3384376" cy="508248"/>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a:t>
            </a:r>
          </a:p>
          <a:p>
            <a:pPr lvl="0"/>
            <a:r>
              <a:rPr lang="en-US" altLang="ko-KR" dirty="0"/>
              <a:t>of your subtitle Here</a:t>
            </a:r>
          </a:p>
        </p:txBody>
      </p:sp>
      <p:sp>
        <p:nvSpPr>
          <p:cNvPr id="5" name="Rectangle 4"/>
          <p:cNvSpPr/>
          <p:nvPr userDrawn="1"/>
        </p:nvSpPr>
        <p:spPr>
          <a:xfrm rot="2551977">
            <a:off x="8622803" y="-175729"/>
            <a:ext cx="216024" cy="828048"/>
          </a:xfrm>
          <a:custGeom>
            <a:avLst/>
            <a:gdLst/>
            <a:ahLst/>
            <a:cxnLst/>
            <a:rect l="l" t="t" r="r" b="b"/>
            <a:pathLst>
              <a:path w="216024" h="828048">
                <a:moveTo>
                  <a:pt x="0" y="198178"/>
                </a:moveTo>
                <a:lnTo>
                  <a:pt x="216024" y="0"/>
                </a:lnTo>
                <a:lnTo>
                  <a:pt x="216024" y="828048"/>
                </a:lnTo>
                <a:lnTo>
                  <a:pt x="0" y="828047"/>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p>
        </p:txBody>
      </p:sp>
      <p:sp>
        <p:nvSpPr>
          <p:cNvPr id="8" name="Rectangle 7"/>
          <p:cNvSpPr/>
          <p:nvPr userDrawn="1"/>
        </p:nvSpPr>
        <p:spPr>
          <a:xfrm rot="2551977">
            <a:off x="8702909" y="-64441"/>
            <a:ext cx="216024" cy="1220895"/>
          </a:xfrm>
          <a:custGeom>
            <a:avLst/>
            <a:gdLst/>
            <a:ahLst/>
            <a:cxnLst/>
            <a:rect l="l" t="t" r="r" b="b"/>
            <a:pathLst>
              <a:path w="216024" h="1220895">
                <a:moveTo>
                  <a:pt x="0" y="0"/>
                </a:moveTo>
                <a:lnTo>
                  <a:pt x="216024" y="235477"/>
                </a:lnTo>
                <a:lnTo>
                  <a:pt x="216024" y="1220895"/>
                </a:lnTo>
                <a:lnTo>
                  <a:pt x="0" y="1220895"/>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p>
        </p:txBody>
      </p:sp>
      <p:sp>
        <p:nvSpPr>
          <p:cNvPr id="9" name="Rectangle 8"/>
          <p:cNvSpPr/>
          <p:nvPr userDrawn="1"/>
        </p:nvSpPr>
        <p:spPr>
          <a:xfrm rot="2359288">
            <a:off x="201572" y="3936189"/>
            <a:ext cx="216024" cy="1240840"/>
          </a:xfrm>
          <a:custGeom>
            <a:avLst/>
            <a:gdLst/>
            <a:ahLst/>
            <a:cxnLst/>
            <a:rect l="l" t="t" r="r" b="b"/>
            <a:pathLst>
              <a:path w="216024" h="1240840">
                <a:moveTo>
                  <a:pt x="0" y="0"/>
                </a:moveTo>
                <a:lnTo>
                  <a:pt x="216024" y="0"/>
                </a:lnTo>
                <a:lnTo>
                  <a:pt x="216024" y="1240840"/>
                </a:lnTo>
                <a:lnTo>
                  <a:pt x="0" y="977112"/>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p>
        </p:txBody>
      </p:sp>
      <p:sp>
        <p:nvSpPr>
          <p:cNvPr id="12" name="Rectangle 11"/>
          <p:cNvSpPr/>
          <p:nvPr userDrawn="1"/>
        </p:nvSpPr>
        <p:spPr>
          <a:xfrm rot="2359288">
            <a:off x="272370" y="4409776"/>
            <a:ext cx="216024" cy="904565"/>
          </a:xfrm>
          <a:custGeom>
            <a:avLst/>
            <a:gdLst/>
            <a:ahLst/>
            <a:cxnLst/>
            <a:rect l="l" t="t" r="r" b="b"/>
            <a:pathLst>
              <a:path w="216024" h="904565">
                <a:moveTo>
                  <a:pt x="0" y="0"/>
                </a:moveTo>
                <a:lnTo>
                  <a:pt x="216024" y="0"/>
                </a:lnTo>
                <a:lnTo>
                  <a:pt x="216024" y="727616"/>
                </a:lnTo>
                <a:lnTo>
                  <a:pt x="0" y="904565"/>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p>
        </p:txBody>
      </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435740" y="468065"/>
            <a:ext cx="4032448" cy="2016224"/>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576312" y="468065"/>
            <a:ext cx="2016000" cy="2016224"/>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4576312" y="2628305"/>
            <a:ext cx="2016000" cy="2016224"/>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6700660" y="2628305"/>
            <a:ext cx="2016000" cy="2016224"/>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6700436" y="468065"/>
            <a:ext cx="2016224" cy="20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78201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19716" y="195485"/>
            <a:ext cx="2945595" cy="2320657"/>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219716" y="2643758"/>
            <a:ext cx="2945595" cy="2320657"/>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5980356" y="195485"/>
            <a:ext cx="2945595" cy="2320657"/>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5980356" y="2643758"/>
            <a:ext cx="2945595" cy="2320657"/>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3275856" y="195485"/>
            <a:ext cx="2593954" cy="4774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0259809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7090034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1"/>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07854"/>
            <a:ext cx="9144000" cy="464245"/>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0" y="3979602"/>
            <a:ext cx="9144000" cy="282356"/>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3" name="Picture Placeholder 2"/>
          <p:cNvSpPr>
            <a:spLocks noGrp="1"/>
          </p:cNvSpPr>
          <p:nvPr>
            <p:ph type="pic" sz="quarter" idx="12" hasCustomPrompt="1"/>
          </p:nvPr>
        </p:nvSpPr>
        <p:spPr>
          <a:xfrm>
            <a:off x="1" y="0"/>
            <a:ext cx="9144000" cy="2571750"/>
          </a:xfrm>
          <a:prstGeom prst="rect">
            <a:avLst/>
          </a:prstGeom>
        </p:spPr>
        <p:txBody>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a:solidFill>
                  <a:schemeClr val="tx1">
                    <a:lumMod val="75000"/>
                    <a:lumOff val="25000"/>
                  </a:schemeClr>
                </a:solidFill>
                <a:latin typeface="+mn-lt"/>
              </a:defRPr>
            </a:lvl1pPr>
          </a:lstStyle>
          <a:p>
            <a:r>
              <a:rPr lang="en-US" altLang="ko-KR" dirty="0"/>
              <a:t>Your Picture Here</a:t>
            </a:r>
            <a:endParaRPr lang="ko-KR" altLang="en-US" dirty="0"/>
          </a:p>
          <a:p>
            <a:endParaRPr lang="ko-KR" altLang="en-US" dirty="0"/>
          </a:p>
        </p:txBody>
      </p:sp>
      <p:sp>
        <p:nvSpPr>
          <p:cNvPr id="4" name="Rectangle 3"/>
          <p:cNvSpPr/>
          <p:nvPr userDrawn="1"/>
        </p:nvSpPr>
        <p:spPr>
          <a:xfrm>
            <a:off x="0" y="4659982"/>
            <a:ext cx="9144000" cy="48351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2" name="Rectangle 1"/>
          <p:cNvSpPr/>
          <p:nvPr userDrawn="1"/>
        </p:nvSpPr>
        <p:spPr>
          <a:xfrm>
            <a:off x="0" y="2571750"/>
            <a:ext cx="9144000" cy="25717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6" name="Picture 2" descr="E:\002-KIMS BUSINESS\007-02-Googleslidesppt\02-GSppt-Contents-Kim\20170215\02-abs\businessman-with-city-vew-pn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1435" y="339502"/>
            <a:ext cx="2105436" cy="4373692"/>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9"/>
          <p:cNvSpPr>
            <a:spLocks noGrp="1"/>
          </p:cNvSpPr>
          <p:nvPr>
            <p:ph type="body" sz="quarter" idx="10" hasCustomPrompt="1"/>
          </p:nvPr>
        </p:nvSpPr>
        <p:spPr>
          <a:xfrm>
            <a:off x="2566870" y="267494"/>
            <a:ext cx="6577129" cy="648072"/>
          </a:xfrm>
          <a:prstGeom prst="rect">
            <a:avLst/>
          </a:prstGeom>
        </p:spPr>
        <p:txBody>
          <a:bodyPr anchor="ctr"/>
          <a:lstStyle>
            <a:lvl1pPr marL="0" indent="0" algn="l">
              <a:buNone/>
              <a:defRPr sz="36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r Use Layout">
    <p:spTree>
      <p:nvGrpSpPr>
        <p:cNvPr id="1" name=""/>
        <p:cNvGrpSpPr/>
        <p:nvPr/>
      </p:nvGrpSpPr>
      <p:grpSpPr>
        <a:xfrm>
          <a:off x="0" y="0"/>
          <a:ext cx="0" cy="0"/>
          <a:chOff x="0" y="0"/>
          <a:chExt cx="0" cy="0"/>
        </a:xfrm>
      </p:grpSpPr>
      <p:sp>
        <p:nvSpPr>
          <p:cNvPr id="2" name="Rectangle 1"/>
          <p:cNvSpPr/>
          <p:nvPr userDrawn="1"/>
        </p:nvSpPr>
        <p:spPr>
          <a:xfrm>
            <a:off x="0" y="2571750"/>
            <a:ext cx="9144000" cy="25717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6" name="Picture 2" descr="E:\002-KIMS BUSINESS\007-02-Googleslidesppt\02-GSppt-Contents-Kim\20170215\02-abs\businessman-with-city-vew-pn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9037" y="708009"/>
            <a:ext cx="1793463" cy="3725620"/>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9"/>
          <p:cNvSpPr>
            <a:spLocks noGrp="1"/>
          </p:cNvSpPr>
          <p:nvPr>
            <p:ph type="body" sz="quarter" idx="10" hasCustomPrompt="1"/>
          </p:nvPr>
        </p:nvSpPr>
        <p:spPr>
          <a:xfrm>
            <a:off x="1892500" y="483518"/>
            <a:ext cx="7251500" cy="576064"/>
          </a:xfrm>
          <a:prstGeom prst="rect">
            <a:avLst/>
          </a:prstGeom>
        </p:spPr>
        <p:txBody>
          <a:bodyPr anchor="ctr"/>
          <a:lstStyle>
            <a:lvl1pPr marL="0" indent="0" algn="l">
              <a:buNone/>
              <a:defRPr sz="36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888934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1"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6" name="Text Placeholder 9"/>
          <p:cNvSpPr>
            <a:spLocks noGrp="1"/>
          </p:cNvSpPr>
          <p:nvPr>
            <p:ph type="body" sz="quarter" idx="12" hasCustomPrompt="1"/>
          </p:nvPr>
        </p:nvSpPr>
        <p:spPr>
          <a:xfrm>
            <a:off x="0" y="699542"/>
            <a:ext cx="9144000" cy="288032"/>
          </a:xfrm>
          <a:prstGeom prst="rect">
            <a:avLst/>
          </a:prstGeom>
        </p:spPr>
        <p:txBody>
          <a:bodyPr anchor="ctr"/>
          <a:lstStyle>
            <a:lvl1pPr marL="0" indent="0" algn="ctr">
              <a:buNone/>
              <a:defRPr sz="12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accent2">
            <a:lumMod val="75000"/>
          </a:schemeClr>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2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947433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2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75261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755576" y="123478"/>
            <a:ext cx="8388424" cy="576064"/>
          </a:xfrm>
          <a:prstGeom prst="rect">
            <a:avLst/>
          </a:prstGeom>
        </p:spPr>
        <p:txBody>
          <a:bodyPr anchor="ctr"/>
          <a:lstStyle>
            <a:lvl1pPr marL="0" indent="0" algn="l">
              <a:buNone/>
              <a:defRPr sz="36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755576" y="699542"/>
            <a:ext cx="8388424" cy="288032"/>
          </a:xfrm>
          <a:prstGeom prst="rect">
            <a:avLst/>
          </a:prstGeom>
        </p:spPr>
        <p:txBody>
          <a:bodyPr anchor="ctr"/>
          <a:lstStyle>
            <a:lvl1pPr marL="0" indent="0" algn="l">
              <a:buNone/>
              <a:defRPr sz="1200" b="0" baseline="0">
                <a:solidFill>
                  <a:schemeClr val="accent1"/>
                </a:solidFill>
                <a:latin typeface="+mn-lt"/>
                <a:cs typeface="Arial" pitchFamily="34" charset="0"/>
              </a:defRPr>
            </a:lvl1pPr>
          </a:lstStyle>
          <a:p>
            <a:pPr lvl="0"/>
            <a:r>
              <a:rPr lang="en-US" altLang="ko-KR" dirty="0"/>
              <a:t>Insert the title of your subtitle Here</a:t>
            </a:r>
          </a:p>
        </p:txBody>
      </p:sp>
      <p:pic>
        <p:nvPicPr>
          <p:cNvPr id="6" name="Picture 2" descr="E:\002-KIMS BUSINESS\007-02-Googleslidesppt\02-GSppt-Contents-Kim\20170215\02-abs\businessman-with-city-vew-p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flipH="1">
            <a:off x="8244408" y="3435846"/>
            <a:ext cx="757546" cy="157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972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2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4876006"/>
            <a:ext cx="9144000" cy="288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904703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slideLayout" Target="../slideLayouts/slideLayout23.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52" r:id="rId3"/>
    <p:sldLayoutId id="2147483662" r:id="rId4"/>
    <p:sldLayoutId id="2147483664" r:id="rId5"/>
    <p:sldLayoutId id="2147483665" r:id="rId6"/>
    <p:sldLayoutId id="2147483663" r:id="rId7"/>
    <p:sldLayoutId id="2147483667" r:id="rId8"/>
    <p:sldLayoutId id="2147483661" r:id="rId9"/>
    <p:sldLayoutId id="2147483666" r:id="rId10"/>
    <p:sldLayoutId id="2147483655" r:id="rId11"/>
    <p:sldLayoutId id="2147483668" r:id="rId12"/>
    <p:sldLayoutId id="2147483669" r:id="rId13"/>
    <p:sldLayoutId id="2147483673" r:id="rId14"/>
    <p:sldLayoutId id="2147483674" r:id="rId15"/>
    <p:sldLayoutId id="2147483675" r:id="rId16"/>
    <p:sldLayoutId id="2147483670" r:id="rId17"/>
    <p:sldLayoutId id="2147483671" r:id="rId18"/>
    <p:sldLayoutId id="2147483672" r:id="rId19"/>
    <p:sldLayoutId id="2147483676" r:id="rId20"/>
    <p:sldLayoutId id="2147483656" r:id="rId2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0.xml"/><Relationship Id="rId5" Type="http://schemas.openxmlformats.org/officeDocument/2006/relationships/chart" Target="../charts/chart4.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4.xml"/><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4.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2.xml"/><Relationship Id="rId5" Type="http://schemas.openxmlformats.org/officeDocument/2006/relationships/image" Target="../media/image16.jpg"/><Relationship Id="rId4" Type="http://schemas.openxmlformats.org/officeDocument/2006/relationships/image" Target="../media/image15.jp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4.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4.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997256" y="1563638"/>
            <a:ext cx="3253816" cy="1338502"/>
          </a:xfrm>
        </p:spPr>
        <p:txBody>
          <a:bodyPr/>
          <a:lstStyle/>
          <a:p>
            <a:pPr lvl="0"/>
            <a:r>
              <a:rPr lang="en-US" altLang="ko-KR" sz="3000" dirty="0">
                <a:ea typeface="맑은 고딕" pitchFamily="50" charset="-127"/>
              </a:rPr>
              <a:t>WELCOME TO </a:t>
            </a:r>
          </a:p>
          <a:p>
            <a:pPr lvl="0"/>
            <a:r>
              <a:rPr lang="en-US" altLang="ko-KR" sz="3000" dirty="0">
                <a:ea typeface="맑은 고딕" pitchFamily="50" charset="-127"/>
              </a:rPr>
              <a:t>SMARTFX ACADEMY GH</a:t>
            </a:r>
            <a:endParaRPr lang="en-US" altLang="ko-KR" sz="3000" dirty="0"/>
          </a:p>
        </p:txBody>
      </p:sp>
      <p:sp>
        <p:nvSpPr>
          <p:cNvPr id="5" name="TextBox 4"/>
          <p:cNvSpPr txBox="1"/>
          <p:nvPr/>
        </p:nvSpPr>
        <p:spPr>
          <a:xfrm>
            <a:off x="3139170" y="3216560"/>
            <a:ext cx="2969989" cy="830997"/>
          </a:xfrm>
          <a:prstGeom prst="rect">
            <a:avLst/>
          </a:prstGeom>
          <a:noFill/>
        </p:spPr>
        <p:txBody>
          <a:bodyPr wrap="square" rtlCol="0">
            <a:spAutoFit/>
          </a:bodyPr>
          <a:lstStyle/>
          <a:p>
            <a:pPr algn="ctr">
              <a:spcBef>
                <a:spcPts val="0"/>
              </a:spcBef>
              <a:defRPr/>
            </a:pPr>
            <a:r>
              <a:rPr lang="en-US" altLang="ko-KR" sz="1600" b="1" dirty="0">
                <a:solidFill>
                  <a:schemeClr val="bg1"/>
                </a:solidFill>
              </a:rPr>
              <a:t>Copy trading Service</a:t>
            </a:r>
          </a:p>
          <a:p>
            <a:pPr algn="ctr">
              <a:spcBef>
                <a:spcPts val="0"/>
              </a:spcBef>
              <a:defRPr/>
            </a:pPr>
            <a:r>
              <a:rPr lang="en-US" altLang="ko-KR" sz="1600" b="1" dirty="0">
                <a:solidFill>
                  <a:schemeClr val="bg1"/>
                </a:solidFill>
              </a:rPr>
              <a:t> webinar </a:t>
            </a:r>
          </a:p>
          <a:p>
            <a:pPr algn="ctr"/>
            <a:endParaRPr lang="ko-KR" altLang="en-US" sz="1600" dirty="0">
              <a:solidFill>
                <a:schemeClr val="bg1"/>
              </a:solidFill>
              <a:cs typeface="Arial" pitchFamily="34" charset="0"/>
            </a:endParaRPr>
          </a:p>
        </p:txBody>
      </p:sp>
      <p:grpSp>
        <p:nvGrpSpPr>
          <p:cNvPr id="6" name="Group 5"/>
          <p:cNvGrpSpPr/>
          <p:nvPr/>
        </p:nvGrpSpPr>
        <p:grpSpPr>
          <a:xfrm>
            <a:off x="2833796" y="828318"/>
            <a:ext cx="3481636" cy="3481636"/>
            <a:chOff x="2267744" y="1052736"/>
            <a:chExt cx="4122204" cy="4122204"/>
          </a:xfrm>
        </p:grpSpPr>
        <p:sp>
          <p:nvSpPr>
            <p:cNvPr id="7" name="Oval 6"/>
            <p:cNvSpPr/>
            <p:nvPr/>
          </p:nvSpPr>
          <p:spPr>
            <a:xfrm>
              <a:off x="2267744" y="1052736"/>
              <a:ext cx="4122204" cy="412220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Oval 7"/>
            <p:cNvSpPr/>
            <p:nvPr/>
          </p:nvSpPr>
          <p:spPr>
            <a:xfrm>
              <a:off x="2343944" y="1128936"/>
              <a:ext cx="3969804" cy="3969804"/>
            </a:xfrm>
            <a:prstGeom prst="ellipse">
              <a:avLst/>
            </a:prstGeom>
            <a:noFill/>
            <a:ln w="127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4183684269"/>
              </p:ext>
            </p:extLst>
          </p:nvPr>
        </p:nvGraphicFramePr>
        <p:xfrm>
          <a:off x="829079" y="1385240"/>
          <a:ext cx="1542927" cy="13940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2" name="Chart 3">
            <a:extLst>
              <a:ext uri="{FF2B5EF4-FFF2-40B4-BE49-F238E27FC236}">
                <a16:creationId xmlns:a16="http://schemas.microsoft.com/office/drawing/2014/main" id="{F739FC70-62F7-4F03-9965-62B1AAA1EAF3}"/>
              </a:ext>
            </a:extLst>
          </p:cNvPr>
          <p:cNvGraphicFramePr/>
          <p:nvPr>
            <p:extLst>
              <p:ext uri="{D42A27DB-BD31-4B8C-83A1-F6EECF244321}">
                <p14:modId xmlns:p14="http://schemas.microsoft.com/office/powerpoint/2010/main" val="26166319"/>
              </p:ext>
            </p:extLst>
          </p:nvPr>
        </p:nvGraphicFramePr>
        <p:xfrm>
          <a:off x="2796953" y="1385240"/>
          <a:ext cx="1542927" cy="139400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3" name="Chart 3">
            <a:extLst>
              <a:ext uri="{FF2B5EF4-FFF2-40B4-BE49-F238E27FC236}">
                <a16:creationId xmlns:a16="http://schemas.microsoft.com/office/drawing/2014/main" id="{425A35BB-4B11-4C9E-9D25-E5B716E7EB6B}"/>
              </a:ext>
            </a:extLst>
          </p:cNvPr>
          <p:cNvGraphicFramePr/>
          <p:nvPr>
            <p:extLst>
              <p:ext uri="{D42A27DB-BD31-4B8C-83A1-F6EECF244321}">
                <p14:modId xmlns:p14="http://schemas.microsoft.com/office/powerpoint/2010/main" val="682863034"/>
              </p:ext>
            </p:extLst>
          </p:nvPr>
        </p:nvGraphicFramePr>
        <p:xfrm>
          <a:off x="4764827" y="1385240"/>
          <a:ext cx="1542927" cy="139400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4" name="Chart 3">
            <a:extLst>
              <a:ext uri="{FF2B5EF4-FFF2-40B4-BE49-F238E27FC236}">
                <a16:creationId xmlns:a16="http://schemas.microsoft.com/office/drawing/2014/main" id="{7E6A3CC7-F13B-4C10-83A4-13B900F9A3EF}"/>
              </a:ext>
            </a:extLst>
          </p:cNvPr>
          <p:cNvGraphicFramePr/>
          <p:nvPr>
            <p:extLst>
              <p:ext uri="{D42A27DB-BD31-4B8C-83A1-F6EECF244321}">
                <p14:modId xmlns:p14="http://schemas.microsoft.com/office/powerpoint/2010/main" val="1012603891"/>
              </p:ext>
            </p:extLst>
          </p:nvPr>
        </p:nvGraphicFramePr>
        <p:xfrm>
          <a:off x="6911129" y="1385240"/>
          <a:ext cx="1542927" cy="1394005"/>
        </p:xfrm>
        <a:graphic>
          <a:graphicData uri="http://schemas.openxmlformats.org/drawingml/2006/chart">
            <c:chart xmlns:c="http://schemas.openxmlformats.org/drawingml/2006/chart" xmlns:r="http://schemas.openxmlformats.org/officeDocument/2006/relationships" r:id="rId5"/>
          </a:graphicData>
        </a:graphic>
      </p:graphicFrame>
      <p:sp>
        <p:nvSpPr>
          <p:cNvPr id="2" name="Text Placeholder 1"/>
          <p:cNvSpPr>
            <a:spLocks noGrp="1"/>
          </p:cNvSpPr>
          <p:nvPr>
            <p:ph type="body" sz="quarter" idx="10"/>
          </p:nvPr>
        </p:nvSpPr>
        <p:spPr/>
        <p:txBody>
          <a:bodyPr/>
          <a:lstStyle/>
          <a:p>
            <a:r>
              <a:rPr lang="en-US" altLang="ko-KR" dirty="0"/>
              <a:t>REGISTRATION PROCESS</a:t>
            </a:r>
            <a:endParaRPr lang="ko-KR" altLang="en-US" dirty="0"/>
          </a:p>
        </p:txBody>
      </p:sp>
      <p:sp>
        <p:nvSpPr>
          <p:cNvPr id="3" name="Text Placeholder 2"/>
          <p:cNvSpPr>
            <a:spLocks noGrp="1"/>
          </p:cNvSpPr>
          <p:nvPr>
            <p:ph type="body" sz="quarter" idx="11"/>
          </p:nvPr>
        </p:nvSpPr>
        <p:spPr/>
        <p:txBody>
          <a:bodyPr/>
          <a:lstStyle/>
          <a:p>
            <a:pPr lvl="0"/>
            <a:r>
              <a:rPr lang="en-US" altLang="ko-KR" dirty="0"/>
              <a:t>4 Simple steps</a:t>
            </a:r>
          </a:p>
        </p:txBody>
      </p:sp>
      <p:sp>
        <p:nvSpPr>
          <p:cNvPr id="8" name="TextBox 7"/>
          <p:cNvSpPr txBox="1"/>
          <p:nvPr/>
        </p:nvSpPr>
        <p:spPr>
          <a:xfrm>
            <a:off x="998880" y="1825412"/>
            <a:ext cx="1227157" cy="461665"/>
          </a:xfrm>
          <a:prstGeom prst="rect">
            <a:avLst/>
          </a:prstGeom>
          <a:noFill/>
        </p:spPr>
        <p:txBody>
          <a:bodyPr wrap="square" rtlCol="0" anchor="ctr">
            <a:spAutoFit/>
          </a:bodyPr>
          <a:lstStyle/>
          <a:p>
            <a:pPr algn="ctr"/>
            <a:r>
              <a:rPr lang="en-US" altLang="ko-KR" sz="2400" b="1" dirty="0">
                <a:solidFill>
                  <a:schemeClr val="tx1">
                    <a:lumMod val="75000"/>
                    <a:lumOff val="25000"/>
                  </a:schemeClr>
                </a:solidFill>
                <a:cs typeface="Arial" pitchFamily="34" charset="0"/>
              </a:rPr>
              <a:t>25%</a:t>
            </a:r>
            <a:endParaRPr lang="ko-KR" altLang="en-US" sz="2400" b="1" dirty="0">
              <a:solidFill>
                <a:schemeClr val="tx1">
                  <a:lumMod val="75000"/>
                  <a:lumOff val="25000"/>
                </a:schemeClr>
              </a:solidFill>
              <a:cs typeface="Arial" pitchFamily="34" charset="0"/>
            </a:endParaRPr>
          </a:p>
        </p:txBody>
      </p:sp>
      <p:sp>
        <p:nvSpPr>
          <p:cNvPr id="9" name="TextBox 8"/>
          <p:cNvSpPr txBox="1"/>
          <p:nvPr/>
        </p:nvSpPr>
        <p:spPr>
          <a:xfrm>
            <a:off x="2962782" y="1825412"/>
            <a:ext cx="1227157" cy="461665"/>
          </a:xfrm>
          <a:prstGeom prst="rect">
            <a:avLst/>
          </a:prstGeom>
          <a:noFill/>
        </p:spPr>
        <p:txBody>
          <a:bodyPr wrap="square" rtlCol="0" anchor="ctr">
            <a:spAutoFit/>
          </a:bodyPr>
          <a:lstStyle/>
          <a:p>
            <a:pPr algn="ctr"/>
            <a:r>
              <a:rPr lang="en-US" altLang="ko-KR" sz="2400" b="1" dirty="0">
                <a:solidFill>
                  <a:schemeClr val="tx1">
                    <a:lumMod val="75000"/>
                    <a:lumOff val="25000"/>
                  </a:schemeClr>
                </a:solidFill>
                <a:cs typeface="Arial" pitchFamily="34" charset="0"/>
              </a:rPr>
              <a:t>50%</a:t>
            </a:r>
            <a:endParaRPr lang="ko-KR" altLang="en-US" sz="2400" b="1" dirty="0">
              <a:solidFill>
                <a:schemeClr val="tx1">
                  <a:lumMod val="75000"/>
                  <a:lumOff val="25000"/>
                </a:schemeClr>
              </a:solidFill>
              <a:cs typeface="Arial" pitchFamily="34" charset="0"/>
            </a:endParaRPr>
          </a:p>
        </p:txBody>
      </p:sp>
      <p:sp>
        <p:nvSpPr>
          <p:cNvPr id="10" name="TextBox 9"/>
          <p:cNvSpPr txBox="1"/>
          <p:nvPr/>
        </p:nvSpPr>
        <p:spPr>
          <a:xfrm>
            <a:off x="4926684" y="1825412"/>
            <a:ext cx="1227157" cy="461665"/>
          </a:xfrm>
          <a:prstGeom prst="rect">
            <a:avLst/>
          </a:prstGeom>
          <a:noFill/>
        </p:spPr>
        <p:txBody>
          <a:bodyPr wrap="square" rtlCol="0" anchor="ctr">
            <a:spAutoFit/>
          </a:bodyPr>
          <a:lstStyle/>
          <a:p>
            <a:pPr algn="ctr"/>
            <a:r>
              <a:rPr lang="en-US" altLang="ko-KR" sz="2400" b="1" dirty="0">
                <a:solidFill>
                  <a:schemeClr val="tx1">
                    <a:lumMod val="75000"/>
                    <a:lumOff val="25000"/>
                  </a:schemeClr>
                </a:solidFill>
                <a:cs typeface="Arial" pitchFamily="34" charset="0"/>
              </a:rPr>
              <a:t>75%</a:t>
            </a:r>
            <a:endParaRPr lang="ko-KR" altLang="en-US" sz="2400" b="1" dirty="0">
              <a:solidFill>
                <a:schemeClr val="tx1">
                  <a:lumMod val="75000"/>
                  <a:lumOff val="25000"/>
                </a:schemeClr>
              </a:solidFill>
              <a:cs typeface="Arial" pitchFamily="34" charset="0"/>
            </a:endParaRPr>
          </a:p>
        </p:txBody>
      </p:sp>
      <p:sp>
        <p:nvSpPr>
          <p:cNvPr id="11" name="TextBox 10"/>
          <p:cNvSpPr txBox="1"/>
          <p:nvPr/>
        </p:nvSpPr>
        <p:spPr>
          <a:xfrm>
            <a:off x="7069013" y="1825412"/>
            <a:ext cx="1227157" cy="461665"/>
          </a:xfrm>
          <a:prstGeom prst="rect">
            <a:avLst/>
          </a:prstGeom>
          <a:noFill/>
        </p:spPr>
        <p:txBody>
          <a:bodyPr wrap="square" rtlCol="0" anchor="ctr">
            <a:spAutoFit/>
          </a:bodyPr>
          <a:lstStyle/>
          <a:p>
            <a:pPr algn="ctr"/>
            <a:r>
              <a:rPr lang="en-US" altLang="ko-KR" sz="2400" b="1" dirty="0">
                <a:solidFill>
                  <a:schemeClr val="tx1">
                    <a:lumMod val="75000"/>
                    <a:lumOff val="25000"/>
                  </a:schemeClr>
                </a:solidFill>
                <a:cs typeface="Arial" pitchFamily="34" charset="0"/>
              </a:rPr>
              <a:t>100%</a:t>
            </a:r>
            <a:endParaRPr lang="ko-KR" altLang="en-US" sz="2400" b="1" dirty="0">
              <a:solidFill>
                <a:schemeClr val="tx1">
                  <a:lumMod val="75000"/>
                  <a:lumOff val="25000"/>
                </a:schemeClr>
              </a:solidFill>
              <a:cs typeface="Arial" pitchFamily="34" charset="0"/>
            </a:endParaRPr>
          </a:p>
        </p:txBody>
      </p:sp>
      <p:sp>
        <p:nvSpPr>
          <p:cNvPr id="12" name="TextBox 11"/>
          <p:cNvSpPr txBox="1"/>
          <p:nvPr/>
        </p:nvSpPr>
        <p:spPr>
          <a:xfrm>
            <a:off x="717429" y="2820386"/>
            <a:ext cx="1766226" cy="461665"/>
          </a:xfrm>
          <a:prstGeom prst="rect">
            <a:avLst/>
          </a:prstGeom>
          <a:noFill/>
        </p:spPr>
        <p:txBody>
          <a:bodyPr wrap="square" rtlCol="0" anchor="ctr">
            <a:spAutoFit/>
          </a:bodyPr>
          <a:lstStyle/>
          <a:p>
            <a:pPr algn="ctr"/>
            <a:r>
              <a:rPr lang="en-US" altLang="ko-KR" sz="1200" b="1" dirty="0">
                <a:solidFill>
                  <a:schemeClr val="tx1">
                    <a:lumMod val="65000"/>
                    <a:lumOff val="35000"/>
                  </a:schemeClr>
                </a:solidFill>
                <a:cs typeface="Arial" pitchFamily="34" charset="0"/>
              </a:rPr>
              <a:t>CREATE A DERIV ACCOUNT</a:t>
            </a:r>
            <a:endParaRPr lang="ko-KR" altLang="en-US" sz="1200" b="1" dirty="0">
              <a:solidFill>
                <a:schemeClr val="tx1">
                  <a:lumMod val="65000"/>
                  <a:lumOff val="35000"/>
                </a:schemeClr>
              </a:solidFill>
              <a:cs typeface="Arial" pitchFamily="34" charset="0"/>
            </a:endParaRPr>
          </a:p>
        </p:txBody>
      </p:sp>
      <p:sp>
        <p:nvSpPr>
          <p:cNvPr id="13" name="TextBox 12"/>
          <p:cNvSpPr txBox="1"/>
          <p:nvPr/>
        </p:nvSpPr>
        <p:spPr>
          <a:xfrm>
            <a:off x="2573653" y="2820386"/>
            <a:ext cx="1877876" cy="461665"/>
          </a:xfrm>
          <a:prstGeom prst="rect">
            <a:avLst/>
          </a:prstGeom>
          <a:noFill/>
        </p:spPr>
        <p:txBody>
          <a:bodyPr wrap="square" rtlCol="0" anchor="ctr">
            <a:spAutoFit/>
          </a:bodyPr>
          <a:lstStyle/>
          <a:p>
            <a:pPr algn="ctr"/>
            <a:r>
              <a:rPr lang="en-US" altLang="ko-KR" sz="1200" b="1" dirty="0">
                <a:solidFill>
                  <a:schemeClr val="tx1">
                    <a:lumMod val="65000"/>
                    <a:lumOff val="35000"/>
                  </a:schemeClr>
                </a:solidFill>
                <a:cs typeface="Arial" pitchFamily="34" charset="0"/>
              </a:rPr>
              <a:t>CREATE AND FUND YOUR LIVE ACCOUNT</a:t>
            </a:r>
            <a:endParaRPr lang="ko-KR" altLang="en-US" sz="1200" b="1" dirty="0">
              <a:solidFill>
                <a:schemeClr val="tx1">
                  <a:lumMod val="65000"/>
                  <a:lumOff val="35000"/>
                </a:schemeClr>
              </a:solidFill>
              <a:cs typeface="Arial" pitchFamily="34" charset="0"/>
            </a:endParaRPr>
          </a:p>
        </p:txBody>
      </p:sp>
      <p:sp>
        <p:nvSpPr>
          <p:cNvPr id="14" name="TextBox 13"/>
          <p:cNvSpPr txBox="1"/>
          <p:nvPr/>
        </p:nvSpPr>
        <p:spPr>
          <a:xfrm>
            <a:off x="4653177" y="2820386"/>
            <a:ext cx="1766226" cy="461665"/>
          </a:xfrm>
          <a:prstGeom prst="rect">
            <a:avLst/>
          </a:prstGeom>
          <a:noFill/>
        </p:spPr>
        <p:txBody>
          <a:bodyPr wrap="square" rtlCol="0" anchor="ctr">
            <a:spAutoFit/>
          </a:bodyPr>
          <a:lstStyle/>
          <a:p>
            <a:pPr algn="ctr"/>
            <a:r>
              <a:rPr lang="en-US" altLang="ko-KR" sz="1200" b="1" dirty="0">
                <a:solidFill>
                  <a:schemeClr val="tx1">
                    <a:lumMod val="65000"/>
                    <a:lumOff val="35000"/>
                  </a:schemeClr>
                </a:solidFill>
                <a:cs typeface="Arial" pitchFamily="34" charset="0"/>
              </a:rPr>
              <a:t>LOG INTO YOUR SMARTFX ACCOUNT</a:t>
            </a:r>
            <a:endParaRPr lang="ko-KR" altLang="en-US" sz="1200" b="1" dirty="0">
              <a:solidFill>
                <a:schemeClr val="tx1">
                  <a:lumMod val="65000"/>
                  <a:lumOff val="35000"/>
                </a:schemeClr>
              </a:solidFill>
              <a:cs typeface="Arial" pitchFamily="34" charset="0"/>
            </a:endParaRPr>
          </a:p>
        </p:txBody>
      </p:sp>
      <p:sp>
        <p:nvSpPr>
          <p:cNvPr id="15" name="TextBox 14"/>
          <p:cNvSpPr txBox="1"/>
          <p:nvPr/>
        </p:nvSpPr>
        <p:spPr>
          <a:xfrm>
            <a:off x="6621050" y="2789515"/>
            <a:ext cx="2271430" cy="646331"/>
          </a:xfrm>
          <a:prstGeom prst="rect">
            <a:avLst/>
          </a:prstGeom>
          <a:noFill/>
        </p:spPr>
        <p:txBody>
          <a:bodyPr wrap="square" rtlCol="0" anchor="ctr">
            <a:spAutoFit/>
          </a:bodyPr>
          <a:lstStyle/>
          <a:p>
            <a:pPr algn="ctr"/>
            <a:r>
              <a:rPr lang="en-US" altLang="ko-KR" sz="1200" b="1" dirty="0">
                <a:solidFill>
                  <a:schemeClr val="tx1">
                    <a:lumMod val="65000"/>
                    <a:lumOff val="35000"/>
                  </a:schemeClr>
                </a:solidFill>
                <a:cs typeface="Arial" pitchFamily="34" charset="0"/>
              </a:rPr>
              <a:t>FILL IN YOUR DERIV DETAILS AND MAKE PAYMENT</a:t>
            </a:r>
            <a:endParaRPr lang="ko-KR" altLang="en-US" sz="1200" b="1" dirty="0">
              <a:solidFill>
                <a:schemeClr val="tx1">
                  <a:lumMod val="65000"/>
                  <a:lumOff val="35000"/>
                </a:schemeClr>
              </a:solidFill>
              <a:cs typeface="Arial" pitchFamily="34" charset="0"/>
            </a:endParaRPr>
          </a:p>
        </p:txBody>
      </p:sp>
      <p:grpSp>
        <p:nvGrpSpPr>
          <p:cNvPr id="16" name="Group 15"/>
          <p:cNvGrpSpPr/>
          <p:nvPr/>
        </p:nvGrpSpPr>
        <p:grpSpPr>
          <a:xfrm>
            <a:off x="736446" y="3677748"/>
            <a:ext cx="1728192" cy="897285"/>
            <a:chOff x="1062658" y="3986014"/>
            <a:chExt cx="1728192" cy="897285"/>
          </a:xfrm>
        </p:grpSpPr>
        <p:sp>
          <p:nvSpPr>
            <p:cNvPr id="17" name="TextBox 16"/>
            <p:cNvSpPr txBox="1"/>
            <p:nvPr/>
          </p:nvSpPr>
          <p:spPr>
            <a:xfrm>
              <a:off x="1062658" y="3986014"/>
              <a:ext cx="1728192" cy="307777"/>
            </a:xfrm>
            <a:prstGeom prst="rect">
              <a:avLst/>
            </a:prstGeom>
            <a:noFill/>
          </p:spPr>
          <p:txBody>
            <a:bodyPr wrap="square" rtlCol="0" anchor="ctr">
              <a:spAutoFit/>
            </a:bodyPr>
            <a:lstStyle/>
            <a:p>
              <a:pPr algn="ctr"/>
              <a:r>
                <a:rPr lang="en-US" altLang="ko-KR" sz="1400" b="1" dirty="0">
                  <a:solidFill>
                    <a:schemeClr val="bg1"/>
                  </a:solidFill>
                  <a:cs typeface="Calibri" pitchFamily="34" charset="0"/>
                </a:rPr>
                <a:t>GET TO THE SITE</a:t>
              </a:r>
              <a:endParaRPr lang="ko-KR" altLang="en-US" sz="1400" b="1" dirty="0">
                <a:solidFill>
                  <a:schemeClr val="bg1"/>
                </a:solidFill>
                <a:cs typeface="Calibri" pitchFamily="34" charset="0"/>
              </a:endParaRPr>
            </a:p>
          </p:txBody>
        </p:sp>
        <p:sp>
          <p:nvSpPr>
            <p:cNvPr id="18" name="TextBox 17"/>
            <p:cNvSpPr txBox="1"/>
            <p:nvPr/>
          </p:nvSpPr>
          <p:spPr>
            <a:xfrm>
              <a:off x="1062658" y="4421634"/>
              <a:ext cx="1728192" cy="461665"/>
            </a:xfrm>
            <a:prstGeom prst="rect">
              <a:avLst/>
            </a:prstGeom>
            <a:noFill/>
          </p:spPr>
          <p:txBody>
            <a:bodyPr wrap="square" rtlCol="0" anchor="ctr">
              <a:spAutoFit/>
            </a:bodyPr>
            <a:lstStyle/>
            <a:p>
              <a:pPr algn="ctr"/>
              <a:r>
                <a:rPr lang="en-US" altLang="ko-KR" sz="1200" dirty="0">
                  <a:solidFill>
                    <a:schemeClr val="bg1"/>
                  </a:solidFill>
                </a:rPr>
                <a:t>Click derive link and proceed to register</a:t>
              </a:r>
            </a:p>
          </p:txBody>
        </p:sp>
      </p:grpSp>
      <p:grpSp>
        <p:nvGrpSpPr>
          <p:cNvPr id="19" name="Group 18"/>
          <p:cNvGrpSpPr/>
          <p:nvPr/>
        </p:nvGrpSpPr>
        <p:grpSpPr>
          <a:xfrm>
            <a:off x="2554635" y="3570027"/>
            <a:ext cx="1877877" cy="1104763"/>
            <a:chOff x="912973" y="3878293"/>
            <a:chExt cx="1877877" cy="1104763"/>
          </a:xfrm>
        </p:grpSpPr>
        <p:sp>
          <p:nvSpPr>
            <p:cNvPr id="20" name="TextBox 19"/>
            <p:cNvSpPr txBox="1"/>
            <p:nvPr/>
          </p:nvSpPr>
          <p:spPr>
            <a:xfrm>
              <a:off x="1062658" y="3878293"/>
              <a:ext cx="1728192" cy="523220"/>
            </a:xfrm>
            <a:prstGeom prst="rect">
              <a:avLst/>
            </a:prstGeom>
            <a:noFill/>
          </p:spPr>
          <p:txBody>
            <a:bodyPr wrap="square" rtlCol="0" anchor="ctr">
              <a:spAutoFit/>
            </a:bodyPr>
            <a:lstStyle/>
            <a:p>
              <a:pPr algn="ctr"/>
              <a:r>
                <a:rPr lang="en-US" altLang="ko-KR" sz="1400" b="1" dirty="0">
                  <a:solidFill>
                    <a:schemeClr val="bg1"/>
                  </a:solidFill>
                  <a:cs typeface="Calibri" pitchFamily="34" charset="0"/>
                </a:rPr>
                <a:t>ON YOUR DERIVE BACK-OFFICE</a:t>
              </a:r>
              <a:endParaRPr lang="ko-KR" altLang="en-US" sz="1400" b="1" dirty="0">
                <a:solidFill>
                  <a:schemeClr val="bg1"/>
                </a:solidFill>
                <a:cs typeface="Calibri" pitchFamily="34" charset="0"/>
              </a:endParaRPr>
            </a:p>
          </p:txBody>
        </p:sp>
        <p:sp>
          <p:nvSpPr>
            <p:cNvPr id="21" name="TextBox 20"/>
            <p:cNvSpPr txBox="1"/>
            <p:nvPr/>
          </p:nvSpPr>
          <p:spPr>
            <a:xfrm>
              <a:off x="912973" y="4521391"/>
              <a:ext cx="1877876" cy="461665"/>
            </a:xfrm>
            <a:prstGeom prst="rect">
              <a:avLst/>
            </a:prstGeom>
            <a:noFill/>
          </p:spPr>
          <p:txBody>
            <a:bodyPr wrap="square" rtlCol="0" anchor="ctr">
              <a:spAutoFit/>
            </a:bodyPr>
            <a:lstStyle/>
            <a:p>
              <a:pPr algn="ctr"/>
              <a:r>
                <a:rPr lang="en-US" altLang="ko-KR" sz="1200" dirty="0">
                  <a:solidFill>
                    <a:schemeClr val="bg1"/>
                  </a:solidFill>
                </a:rPr>
                <a:t>Deposit 100$ (GHS 180) as your trading capital </a:t>
              </a:r>
            </a:p>
          </p:txBody>
        </p:sp>
      </p:grpSp>
      <p:grpSp>
        <p:nvGrpSpPr>
          <p:cNvPr id="22" name="Group 21"/>
          <p:cNvGrpSpPr/>
          <p:nvPr/>
        </p:nvGrpSpPr>
        <p:grpSpPr>
          <a:xfrm>
            <a:off x="4672194" y="3570027"/>
            <a:ext cx="1728192" cy="1005006"/>
            <a:chOff x="1062658" y="3878293"/>
            <a:chExt cx="1728192" cy="1005006"/>
          </a:xfrm>
        </p:grpSpPr>
        <p:sp>
          <p:nvSpPr>
            <p:cNvPr id="23" name="TextBox 22"/>
            <p:cNvSpPr txBox="1"/>
            <p:nvPr/>
          </p:nvSpPr>
          <p:spPr>
            <a:xfrm>
              <a:off x="1062658" y="3878293"/>
              <a:ext cx="1728192" cy="523220"/>
            </a:xfrm>
            <a:prstGeom prst="rect">
              <a:avLst/>
            </a:prstGeom>
            <a:noFill/>
          </p:spPr>
          <p:txBody>
            <a:bodyPr wrap="square" rtlCol="0" anchor="ctr">
              <a:spAutoFit/>
            </a:bodyPr>
            <a:lstStyle/>
            <a:p>
              <a:pPr algn="ctr"/>
              <a:r>
                <a:rPr lang="en-US" altLang="ko-KR" sz="1400" b="1" dirty="0">
                  <a:solidFill>
                    <a:schemeClr val="bg1"/>
                  </a:solidFill>
                  <a:cs typeface="Calibri" pitchFamily="34" charset="0"/>
                </a:rPr>
                <a:t>CLICK ON COPY TRADING</a:t>
              </a:r>
              <a:endParaRPr lang="ko-KR" altLang="en-US" sz="1400" b="1" dirty="0">
                <a:solidFill>
                  <a:schemeClr val="bg1"/>
                </a:solidFill>
                <a:cs typeface="Calibri" pitchFamily="34" charset="0"/>
              </a:endParaRPr>
            </a:p>
          </p:txBody>
        </p:sp>
        <p:sp>
          <p:nvSpPr>
            <p:cNvPr id="24" name="TextBox 23"/>
            <p:cNvSpPr txBox="1"/>
            <p:nvPr/>
          </p:nvSpPr>
          <p:spPr>
            <a:xfrm>
              <a:off x="1062658" y="4421634"/>
              <a:ext cx="1728192" cy="461665"/>
            </a:xfrm>
            <a:prstGeom prst="rect">
              <a:avLst/>
            </a:prstGeom>
            <a:noFill/>
          </p:spPr>
          <p:txBody>
            <a:bodyPr wrap="square" rtlCol="0" anchor="ctr">
              <a:spAutoFit/>
            </a:bodyPr>
            <a:lstStyle/>
            <a:p>
              <a:pPr algn="ctr"/>
              <a:r>
                <a:rPr lang="en-US" altLang="ko-KR" sz="1200" dirty="0">
                  <a:solidFill>
                    <a:schemeClr val="bg1"/>
                  </a:solidFill>
                </a:rPr>
                <a:t>Read T&amp;C’s And click Proceed</a:t>
              </a:r>
            </a:p>
          </p:txBody>
        </p:sp>
      </p:grpSp>
      <p:grpSp>
        <p:nvGrpSpPr>
          <p:cNvPr id="25" name="Group 24"/>
          <p:cNvGrpSpPr/>
          <p:nvPr/>
        </p:nvGrpSpPr>
        <p:grpSpPr>
          <a:xfrm>
            <a:off x="6640066" y="3570027"/>
            <a:ext cx="2108397" cy="1189672"/>
            <a:chOff x="1062658" y="3878293"/>
            <a:chExt cx="1728192" cy="1189672"/>
          </a:xfrm>
        </p:grpSpPr>
        <p:sp>
          <p:nvSpPr>
            <p:cNvPr id="26" name="TextBox 25"/>
            <p:cNvSpPr txBox="1"/>
            <p:nvPr/>
          </p:nvSpPr>
          <p:spPr>
            <a:xfrm>
              <a:off x="1062658" y="3878293"/>
              <a:ext cx="1728192" cy="523220"/>
            </a:xfrm>
            <a:prstGeom prst="rect">
              <a:avLst/>
            </a:prstGeom>
            <a:noFill/>
          </p:spPr>
          <p:txBody>
            <a:bodyPr wrap="square" rtlCol="0" anchor="ctr">
              <a:spAutoFit/>
            </a:bodyPr>
            <a:lstStyle/>
            <a:p>
              <a:pPr algn="ctr"/>
              <a:r>
                <a:rPr lang="en-US" altLang="ko-KR" sz="1400" b="1" dirty="0">
                  <a:solidFill>
                    <a:schemeClr val="bg1"/>
                  </a:solidFill>
                  <a:cs typeface="Calibri" pitchFamily="34" charset="0"/>
                </a:rPr>
                <a:t>FILL IN CREDENTIALS</a:t>
              </a:r>
              <a:endParaRPr lang="ko-KR" altLang="en-US" sz="1400" b="1" dirty="0">
                <a:solidFill>
                  <a:schemeClr val="bg1"/>
                </a:solidFill>
                <a:cs typeface="Calibri" pitchFamily="34" charset="0"/>
              </a:endParaRPr>
            </a:p>
          </p:txBody>
        </p:sp>
        <p:sp>
          <p:nvSpPr>
            <p:cNvPr id="27" name="TextBox 26"/>
            <p:cNvSpPr txBox="1"/>
            <p:nvPr/>
          </p:nvSpPr>
          <p:spPr>
            <a:xfrm>
              <a:off x="1062658" y="4236968"/>
              <a:ext cx="1728192" cy="830997"/>
            </a:xfrm>
            <a:prstGeom prst="rect">
              <a:avLst/>
            </a:prstGeom>
            <a:noFill/>
          </p:spPr>
          <p:txBody>
            <a:bodyPr wrap="square" rtlCol="0" anchor="ctr">
              <a:spAutoFit/>
            </a:bodyPr>
            <a:lstStyle/>
            <a:p>
              <a:pPr marL="171450" indent="-171450" algn="ctr">
                <a:buFont typeface="Arial" panose="020B0604020202020204" pitchFamily="34" charset="0"/>
                <a:buChar char="•"/>
              </a:pPr>
              <a:r>
                <a:rPr lang="en-US" altLang="ko-KR" sz="1200" dirty="0">
                  <a:solidFill>
                    <a:schemeClr val="bg1"/>
                  </a:solidFill>
                </a:rPr>
                <a:t>Deriv login email</a:t>
              </a:r>
            </a:p>
            <a:p>
              <a:pPr marL="171450" indent="-171450" algn="ctr">
                <a:buFont typeface="Arial" panose="020B0604020202020204" pitchFamily="34" charset="0"/>
                <a:buChar char="•"/>
              </a:pPr>
              <a:r>
                <a:rPr lang="en-US" altLang="ko-KR" sz="1200" dirty="0">
                  <a:solidFill>
                    <a:schemeClr val="bg1"/>
                  </a:solidFill>
                </a:rPr>
                <a:t>Deriv Password</a:t>
              </a:r>
            </a:p>
            <a:p>
              <a:pPr marL="171450" indent="-171450" algn="ctr">
                <a:buFont typeface="Arial" panose="020B0604020202020204" pitchFamily="34" charset="0"/>
                <a:buChar char="•"/>
              </a:pPr>
              <a:r>
                <a:rPr lang="en-US" altLang="ko-KR" sz="1200" dirty="0">
                  <a:solidFill>
                    <a:schemeClr val="bg1"/>
                  </a:solidFill>
                </a:rPr>
                <a:t>MT5 trading Account ID</a:t>
              </a:r>
            </a:p>
            <a:p>
              <a:pPr marL="171450" indent="-171450" algn="ctr">
                <a:buFont typeface="Arial" panose="020B0604020202020204" pitchFamily="34" charset="0"/>
                <a:buChar char="•"/>
              </a:pPr>
              <a:r>
                <a:rPr lang="en-US" altLang="ko-KR" sz="1200" dirty="0">
                  <a:solidFill>
                    <a:schemeClr val="bg1"/>
                  </a:solidFill>
                </a:rPr>
                <a:t>Server name</a:t>
              </a:r>
            </a:p>
          </p:txBody>
        </p:sp>
      </p:grpSp>
      <p:sp>
        <p:nvSpPr>
          <p:cNvPr id="28" name="Donut 27"/>
          <p:cNvSpPr/>
          <p:nvPr/>
        </p:nvSpPr>
        <p:spPr>
          <a:xfrm>
            <a:off x="1847752" y="2394742"/>
            <a:ext cx="288032" cy="288032"/>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9" name="Donut 28"/>
          <p:cNvSpPr/>
          <p:nvPr/>
        </p:nvSpPr>
        <p:spPr>
          <a:xfrm>
            <a:off x="3102647" y="2478889"/>
            <a:ext cx="288032" cy="288032"/>
          </a:xfrm>
          <a:prstGeom prst="don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0" name="Donut 29"/>
          <p:cNvSpPr/>
          <p:nvPr/>
        </p:nvSpPr>
        <p:spPr>
          <a:xfrm>
            <a:off x="4756616" y="1865090"/>
            <a:ext cx="288032" cy="288032"/>
          </a:xfrm>
          <a:prstGeom prst="don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1" name="Donut 30"/>
          <p:cNvSpPr/>
          <p:nvPr/>
        </p:nvSpPr>
        <p:spPr>
          <a:xfrm>
            <a:off x="7408480" y="1330117"/>
            <a:ext cx="288032" cy="288032"/>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 name="Rectangle 4">
            <a:extLst>
              <a:ext uri="{FF2B5EF4-FFF2-40B4-BE49-F238E27FC236}">
                <a16:creationId xmlns:a16="http://schemas.microsoft.com/office/drawing/2014/main" id="{6CCDB1CF-329B-B24E-AC45-AF0B7F49043E}"/>
              </a:ext>
            </a:extLst>
          </p:cNvPr>
          <p:cNvSpPr/>
          <p:nvPr/>
        </p:nvSpPr>
        <p:spPr>
          <a:xfrm>
            <a:off x="2554635" y="1059582"/>
            <a:ext cx="1877876" cy="2304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35" name="Rectangle 34">
            <a:extLst>
              <a:ext uri="{FF2B5EF4-FFF2-40B4-BE49-F238E27FC236}">
                <a16:creationId xmlns:a16="http://schemas.microsoft.com/office/drawing/2014/main" id="{4A638EBC-862B-A147-A3E7-E2D3D1FA2CE2}"/>
              </a:ext>
            </a:extLst>
          </p:cNvPr>
          <p:cNvSpPr/>
          <p:nvPr/>
        </p:nvSpPr>
        <p:spPr>
          <a:xfrm>
            <a:off x="4500602" y="1050253"/>
            <a:ext cx="1877876" cy="2304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36" name="Rectangle 35">
            <a:extLst>
              <a:ext uri="{FF2B5EF4-FFF2-40B4-BE49-F238E27FC236}">
                <a16:creationId xmlns:a16="http://schemas.microsoft.com/office/drawing/2014/main" id="{8FCF3305-B389-144A-91AF-CAF0EE23C3BC}"/>
              </a:ext>
            </a:extLst>
          </p:cNvPr>
          <p:cNvSpPr/>
          <p:nvPr/>
        </p:nvSpPr>
        <p:spPr>
          <a:xfrm>
            <a:off x="6743653" y="1056992"/>
            <a:ext cx="1877876" cy="2304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6" name="Rectangle 5">
            <a:extLst>
              <a:ext uri="{FF2B5EF4-FFF2-40B4-BE49-F238E27FC236}">
                <a16:creationId xmlns:a16="http://schemas.microsoft.com/office/drawing/2014/main" id="{B000F6D4-6B0B-B447-A882-89830CF95E20}"/>
              </a:ext>
            </a:extLst>
          </p:cNvPr>
          <p:cNvSpPr/>
          <p:nvPr/>
        </p:nvSpPr>
        <p:spPr>
          <a:xfrm>
            <a:off x="2551746" y="3446116"/>
            <a:ext cx="2155797" cy="1501898"/>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37" name="Rectangle 36">
            <a:extLst>
              <a:ext uri="{FF2B5EF4-FFF2-40B4-BE49-F238E27FC236}">
                <a16:creationId xmlns:a16="http://schemas.microsoft.com/office/drawing/2014/main" id="{17336885-121A-A143-AC17-B6CEB9A5CD63}"/>
              </a:ext>
            </a:extLst>
          </p:cNvPr>
          <p:cNvSpPr/>
          <p:nvPr/>
        </p:nvSpPr>
        <p:spPr>
          <a:xfrm>
            <a:off x="4432427" y="3507854"/>
            <a:ext cx="2155797" cy="1501898"/>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38" name="Rectangle 37">
            <a:extLst>
              <a:ext uri="{FF2B5EF4-FFF2-40B4-BE49-F238E27FC236}">
                <a16:creationId xmlns:a16="http://schemas.microsoft.com/office/drawing/2014/main" id="{F525B6BB-CE63-9D46-A7DE-B58E857904AC}"/>
              </a:ext>
            </a:extLst>
          </p:cNvPr>
          <p:cNvSpPr/>
          <p:nvPr/>
        </p:nvSpPr>
        <p:spPr>
          <a:xfrm>
            <a:off x="6732240" y="3507854"/>
            <a:ext cx="2155797" cy="1501898"/>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3243678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grpId="0" nodeType="clickEffect">
                                  <p:stCondLst>
                                    <p:cond delay="0"/>
                                  </p:stCondLst>
                                  <p:childTnLst>
                                    <p:animEffect transition="out" filter="barn(inVertical)">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xit" presetSubtype="21" fill="hold" grpId="0" nodeType="clickEffect">
                                  <p:stCondLst>
                                    <p:cond delay="0"/>
                                  </p:stCondLst>
                                  <p:childTnLst>
                                    <p:animEffect transition="out" filter="barn(inVertical)">
                                      <p:cBhvr>
                                        <p:cTn id="16" dur="500"/>
                                        <p:tgtEl>
                                          <p:spTgt spid="35"/>
                                        </p:tgtEl>
                                      </p:cBhvr>
                                    </p:animEffect>
                                    <p:set>
                                      <p:cBhvr>
                                        <p:cTn id="17" dur="1" fill="hold">
                                          <p:stCondLst>
                                            <p:cond delay="499"/>
                                          </p:stCondLst>
                                        </p:cTn>
                                        <p:tgtEl>
                                          <p:spTgt spid="3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grpId="0" nodeType="clickEffect">
                                  <p:stCondLst>
                                    <p:cond delay="0"/>
                                  </p:stCondLst>
                                  <p:childTnLst>
                                    <p:animEffect transition="out" filter="barn(inVertical)">
                                      <p:cBhvr>
                                        <p:cTn id="21" dur="500"/>
                                        <p:tgtEl>
                                          <p:spTgt spid="37"/>
                                        </p:tgtEl>
                                      </p:cBhvr>
                                    </p:animEffect>
                                    <p:set>
                                      <p:cBhvr>
                                        <p:cTn id="22" dur="1" fill="hold">
                                          <p:stCondLst>
                                            <p:cond delay="499"/>
                                          </p:stCondLst>
                                        </p:cTn>
                                        <p:tgtEl>
                                          <p:spTgt spid="3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6" presetClass="exit" presetSubtype="21" fill="hold" grpId="0" nodeType="clickEffect">
                                  <p:stCondLst>
                                    <p:cond delay="0"/>
                                  </p:stCondLst>
                                  <p:childTnLst>
                                    <p:animEffect transition="out" filter="barn(inVertical)">
                                      <p:cBhvr>
                                        <p:cTn id="26" dur="500"/>
                                        <p:tgtEl>
                                          <p:spTgt spid="36"/>
                                        </p:tgtEl>
                                      </p:cBhvr>
                                    </p:animEffect>
                                    <p:set>
                                      <p:cBhvr>
                                        <p:cTn id="27" dur="1" fill="hold">
                                          <p:stCondLst>
                                            <p:cond delay="499"/>
                                          </p:stCondLst>
                                        </p:cTn>
                                        <p:tgtEl>
                                          <p:spTgt spid="36"/>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6" presetClass="exit" presetSubtype="21" fill="hold" grpId="0" nodeType="clickEffect">
                                  <p:stCondLst>
                                    <p:cond delay="0"/>
                                  </p:stCondLst>
                                  <p:childTnLst>
                                    <p:animEffect transition="out" filter="barn(inVertical)">
                                      <p:cBhvr>
                                        <p:cTn id="31" dur="500"/>
                                        <p:tgtEl>
                                          <p:spTgt spid="38"/>
                                        </p:tgtEl>
                                      </p:cBhvr>
                                    </p:animEffect>
                                    <p:set>
                                      <p:cBhvr>
                                        <p:cTn id="32"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5" grpId="0" animBg="1"/>
      <p:bldP spid="36" grpId="0" animBg="1"/>
      <p:bldP spid="6" grpId="0" animBg="1"/>
      <p:bldP spid="37" grpId="0" animBg="1"/>
      <p:bldP spid="3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03709DA0-FDB6-4836-9422-4D694DE13749}"/>
              </a:ext>
            </a:extLst>
          </p:cNvPr>
          <p:cNvSpPr>
            <a:spLocks noGrp="1"/>
          </p:cNvSpPr>
          <p:nvPr>
            <p:ph type="pic" idx="1"/>
          </p:nvPr>
        </p:nvSpPr>
        <p:spPr/>
      </p:sp>
      <p:sp>
        <p:nvSpPr>
          <p:cNvPr id="6" name="Oval 5"/>
          <p:cNvSpPr/>
          <p:nvPr/>
        </p:nvSpPr>
        <p:spPr>
          <a:xfrm>
            <a:off x="611560" y="123478"/>
            <a:ext cx="2448272" cy="24482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50"/>
          </a:p>
        </p:txBody>
      </p:sp>
      <p:grpSp>
        <p:nvGrpSpPr>
          <p:cNvPr id="8" name="Group 7"/>
          <p:cNvGrpSpPr/>
          <p:nvPr/>
        </p:nvGrpSpPr>
        <p:grpSpPr>
          <a:xfrm>
            <a:off x="3581636" y="819169"/>
            <a:ext cx="2520279" cy="863358"/>
            <a:chOff x="803640" y="3362835"/>
            <a:chExt cx="2059657" cy="863358"/>
          </a:xfrm>
        </p:grpSpPr>
        <p:sp>
          <p:nvSpPr>
            <p:cNvPr id="9" name="TextBox 8"/>
            <p:cNvSpPr txBox="1"/>
            <p:nvPr/>
          </p:nvSpPr>
          <p:spPr>
            <a:xfrm>
              <a:off x="803640" y="3579862"/>
              <a:ext cx="2059657" cy="646331"/>
            </a:xfrm>
            <a:prstGeom prst="rect">
              <a:avLst/>
            </a:prstGeom>
            <a:noFill/>
          </p:spPr>
          <p:txBody>
            <a:bodyPr wrap="square" rtlCol="0">
              <a:spAutoFit/>
            </a:bodyPr>
            <a:lstStyle/>
            <a:p>
              <a:r>
                <a:rPr lang="en-US" altLang="ko-KR" sz="1200" dirty="0">
                  <a:latin typeface="Arial" pitchFamily="34" charset="0"/>
                  <a:cs typeface="Arial" pitchFamily="34" charset="0"/>
                </a:rPr>
                <a:t>We want no interference, that is, no other trade executions while the copy trade runs.</a:t>
              </a:r>
              <a:endParaRPr lang="ko-KR" altLang="en-US" sz="1200" dirty="0">
                <a:latin typeface="Arial" pitchFamily="34" charset="0"/>
                <a:cs typeface="Arial" pitchFamily="34" charset="0"/>
              </a:endParaRPr>
            </a:p>
          </p:txBody>
        </p:sp>
        <p:sp>
          <p:nvSpPr>
            <p:cNvPr id="10" name="TextBox 9"/>
            <p:cNvSpPr txBox="1"/>
            <p:nvPr/>
          </p:nvSpPr>
          <p:spPr>
            <a:xfrm>
              <a:off x="803640" y="3362835"/>
              <a:ext cx="2059657" cy="276999"/>
            </a:xfrm>
            <a:prstGeom prst="rect">
              <a:avLst/>
            </a:prstGeom>
            <a:noFill/>
          </p:spPr>
          <p:txBody>
            <a:bodyPr wrap="square" rtlCol="0">
              <a:spAutoFit/>
            </a:bodyPr>
            <a:lstStyle/>
            <a:p>
              <a:r>
                <a:rPr lang="en-US" altLang="ko-KR" sz="1200" b="1" dirty="0">
                  <a:latin typeface="Arial" pitchFamily="34" charset="0"/>
                  <a:cs typeface="Arial" pitchFamily="34" charset="0"/>
                </a:rPr>
                <a:t>Per our Copy trading terms</a:t>
              </a:r>
              <a:endParaRPr lang="ko-KR" altLang="en-US" sz="1200" b="1" dirty="0">
                <a:latin typeface="Arial" pitchFamily="34" charset="0"/>
                <a:cs typeface="Arial" pitchFamily="34" charset="0"/>
              </a:endParaRPr>
            </a:p>
          </p:txBody>
        </p:sp>
      </p:grpSp>
      <p:sp>
        <p:nvSpPr>
          <p:cNvPr id="13" name="TextBox 12"/>
          <p:cNvSpPr txBox="1"/>
          <p:nvPr/>
        </p:nvSpPr>
        <p:spPr>
          <a:xfrm>
            <a:off x="5292080" y="2086175"/>
            <a:ext cx="2520279" cy="1015663"/>
          </a:xfrm>
          <a:prstGeom prst="rect">
            <a:avLst/>
          </a:prstGeom>
          <a:noFill/>
        </p:spPr>
        <p:txBody>
          <a:bodyPr wrap="square" rtlCol="0">
            <a:spAutoFit/>
          </a:bodyPr>
          <a:lstStyle/>
          <a:p>
            <a:r>
              <a:rPr lang="en-US" altLang="ko-KR" sz="1200" b="1" dirty="0">
                <a:latin typeface="Arial" pitchFamily="34" charset="0"/>
                <a:cs typeface="Arial" pitchFamily="34" charset="0"/>
              </a:rPr>
              <a:t>Hence, we will create an investor credentials for you to only view trading results without any manual trades being placed.</a:t>
            </a:r>
            <a:endParaRPr lang="ko-KR" altLang="en-US" sz="1200" b="1" dirty="0">
              <a:latin typeface="Arial" pitchFamily="34" charset="0"/>
              <a:cs typeface="Arial" pitchFamily="34" charset="0"/>
            </a:endParaRPr>
          </a:p>
        </p:txBody>
      </p:sp>
      <p:grpSp>
        <p:nvGrpSpPr>
          <p:cNvPr id="22" name="Group 21"/>
          <p:cNvGrpSpPr/>
          <p:nvPr/>
        </p:nvGrpSpPr>
        <p:grpSpPr>
          <a:xfrm>
            <a:off x="3601036" y="3505486"/>
            <a:ext cx="2520279" cy="1509689"/>
            <a:chOff x="803640" y="3362835"/>
            <a:chExt cx="2059657" cy="1509689"/>
          </a:xfrm>
        </p:grpSpPr>
        <p:sp>
          <p:nvSpPr>
            <p:cNvPr id="23" name="TextBox 22"/>
            <p:cNvSpPr txBox="1"/>
            <p:nvPr/>
          </p:nvSpPr>
          <p:spPr>
            <a:xfrm>
              <a:off x="803640" y="3579862"/>
              <a:ext cx="2059657" cy="1292662"/>
            </a:xfrm>
            <a:prstGeom prst="rect">
              <a:avLst/>
            </a:prstGeom>
            <a:noFill/>
          </p:spPr>
          <p:txBody>
            <a:bodyPr wrap="square" rtlCol="0">
              <a:spAutoFit/>
            </a:bodyPr>
            <a:lstStyle/>
            <a:p>
              <a:r>
                <a:rPr lang="en-US" altLang="ko-KR" sz="1200" dirty="0">
                  <a:latin typeface="Arial" pitchFamily="34" charset="0"/>
                  <a:cs typeface="Arial" pitchFamily="34" charset="0"/>
                </a:rPr>
                <a:t>Thinking of unaware withdrawals ? worry not, for Deriv you verify email before withdrawal, hence no one can perform this action without your notice. We don’t take your email credentials. </a:t>
              </a:r>
              <a:r>
                <a:rPr lang="en-US" altLang="ko-KR" dirty="0">
                  <a:latin typeface="Arial" pitchFamily="34" charset="0"/>
                  <a:cs typeface="Arial" pitchFamily="34" charset="0"/>
                </a:rPr>
                <a:t>🤗</a:t>
              </a:r>
              <a:endParaRPr lang="ko-KR" altLang="en-US" sz="1200" dirty="0">
                <a:latin typeface="Arial" pitchFamily="34" charset="0"/>
                <a:cs typeface="Arial" pitchFamily="34" charset="0"/>
              </a:endParaRPr>
            </a:p>
          </p:txBody>
        </p:sp>
        <p:sp>
          <p:nvSpPr>
            <p:cNvPr id="24" name="TextBox 23"/>
            <p:cNvSpPr txBox="1"/>
            <p:nvPr/>
          </p:nvSpPr>
          <p:spPr>
            <a:xfrm>
              <a:off x="803640" y="3362835"/>
              <a:ext cx="2059657" cy="276999"/>
            </a:xfrm>
            <a:prstGeom prst="rect">
              <a:avLst/>
            </a:prstGeom>
            <a:noFill/>
          </p:spPr>
          <p:txBody>
            <a:bodyPr wrap="square" rtlCol="0">
              <a:spAutoFit/>
            </a:bodyPr>
            <a:lstStyle/>
            <a:p>
              <a:r>
                <a:rPr lang="en-US" altLang="ko-KR" sz="1200" b="1" dirty="0">
                  <a:latin typeface="Arial" pitchFamily="34" charset="0"/>
                  <a:cs typeface="Arial" pitchFamily="34" charset="0"/>
                </a:rPr>
                <a:t>No other traits will be caused</a:t>
              </a:r>
              <a:endParaRPr lang="ko-KR" altLang="en-US" sz="1200" b="1" dirty="0">
                <a:latin typeface="Arial" pitchFamily="34" charset="0"/>
                <a:cs typeface="Arial" pitchFamily="34" charset="0"/>
              </a:endParaRPr>
            </a:p>
          </p:txBody>
        </p:sp>
      </p:grpSp>
      <p:sp>
        <p:nvSpPr>
          <p:cNvPr id="28" name="Text Placeholder 13"/>
          <p:cNvSpPr txBox="1">
            <a:spLocks/>
          </p:cNvSpPr>
          <p:nvPr/>
        </p:nvSpPr>
        <p:spPr>
          <a:xfrm>
            <a:off x="467544" y="555526"/>
            <a:ext cx="2736304" cy="1584176"/>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sz="1800" b="1" dirty="0">
                <a:solidFill>
                  <a:schemeClr val="bg1"/>
                </a:solidFill>
                <a:latin typeface="Arial" pitchFamily="34" charset="0"/>
                <a:cs typeface="Arial" pitchFamily="34" charset="0"/>
              </a:rPr>
              <a:t>You might be </a:t>
            </a:r>
          </a:p>
          <a:p>
            <a:pPr marL="0" indent="0" algn="ctr">
              <a:lnSpc>
                <a:spcPct val="110000"/>
              </a:lnSpc>
              <a:buNone/>
            </a:pPr>
            <a:r>
              <a:rPr lang="en-US" sz="1800" b="1" dirty="0">
                <a:solidFill>
                  <a:schemeClr val="bg1"/>
                </a:solidFill>
                <a:latin typeface="Arial" pitchFamily="34" charset="0"/>
                <a:cs typeface="Arial" pitchFamily="34" charset="0"/>
              </a:rPr>
              <a:t>wondering, </a:t>
            </a:r>
          </a:p>
          <a:p>
            <a:pPr marL="0" indent="0" algn="ctr">
              <a:lnSpc>
                <a:spcPct val="110000"/>
              </a:lnSpc>
              <a:buNone/>
            </a:pPr>
            <a:r>
              <a:rPr lang="en-US" sz="1800" b="1" dirty="0">
                <a:solidFill>
                  <a:schemeClr val="bg1"/>
                </a:solidFill>
                <a:latin typeface="Arial" pitchFamily="34" charset="0"/>
                <a:cs typeface="Arial" pitchFamily="34" charset="0"/>
              </a:rPr>
              <a:t>WHY my Deriv </a:t>
            </a:r>
          </a:p>
          <a:p>
            <a:pPr marL="0" indent="0" algn="ctr">
              <a:lnSpc>
                <a:spcPct val="110000"/>
              </a:lnSpc>
              <a:buNone/>
            </a:pPr>
            <a:r>
              <a:rPr lang="en-US" sz="1800" b="1" dirty="0">
                <a:solidFill>
                  <a:schemeClr val="bg1"/>
                </a:solidFill>
                <a:latin typeface="Arial" pitchFamily="34" charset="0"/>
                <a:cs typeface="Arial" pitchFamily="34" charset="0"/>
              </a:rPr>
              <a:t>credentials ??</a:t>
            </a:r>
            <a:endParaRPr lang="en-US" altLang="ko-KR" sz="1800" b="1" dirty="0">
              <a:solidFill>
                <a:schemeClr val="bg1"/>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BBBBC47-F8ED-6B49-9A9A-D0C29F08308E}"/>
              </a:ext>
            </a:extLst>
          </p:cNvPr>
          <p:cNvSpPr/>
          <p:nvPr/>
        </p:nvSpPr>
        <p:spPr>
          <a:xfrm>
            <a:off x="265555" y="3127276"/>
            <a:ext cx="1575901" cy="2215991"/>
          </a:xfrm>
          <a:prstGeom prst="rect">
            <a:avLst/>
          </a:prstGeom>
        </p:spPr>
        <p:txBody>
          <a:bodyPr wrap="square">
            <a:spAutoFit/>
          </a:bodyPr>
          <a:lstStyle/>
          <a:p>
            <a:r>
              <a:rPr lang="en-US" sz="13800" b="1" dirty="0">
                <a:solidFill>
                  <a:schemeClr val="bg1"/>
                </a:solidFill>
                <a:latin typeface="Arial" pitchFamily="34" charset="0"/>
                <a:cs typeface="Arial" pitchFamily="34" charset="0"/>
              </a:rPr>
              <a:t>🤔</a:t>
            </a:r>
            <a:endParaRPr lang="en-GH" sz="13800" dirty="0"/>
          </a:p>
        </p:txBody>
      </p:sp>
      <p:sp>
        <p:nvSpPr>
          <p:cNvPr id="4" name="Rectangle 3">
            <a:extLst>
              <a:ext uri="{FF2B5EF4-FFF2-40B4-BE49-F238E27FC236}">
                <a16:creationId xmlns:a16="http://schemas.microsoft.com/office/drawing/2014/main" id="{ECACC4F4-D7FE-7F40-A91E-36176E069D51}"/>
              </a:ext>
            </a:extLst>
          </p:cNvPr>
          <p:cNvSpPr/>
          <p:nvPr/>
        </p:nvSpPr>
        <p:spPr>
          <a:xfrm>
            <a:off x="3491880" y="699542"/>
            <a:ext cx="2629435" cy="1152128"/>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25" name="Rectangle 24">
            <a:extLst>
              <a:ext uri="{FF2B5EF4-FFF2-40B4-BE49-F238E27FC236}">
                <a16:creationId xmlns:a16="http://schemas.microsoft.com/office/drawing/2014/main" id="{A07FC404-E956-B348-8EC9-57105ACCB445}"/>
              </a:ext>
            </a:extLst>
          </p:cNvPr>
          <p:cNvSpPr/>
          <p:nvPr/>
        </p:nvSpPr>
        <p:spPr>
          <a:xfrm>
            <a:off x="5331288" y="2068697"/>
            <a:ext cx="2629435" cy="1152128"/>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26" name="Rectangle 25">
            <a:extLst>
              <a:ext uri="{FF2B5EF4-FFF2-40B4-BE49-F238E27FC236}">
                <a16:creationId xmlns:a16="http://schemas.microsoft.com/office/drawing/2014/main" id="{269174CB-15F8-C741-8FEE-F80E9A6E43F7}"/>
              </a:ext>
            </a:extLst>
          </p:cNvPr>
          <p:cNvSpPr/>
          <p:nvPr/>
        </p:nvSpPr>
        <p:spPr>
          <a:xfrm>
            <a:off x="3601036" y="3462767"/>
            <a:ext cx="2629435" cy="1485247"/>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3314394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4"/>
                                        </p:tgtEl>
                                      </p:cBhvr>
                                    </p:animEffect>
                                    <p:anim calcmode="lin" valueType="num">
                                      <p:cBhvr>
                                        <p:cTn id="7" dur="1000"/>
                                        <p:tgtEl>
                                          <p:spTgt spid="4"/>
                                        </p:tgtEl>
                                        <p:attrNameLst>
                                          <p:attrName>ppt_x</p:attrName>
                                        </p:attrNameLst>
                                      </p:cBhvr>
                                      <p:tavLst>
                                        <p:tav tm="0">
                                          <p:val>
                                            <p:strVal val="ppt_x"/>
                                          </p:val>
                                        </p:tav>
                                        <p:tav tm="100000">
                                          <p:val>
                                            <p:strVal val="ppt_x"/>
                                          </p:val>
                                        </p:tav>
                                      </p:tavLst>
                                    </p:anim>
                                    <p:anim calcmode="lin" valueType="num">
                                      <p:cBhvr>
                                        <p:cTn id="8" dur="1000"/>
                                        <p:tgtEl>
                                          <p:spTgt spid="4"/>
                                        </p:tgtEl>
                                        <p:attrNameLst>
                                          <p:attrName>ppt_y</p:attrName>
                                        </p:attrNameLst>
                                      </p:cBhvr>
                                      <p:tavLst>
                                        <p:tav tm="0">
                                          <p:val>
                                            <p:strVal val="ppt_y"/>
                                          </p:val>
                                        </p:tav>
                                        <p:tav tm="100000">
                                          <p:val>
                                            <p:strVal val="ppt_y+.1"/>
                                          </p:val>
                                        </p:tav>
                                      </p:tavLst>
                                    </p:anim>
                                    <p:set>
                                      <p:cBhvr>
                                        <p:cTn id="9" dur="1" fill="hold">
                                          <p:stCondLst>
                                            <p:cond delay="999"/>
                                          </p:stCondLst>
                                        </p:cTn>
                                        <p:tgtEl>
                                          <p:spTgt spid="4"/>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0" nodeType="clickEffect">
                                  <p:stCondLst>
                                    <p:cond delay="0"/>
                                  </p:stCondLst>
                                  <p:childTnLst>
                                    <p:animEffect transition="out" filter="fade">
                                      <p:cBhvr>
                                        <p:cTn id="13" dur="1000"/>
                                        <p:tgtEl>
                                          <p:spTgt spid="25"/>
                                        </p:tgtEl>
                                      </p:cBhvr>
                                    </p:animEffect>
                                    <p:anim calcmode="lin" valueType="num">
                                      <p:cBhvr>
                                        <p:cTn id="14" dur="1000"/>
                                        <p:tgtEl>
                                          <p:spTgt spid="25"/>
                                        </p:tgtEl>
                                        <p:attrNameLst>
                                          <p:attrName>ppt_x</p:attrName>
                                        </p:attrNameLst>
                                      </p:cBhvr>
                                      <p:tavLst>
                                        <p:tav tm="0">
                                          <p:val>
                                            <p:strVal val="ppt_x"/>
                                          </p:val>
                                        </p:tav>
                                        <p:tav tm="100000">
                                          <p:val>
                                            <p:strVal val="ppt_x"/>
                                          </p:val>
                                        </p:tav>
                                      </p:tavLst>
                                    </p:anim>
                                    <p:anim calcmode="lin" valueType="num">
                                      <p:cBhvr>
                                        <p:cTn id="15" dur="1000"/>
                                        <p:tgtEl>
                                          <p:spTgt spid="25"/>
                                        </p:tgtEl>
                                        <p:attrNameLst>
                                          <p:attrName>ppt_y</p:attrName>
                                        </p:attrNameLst>
                                      </p:cBhvr>
                                      <p:tavLst>
                                        <p:tav tm="0">
                                          <p:val>
                                            <p:strVal val="ppt_y"/>
                                          </p:val>
                                        </p:tav>
                                        <p:tav tm="100000">
                                          <p:val>
                                            <p:strVal val="ppt_y+.1"/>
                                          </p:val>
                                        </p:tav>
                                      </p:tavLst>
                                    </p:anim>
                                    <p:set>
                                      <p:cBhvr>
                                        <p:cTn id="16" dur="1" fill="hold">
                                          <p:stCondLst>
                                            <p:cond delay="999"/>
                                          </p:stCondLst>
                                        </p:cTn>
                                        <p:tgtEl>
                                          <p:spTgt spid="2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exit" presetSubtype="0" fill="hold" grpId="0" nodeType="clickEffect">
                                  <p:stCondLst>
                                    <p:cond delay="0"/>
                                  </p:stCondLst>
                                  <p:childTnLst>
                                    <p:animEffect transition="out" filter="fade">
                                      <p:cBhvr>
                                        <p:cTn id="20" dur="1000"/>
                                        <p:tgtEl>
                                          <p:spTgt spid="26"/>
                                        </p:tgtEl>
                                      </p:cBhvr>
                                    </p:animEffect>
                                    <p:anim calcmode="lin" valueType="num">
                                      <p:cBhvr>
                                        <p:cTn id="21" dur="1000"/>
                                        <p:tgtEl>
                                          <p:spTgt spid="26"/>
                                        </p:tgtEl>
                                        <p:attrNameLst>
                                          <p:attrName>ppt_x</p:attrName>
                                        </p:attrNameLst>
                                      </p:cBhvr>
                                      <p:tavLst>
                                        <p:tav tm="0">
                                          <p:val>
                                            <p:strVal val="ppt_x"/>
                                          </p:val>
                                        </p:tav>
                                        <p:tav tm="100000">
                                          <p:val>
                                            <p:strVal val="ppt_x"/>
                                          </p:val>
                                        </p:tav>
                                      </p:tavLst>
                                    </p:anim>
                                    <p:anim calcmode="lin" valueType="num">
                                      <p:cBhvr>
                                        <p:cTn id="22" dur="1000"/>
                                        <p:tgtEl>
                                          <p:spTgt spid="26"/>
                                        </p:tgtEl>
                                        <p:attrNameLst>
                                          <p:attrName>ppt_y</p:attrName>
                                        </p:attrNameLst>
                                      </p:cBhvr>
                                      <p:tavLst>
                                        <p:tav tm="0">
                                          <p:val>
                                            <p:strVal val="ppt_y"/>
                                          </p:val>
                                        </p:tav>
                                        <p:tav tm="100000">
                                          <p:val>
                                            <p:strVal val="ppt_y+.1"/>
                                          </p:val>
                                        </p:tav>
                                      </p:tavLst>
                                    </p:anim>
                                    <p:set>
                                      <p:cBhvr>
                                        <p:cTn id="23" dur="1" fill="hold">
                                          <p:stCondLst>
                                            <p:cond delay="9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5" grpId="0" animBg="1"/>
      <p:bldP spid="2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25096" b="25096"/>
          <a:stretch>
            <a:fillRect/>
          </a:stretch>
        </p:blipFill>
        <p:spPr/>
      </p:pic>
      <p:sp>
        <p:nvSpPr>
          <p:cNvPr id="2" name="Text Placeholder 1"/>
          <p:cNvSpPr>
            <a:spLocks noGrp="1"/>
          </p:cNvSpPr>
          <p:nvPr>
            <p:ph type="body" sz="quarter" idx="10"/>
          </p:nvPr>
        </p:nvSpPr>
        <p:spPr/>
        <p:txBody>
          <a:bodyPr/>
          <a:lstStyle/>
          <a:p>
            <a:r>
              <a:rPr lang="en-US" altLang="ko-KR" dirty="0"/>
              <a:t>CONDITIONS DURING COPY TRADE </a:t>
            </a:r>
            <a:endParaRPr lang="ko-KR" altLang="en-US" dirty="0"/>
          </a:p>
        </p:txBody>
      </p:sp>
      <p:sp>
        <p:nvSpPr>
          <p:cNvPr id="6" name="Teardrop 5"/>
          <p:cNvSpPr/>
          <p:nvPr/>
        </p:nvSpPr>
        <p:spPr>
          <a:xfrm rot="8100000">
            <a:off x="4033749" y="2033093"/>
            <a:ext cx="1076501" cy="1076501"/>
          </a:xfrm>
          <a:prstGeom prst="teardrop">
            <a:avLst/>
          </a:prstGeom>
          <a:solidFill>
            <a:schemeClr val="accent2">
              <a:lumMod val="75000"/>
            </a:schemeClr>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2">
                  <a:lumMod val="75000"/>
                </a:schemeClr>
              </a:solidFill>
            </a:endParaRPr>
          </a:p>
        </p:txBody>
      </p:sp>
      <p:pic>
        <p:nvPicPr>
          <p:cNvPr id="9" name="Picture 8">
            <a:extLst>
              <a:ext uri="{FF2B5EF4-FFF2-40B4-BE49-F238E27FC236}">
                <a16:creationId xmlns:a16="http://schemas.microsoft.com/office/drawing/2014/main" id="{3D174AE5-D0DA-194C-B2CC-7FCB629B4935}"/>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4165959" y="2215009"/>
            <a:ext cx="838089" cy="788789"/>
          </a:xfrm>
          <a:prstGeom prst="rect">
            <a:avLst/>
          </a:prstGeom>
        </p:spPr>
      </p:pic>
    </p:spTree>
    <p:extLst>
      <p:ext uri="{BB962C8B-B14F-4D97-AF65-F5344CB8AC3E}">
        <p14:creationId xmlns:p14="http://schemas.microsoft.com/office/powerpoint/2010/main" val="3371338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CONDITIONS</a:t>
            </a:r>
            <a:endParaRPr lang="ko-KR" altLang="en-US" dirty="0"/>
          </a:p>
        </p:txBody>
      </p:sp>
      <p:sp>
        <p:nvSpPr>
          <p:cNvPr id="3" name="Text Placeholder 2"/>
          <p:cNvSpPr>
            <a:spLocks noGrp="1"/>
          </p:cNvSpPr>
          <p:nvPr>
            <p:ph type="body" sz="quarter" idx="11"/>
          </p:nvPr>
        </p:nvSpPr>
        <p:spPr/>
        <p:txBody>
          <a:bodyPr/>
          <a:lstStyle/>
          <a:p>
            <a:pPr lvl="0"/>
            <a:r>
              <a:rPr lang="en-US" altLang="ko-KR" dirty="0"/>
              <a:t>Going against any of these conditions will lead to prior action.</a:t>
            </a:r>
          </a:p>
        </p:txBody>
      </p:sp>
      <p:sp>
        <p:nvSpPr>
          <p:cNvPr id="4" name="TextBox 3"/>
          <p:cNvSpPr txBox="1"/>
          <p:nvPr/>
        </p:nvSpPr>
        <p:spPr>
          <a:xfrm>
            <a:off x="1363537" y="2591978"/>
            <a:ext cx="385042" cy="523220"/>
          </a:xfrm>
          <a:prstGeom prst="rect">
            <a:avLst/>
          </a:prstGeom>
          <a:solidFill>
            <a:schemeClr val="bg1"/>
          </a:solidFill>
          <a:ln w="38100">
            <a:solidFill>
              <a:schemeClr val="accent4"/>
            </a:solidFill>
          </a:ln>
        </p:spPr>
        <p:txBody>
          <a:bodyPr wrap="none" rtlCol="0" anchor="ctr">
            <a:spAutoFit/>
          </a:bodyPr>
          <a:lstStyle/>
          <a:p>
            <a:r>
              <a:rPr lang="en-US" altLang="ko-KR" sz="2800" b="1" dirty="0">
                <a:solidFill>
                  <a:schemeClr val="accent4"/>
                </a:solidFill>
                <a:cs typeface="Arial" pitchFamily="34" charset="0"/>
              </a:rPr>
              <a:t>1</a:t>
            </a:r>
            <a:endParaRPr lang="ko-KR" altLang="en-US" sz="2800" b="1" dirty="0">
              <a:solidFill>
                <a:schemeClr val="accent4"/>
              </a:solidFill>
              <a:cs typeface="Arial" pitchFamily="34" charset="0"/>
            </a:endParaRPr>
          </a:p>
        </p:txBody>
      </p:sp>
      <p:sp>
        <p:nvSpPr>
          <p:cNvPr id="5" name="TextBox 4"/>
          <p:cNvSpPr txBox="1"/>
          <p:nvPr/>
        </p:nvSpPr>
        <p:spPr>
          <a:xfrm>
            <a:off x="3509211" y="2579438"/>
            <a:ext cx="385042" cy="523220"/>
          </a:xfrm>
          <a:prstGeom prst="rect">
            <a:avLst/>
          </a:prstGeom>
          <a:solidFill>
            <a:schemeClr val="bg1"/>
          </a:solidFill>
          <a:ln w="38100">
            <a:solidFill>
              <a:schemeClr val="accent3"/>
            </a:solidFill>
          </a:ln>
        </p:spPr>
        <p:txBody>
          <a:bodyPr wrap="none" rtlCol="0" anchor="ctr">
            <a:spAutoFit/>
          </a:bodyPr>
          <a:lstStyle/>
          <a:p>
            <a:r>
              <a:rPr lang="en-US" altLang="ko-KR" sz="2800" b="1" dirty="0">
                <a:solidFill>
                  <a:schemeClr val="accent3"/>
                </a:solidFill>
                <a:cs typeface="Arial" pitchFamily="34" charset="0"/>
              </a:rPr>
              <a:t>2</a:t>
            </a:r>
            <a:endParaRPr lang="ko-KR" altLang="en-US" sz="2800" b="1" dirty="0">
              <a:solidFill>
                <a:schemeClr val="accent3"/>
              </a:solidFill>
              <a:cs typeface="Arial" pitchFamily="34" charset="0"/>
            </a:endParaRPr>
          </a:p>
        </p:txBody>
      </p:sp>
      <p:sp>
        <p:nvSpPr>
          <p:cNvPr id="6" name="TextBox 5"/>
          <p:cNvSpPr txBox="1"/>
          <p:nvPr/>
        </p:nvSpPr>
        <p:spPr>
          <a:xfrm>
            <a:off x="5648831" y="2591978"/>
            <a:ext cx="385042" cy="523220"/>
          </a:xfrm>
          <a:prstGeom prst="rect">
            <a:avLst/>
          </a:prstGeom>
          <a:solidFill>
            <a:schemeClr val="bg1"/>
          </a:solidFill>
          <a:ln w="38100">
            <a:solidFill>
              <a:schemeClr val="accent2"/>
            </a:solidFill>
          </a:ln>
        </p:spPr>
        <p:txBody>
          <a:bodyPr wrap="none" rtlCol="0" anchor="ctr">
            <a:spAutoFit/>
          </a:bodyPr>
          <a:lstStyle/>
          <a:p>
            <a:r>
              <a:rPr lang="en-US" altLang="ko-KR" sz="2800" b="1" dirty="0">
                <a:solidFill>
                  <a:schemeClr val="accent2"/>
                </a:solidFill>
                <a:cs typeface="Arial" pitchFamily="34" charset="0"/>
              </a:rPr>
              <a:t>3</a:t>
            </a:r>
            <a:endParaRPr lang="ko-KR" altLang="en-US" sz="2800" b="1" dirty="0">
              <a:solidFill>
                <a:schemeClr val="accent2"/>
              </a:solidFill>
              <a:cs typeface="Arial" pitchFamily="34" charset="0"/>
            </a:endParaRPr>
          </a:p>
        </p:txBody>
      </p:sp>
      <p:sp>
        <p:nvSpPr>
          <p:cNvPr id="7" name="TextBox 6"/>
          <p:cNvSpPr txBox="1"/>
          <p:nvPr/>
        </p:nvSpPr>
        <p:spPr>
          <a:xfrm>
            <a:off x="7856788" y="2546490"/>
            <a:ext cx="385042" cy="523220"/>
          </a:xfrm>
          <a:prstGeom prst="rect">
            <a:avLst/>
          </a:prstGeom>
          <a:solidFill>
            <a:schemeClr val="accent1"/>
          </a:solidFill>
          <a:ln w="38100">
            <a:solidFill>
              <a:schemeClr val="accent1"/>
            </a:solidFill>
          </a:ln>
        </p:spPr>
        <p:txBody>
          <a:bodyPr wrap="none" rtlCol="0" anchor="ctr">
            <a:spAutoFit/>
          </a:bodyPr>
          <a:lstStyle/>
          <a:p>
            <a:r>
              <a:rPr lang="en-US" altLang="ko-KR" sz="2800" b="1" dirty="0">
                <a:solidFill>
                  <a:schemeClr val="bg1"/>
                </a:solidFill>
                <a:cs typeface="Arial" pitchFamily="34" charset="0"/>
              </a:rPr>
              <a:t>4</a:t>
            </a:r>
            <a:endParaRPr lang="ko-KR" altLang="en-US" sz="2800" b="1" dirty="0">
              <a:solidFill>
                <a:schemeClr val="bg1"/>
              </a:solidFill>
              <a:cs typeface="Arial" pitchFamily="34" charset="0"/>
            </a:endParaRPr>
          </a:p>
        </p:txBody>
      </p:sp>
      <p:sp>
        <p:nvSpPr>
          <p:cNvPr id="8" name="Rectangle 7"/>
          <p:cNvSpPr/>
          <p:nvPr/>
        </p:nvSpPr>
        <p:spPr>
          <a:xfrm>
            <a:off x="1943864" y="2826588"/>
            <a:ext cx="1404000" cy="5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9" name="Rectangle 8"/>
          <p:cNvSpPr/>
          <p:nvPr/>
        </p:nvSpPr>
        <p:spPr>
          <a:xfrm>
            <a:off x="4066031" y="2814048"/>
            <a:ext cx="1152000" cy="5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10" name="Rectangle 9"/>
          <p:cNvSpPr/>
          <p:nvPr/>
        </p:nvSpPr>
        <p:spPr>
          <a:xfrm>
            <a:off x="6385965" y="2814048"/>
            <a:ext cx="1152000" cy="5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grpSp>
        <p:nvGrpSpPr>
          <p:cNvPr id="11" name="Group 10"/>
          <p:cNvGrpSpPr/>
          <p:nvPr/>
        </p:nvGrpSpPr>
        <p:grpSpPr>
          <a:xfrm>
            <a:off x="503321" y="3289699"/>
            <a:ext cx="2596783" cy="1084465"/>
            <a:chOff x="5868144" y="1666520"/>
            <a:chExt cx="2596783" cy="1084465"/>
          </a:xfrm>
        </p:grpSpPr>
        <p:sp>
          <p:nvSpPr>
            <p:cNvPr id="12" name="TextBox 11"/>
            <p:cNvSpPr txBox="1"/>
            <p:nvPr/>
          </p:nvSpPr>
          <p:spPr>
            <a:xfrm>
              <a:off x="5872639" y="2289320"/>
              <a:ext cx="2592288" cy="461665"/>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Your account will be disconnected ones you evoke this condition</a:t>
              </a:r>
            </a:p>
          </p:txBody>
        </p:sp>
        <p:sp>
          <p:nvSpPr>
            <p:cNvPr id="13" name="TextBox 12"/>
            <p:cNvSpPr txBox="1"/>
            <p:nvPr/>
          </p:nvSpPr>
          <p:spPr>
            <a:xfrm>
              <a:off x="5868144" y="1666520"/>
              <a:ext cx="2592288" cy="523220"/>
            </a:xfrm>
            <a:prstGeom prst="rect">
              <a:avLst/>
            </a:prstGeom>
            <a:no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NO WITHDRAWAL UNITILL MONTH ENDING</a:t>
              </a:r>
              <a:endParaRPr lang="ko-KR" altLang="en-US" sz="1400" b="1" dirty="0">
                <a:solidFill>
                  <a:schemeClr val="tx1">
                    <a:lumMod val="75000"/>
                    <a:lumOff val="25000"/>
                  </a:schemeClr>
                </a:solidFill>
                <a:cs typeface="Arial" pitchFamily="34" charset="0"/>
              </a:endParaRPr>
            </a:p>
          </p:txBody>
        </p:sp>
      </p:grpSp>
      <p:grpSp>
        <p:nvGrpSpPr>
          <p:cNvPr id="14" name="Group 13"/>
          <p:cNvGrpSpPr/>
          <p:nvPr/>
        </p:nvGrpSpPr>
        <p:grpSpPr>
          <a:xfrm>
            <a:off x="2555776" y="1255497"/>
            <a:ext cx="2300639" cy="1159074"/>
            <a:chOff x="6228184" y="1623090"/>
            <a:chExt cx="3282200" cy="1159074"/>
          </a:xfrm>
        </p:grpSpPr>
        <p:sp>
          <p:nvSpPr>
            <p:cNvPr id="15" name="TextBox 14"/>
            <p:cNvSpPr txBox="1"/>
            <p:nvPr/>
          </p:nvSpPr>
          <p:spPr>
            <a:xfrm>
              <a:off x="6362576" y="2135833"/>
              <a:ext cx="3013414" cy="646331"/>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Account will be disconnected ones spotted with this behavior</a:t>
              </a:r>
            </a:p>
          </p:txBody>
        </p:sp>
        <p:sp>
          <p:nvSpPr>
            <p:cNvPr id="16" name="TextBox 15"/>
            <p:cNvSpPr txBox="1"/>
            <p:nvPr/>
          </p:nvSpPr>
          <p:spPr>
            <a:xfrm>
              <a:off x="6228184" y="1623090"/>
              <a:ext cx="3282200" cy="523220"/>
            </a:xfrm>
            <a:prstGeom prst="rect">
              <a:avLst/>
            </a:prstGeom>
            <a:no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No manual trades for the copy trade account</a:t>
              </a:r>
              <a:endParaRPr lang="ko-KR" altLang="en-US" sz="1400" b="1" dirty="0">
                <a:solidFill>
                  <a:schemeClr val="tx1">
                    <a:lumMod val="75000"/>
                    <a:lumOff val="25000"/>
                  </a:schemeClr>
                </a:solidFill>
                <a:cs typeface="Arial" pitchFamily="34" charset="0"/>
              </a:endParaRPr>
            </a:p>
          </p:txBody>
        </p:sp>
      </p:grpSp>
      <p:grpSp>
        <p:nvGrpSpPr>
          <p:cNvPr id="17" name="Group 16"/>
          <p:cNvGrpSpPr/>
          <p:nvPr/>
        </p:nvGrpSpPr>
        <p:grpSpPr>
          <a:xfrm>
            <a:off x="6948264" y="1297409"/>
            <a:ext cx="1817049" cy="1037992"/>
            <a:chOff x="6228184" y="1730811"/>
            <a:chExt cx="2592288" cy="1037992"/>
          </a:xfrm>
        </p:grpSpPr>
        <p:sp>
          <p:nvSpPr>
            <p:cNvPr id="18" name="TextBox 17"/>
            <p:cNvSpPr txBox="1"/>
            <p:nvPr/>
          </p:nvSpPr>
          <p:spPr>
            <a:xfrm>
              <a:off x="6228184" y="2122472"/>
              <a:ext cx="2592288" cy="646331"/>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Your account will not be traded with if Less than the specified account</a:t>
              </a:r>
            </a:p>
          </p:txBody>
        </p:sp>
        <p:sp>
          <p:nvSpPr>
            <p:cNvPr id="19" name="TextBox 18"/>
            <p:cNvSpPr txBox="1"/>
            <p:nvPr/>
          </p:nvSpPr>
          <p:spPr>
            <a:xfrm>
              <a:off x="6228184" y="1730811"/>
              <a:ext cx="2592288" cy="307777"/>
            </a:xfrm>
            <a:prstGeom prst="rect">
              <a:avLst/>
            </a:prstGeom>
            <a:no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Low Account size</a:t>
              </a:r>
              <a:endParaRPr lang="ko-KR" altLang="en-US" sz="1400" b="1" dirty="0">
                <a:solidFill>
                  <a:schemeClr val="tx1">
                    <a:lumMod val="75000"/>
                    <a:lumOff val="25000"/>
                  </a:schemeClr>
                </a:solidFill>
                <a:cs typeface="Arial" pitchFamily="34" charset="0"/>
              </a:endParaRPr>
            </a:p>
          </p:txBody>
        </p:sp>
      </p:grpSp>
      <p:grpSp>
        <p:nvGrpSpPr>
          <p:cNvPr id="20" name="Group 19"/>
          <p:cNvGrpSpPr/>
          <p:nvPr/>
        </p:nvGrpSpPr>
        <p:grpSpPr>
          <a:xfrm>
            <a:off x="4743900" y="3380597"/>
            <a:ext cx="2489123" cy="1037992"/>
            <a:chOff x="6228184" y="1730811"/>
            <a:chExt cx="2592288" cy="1037992"/>
          </a:xfrm>
        </p:grpSpPr>
        <p:sp>
          <p:nvSpPr>
            <p:cNvPr id="21" name="TextBox 20"/>
            <p:cNvSpPr txBox="1"/>
            <p:nvPr/>
          </p:nvSpPr>
          <p:spPr>
            <a:xfrm>
              <a:off x="6228184" y="2122472"/>
              <a:ext cx="2592288" cy="646331"/>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Unless your account is accessible by the copy trade system, your account wont be traded with.</a:t>
              </a:r>
            </a:p>
          </p:txBody>
        </p:sp>
        <p:sp>
          <p:nvSpPr>
            <p:cNvPr id="22" name="TextBox 21"/>
            <p:cNvSpPr txBox="1"/>
            <p:nvPr/>
          </p:nvSpPr>
          <p:spPr>
            <a:xfrm>
              <a:off x="6228184" y="1730811"/>
              <a:ext cx="2592288" cy="307777"/>
            </a:xfrm>
            <a:prstGeom prst="rect">
              <a:avLst/>
            </a:prstGeom>
            <a:no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Invalid Credentials</a:t>
              </a:r>
              <a:endParaRPr lang="ko-KR" altLang="en-US" sz="1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4152675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Thank you</a:t>
            </a:r>
            <a:endParaRPr lang="ko-KR" altLang="en-US" dirty="0"/>
          </a:p>
        </p:txBody>
      </p:sp>
      <p:sp>
        <p:nvSpPr>
          <p:cNvPr id="3" name="Text Placeholder 2"/>
          <p:cNvSpPr>
            <a:spLocks noGrp="1"/>
          </p:cNvSpPr>
          <p:nvPr>
            <p:ph type="body" sz="quarter" idx="11"/>
          </p:nvPr>
        </p:nvSpPr>
        <p:spPr/>
        <p:txBody>
          <a:bodyPr/>
          <a:lstStyle/>
          <a:p>
            <a:pPr lvl="0"/>
            <a:r>
              <a:rPr lang="en-US" altLang="ko-KR" dirty="0"/>
              <a:t>End of presentation</a:t>
            </a:r>
          </a:p>
        </p:txBody>
      </p:sp>
      <p:sp>
        <p:nvSpPr>
          <p:cNvPr id="4" name="Oval 3"/>
          <p:cNvSpPr/>
          <p:nvPr/>
        </p:nvSpPr>
        <p:spPr>
          <a:xfrm>
            <a:off x="2824628" y="819150"/>
            <a:ext cx="3499972" cy="3499972"/>
          </a:xfrm>
          <a:prstGeom prst="ellipse">
            <a:avLst/>
          </a:prstGeom>
          <a:noFill/>
          <a:ln w="12700">
            <a:solidFill>
              <a:schemeClr val="tx1">
                <a:alpha val="4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 Placeholder 2">
            <a:extLst>
              <a:ext uri="{FF2B5EF4-FFF2-40B4-BE49-F238E27FC236}">
                <a16:creationId xmlns:a16="http://schemas.microsoft.com/office/drawing/2014/main" id="{9D9D87F7-6961-8749-B164-AF448A5403EF}"/>
              </a:ext>
            </a:extLst>
          </p:cNvPr>
          <p:cNvSpPr txBox="1">
            <a:spLocks/>
          </p:cNvSpPr>
          <p:nvPr/>
        </p:nvSpPr>
        <p:spPr>
          <a:xfrm>
            <a:off x="2909944" y="3079998"/>
            <a:ext cx="3384376" cy="508248"/>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000" dirty="0"/>
              <a:t>Time for Questions</a:t>
            </a:r>
          </a:p>
        </p:txBody>
      </p:sp>
    </p:spTree>
    <p:extLst>
      <p:ext uri="{BB962C8B-B14F-4D97-AF65-F5344CB8AC3E}">
        <p14:creationId xmlns:p14="http://schemas.microsoft.com/office/powerpoint/2010/main" val="697849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405E5A24-1789-4EC7-BBDD-0786BA266085}"/>
              </a:ext>
            </a:extLst>
          </p:cNvPr>
          <p:cNvGrpSpPr/>
          <p:nvPr/>
        </p:nvGrpSpPr>
        <p:grpSpPr>
          <a:xfrm>
            <a:off x="3023754" y="3403834"/>
            <a:ext cx="2867454" cy="2214998"/>
            <a:chOff x="3023754" y="3403834"/>
            <a:chExt cx="2867454" cy="2214998"/>
          </a:xfrm>
        </p:grpSpPr>
        <p:sp>
          <p:nvSpPr>
            <p:cNvPr id="34" name="Trapezoid 33"/>
            <p:cNvSpPr/>
            <p:nvPr/>
          </p:nvSpPr>
          <p:spPr>
            <a:xfrm>
              <a:off x="3965894" y="3403834"/>
              <a:ext cx="914400" cy="1739666"/>
            </a:xfrm>
            <a:custGeom>
              <a:avLst/>
              <a:gdLst>
                <a:gd name="connsiteX0" fmla="*/ 0 w 914400"/>
                <a:gd name="connsiteY0" fmla="*/ 1739666 h 1739666"/>
                <a:gd name="connsiteX1" fmla="*/ 260357 w 914400"/>
                <a:gd name="connsiteY1" fmla="*/ 0 h 1739666"/>
                <a:gd name="connsiteX2" fmla="*/ 654043 w 914400"/>
                <a:gd name="connsiteY2" fmla="*/ 0 h 1739666"/>
                <a:gd name="connsiteX3" fmla="*/ 914400 w 914400"/>
                <a:gd name="connsiteY3" fmla="*/ 1739666 h 1739666"/>
                <a:gd name="connsiteX4" fmla="*/ 0 w 914400"/>
                <a:gd name="connsiteY4" fmla="*/ 1739666 h 1739666"/>
                <a:gd name="connsiteX0" fmla="*/ 0 w 914400"/>
                <a:gd name="connsiteY0" fmla="*/ 1739666 h 1739666"/>
                <a:gd name="connsiteX1" fmla="*/ 260357 w 914400"/>
                <a:gd name="connsiteY1" fmla="*/ 0 h 1739666"/>
                <a:gd name="connsiteX2" fmla="*/ 502739 w 914400"/>
                <a:gd name="connsiteY2" fmla="*/ 142448 h 1739666"/>
                <a:gd name="connsiteX3" fmla="*/ 654043 w 914400"/>
                <a:gd name="connsiteY3" fmla="*/ 0 h 1739666"/>
                <a:gd name="connsiteX4" fmla="*/ 914400 w 914400"/>
                <a:gd name="connsiteY4" fmla="*/ 1739666 h 1739666"/>
                <a:gd name="connsiteX5" fmla="*/ 0 w 914400"/>
                <a:gd name="connsiteY5" fmla="*/ 1739666 h 1739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 h="1739666">
                  <a:moveTo>
                    <a:pt x="0" y="1739666"/>
                  </a:moveTo>
                  <a:lnTo>
                    <a:pt x="260357" y="0"/>
                  </a:lnTo>
                  <a:cubicBezTo>
                    <a:pt x="311996" y="-225"/>
                    <a:pt x="451100" y="142673"/>
                    <a:pt x="502739" y="142448"/>
                  </a:cubicBezTo>
                  <a:lnTo>
                    <a:pt x="654043" y="0"/>
                  </a:lnTo>
                  <a:lnTo>
                    <a:pt x="914400" y="1739666"/>
                  </a:lnTo>
                  <a:lnTo>
                    <a:pt x="0" y="173966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0" name="Chord 39"/>
            <p:cNvSpPr/>
            <p:nvPr/>
          </p:nvSpPr>
          <p:spPr>
            <a:xfrm>
              <a:off x="3269506" y="4673600"/>
              <a:ext cx="914400" cy="914400"/>
            </a:xfrm>
            <a:prstGeom prst="chord">
              <a:avLst>
                <a:gd name="adj1" fmla="val 10613644"/>
                <a:gd name="adj2" fmla="val 14119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1" name="Chord 40"/>
            <p:cNvSpPr/>
            <p:nvPr/>
          </p:nvSpPr>
          <p:spPr>
            <a:xfrm>
              <a:off x="4321538" y="4501320"/>
              <a:ext cx="1117512" cy="1117512"/>
            </a:xfrm>
            <a:prstGeom prst="chord">
              <a:avLst>
                <a:gd name="adj1" fmla="val 10342302"/>
                <a:gd name="adj2" fmla="val 65584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2" name="Chord 41"/>
            <p:cNvSpPr/>
            <p:nvPr/>
          </p:nvSpPr>
          <p:spPr>
            <a:xfrm>
              <a:off x="3726496" y="4402596"/>
              <a:ext cx="1010970" cy="1010970"/>
            </a:xfrm>
            <a:prstGeom prst="chord">
              <a:avLst>
                <a:gd name="adj1" fmla="val 10613644"/>
                <a:gd name="adj2" fmla="val 14119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3" name="Chord 42"/>
            <p:cNvSpPr/>
            <p:nvPr/>
          </p:nvSpPr>
          <p:spPr>
            <a:xfrm>
              <a:off x="5109845" y="4752818"/>
              <a:ext cx="781363" cy="781363"/>
            </a:xfrm>
            <a:prstGeom prst="chord">
              <a:avLst>
                <a:gd name="adj1" fmla="val 10613644"/>
                <a:gd name="adj2" fmla="val 14119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4" name="Chord 43"/>
            <p:cNvSpPr/>
            <p:nvPr/>
          </p:nvSpPr>
          <p:spPr>
            <a:xfrm>
              <a:off x="3023754" y="4873433"/>
              <a:ext cx="540133" cy="540133"/>
            </a:xfrm>
            <a:prstGeom prst="chord">
              <a:avLst>
                <a:gd name="adj1" fmla="val 10613644"/>
                <a:gd name="adj2" fmla="val 14119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 name="Text Placeholder 1"/>
          <p:cNvSpPr>
            <a:spLocks noGrp="1"/>
          </p:cNvSpPr>
          <p:nvPr>
            <p:ph type="body" sz="quarter" idx="10"/>
          </p:nvPr>
        </p:nvSpPr>
        <p:spPr/>
        <p:txBody>
          <a:bodyPr/>
          <a:lstStyle/>
          <a:p>
            <a:r>
              <a:rPr lang="en-US" altLang="ko-KR" dirty="0"/>
              <a:t>BE APART OF THIS FAMILY</a:t>
            </a:r>
            <a:endParaRPr lang="ko-KR" altLang="en-US" dirty="0"/>
          </a:p>
        </p:txBody>
      </p:sp>
      <p:grpSp>
        <p:nvGrpSpPr>
          <p:cNvPr id="35" name="Group 34"/>
          <p:cNvGrpSpPr/>
          <p:nvPr/>
        </p:nvGrpSpPr>
        <p:grpSpPr>
          <a:xfrm>
            <a:off x="3779988" y="1298141"/>
            <a:ext cx="1304431" cy="2461875"/>
            <a:chOff x="3779988" y="1298141"/>
            <a:chExt cx="1304431" cy="2461875"/>
          </a:xfrm>
        </p:grpSpPr>
        <p:sp>
          <p:nvSpPr>
            <p:cNvPr id="36" name="Freeform 35"/>
            <p:cNvSpPr/>
            <p:nvPr/>
          </p:nvSpPr>
          <p:spPr>
            <a:xfrm>
              <a:off x="4333425" y="1298141"/>
              <a:ext cx="200205" cy="1710412"/>
            </a:xfrm>
            <a:custGeom>
              <a:avLst/>
              <a:gdLst>
                <a:gd name="connsiteX0" fmla="*/ 86265 w 181155"/>
                <a:gd name="connsiteY0" fmla="*/ 0 h 1708031"/>
                <a:gd name="connsiteX1" fmla="*/ 0 w 181155"/>
                <a:gd name="connsiteY1" fmla="*/ 1682151 h 1708031"/>
                <a:gd name="connsiteX2" fmla="*/ 181155 w 181155"/>
                <a:gd name="connsiteY2" fmla="*/ 1708031 h 1708031"/>
                <a:gd name="connsiteX3" fmla="*/ 86265 w 181155"/>
                <a:gd name="connsiteY3" fmla="*/ 0 h 1708031"/>
                <a:gd name="connsiteX0" fmla="*/ 86265 w 181155"/>
                <a:gd name="connsiteY0" fmla="*/ 0 h 1708031"/>
                <a:gd name="connsiteX1" fmla="*/ 0 w 181155"/>
                <a:gd name="connsiteY1" fmla="*/ 1682151 h 1708031"/>
                <a:gd name="connsiteX2" fmla="*/ 181155 w 181155"/>
                <a:gd name="connsiteY2" fmla="*/ 1708031 h 1708031"/>
                <a:gd name="connsiteX3" fmla="*/ 100462 w 181155"/>
                <a:gd name="connsiteY3" fmla="*/ 4405 h 1708031"/>
                <a:gd name="connsiteX4" fmla="*/ 86265 w 181155"/>
                <a:gd name="connsiteY4" fmla="*/ 0 h 1708031"/>
                <a:gd name="connsiteX0" fmla="*/ 76740 w 181155"/>
                <a:gd name="connsiteY0" fmla="*/ 5120 h 1703626"/>
                <a:gd name="connsiteX1" fmla="*/ 0 w 181155"/>
                <a:gd name="connsiteY1" fmla="*/ 1677746 h 1703626"/>
                <a:gd name="connsiteX2" fmla="*/ 181155 w 181155"/>
                <a:gd name="connsiteY2" fmla="*/ 1703626 h 1703626"/>
                <a:gd name="connsiteX3" fmla="*/ 100462 w 181155"/>
                <a:gd name="connsiteY3" fmla="*/ 0 h 1703626"/>
                <a:gd name="connsiteX4" fmla="*/ 76740 w 181155"/>
                <a:gd name="connsiteY4" fmla="*/ 5120 h 1703626"/>
                <a:gd name="connsiteX0" fmla="*/ 76740 w 181155"/>
                <a:gd name="connsiteY0" fmla="*/ 0 h 1698506"/>
                <a:gd name="connsiteX1" fmla="*/ 0 w 181155"/>
                <a:gd name="connsiteY1" fmla="*/ 1672626 h 1698506"/>
                <a:gd name="connsiteX2" fmla="*/ 181155 w 181155"/>
                <a:gd name="connsiteY2" fmla="*/ 1698506 h 1698506"/>
                <a:gd name="connsiteX3" fmla="*/ 93318 w 181155"/>
                <a:gd name="connsiteY3" fmla="*/ 6786 h 1698506"/>
                <a:gd name="connsiteX4" fmla="*/ 76740 w 181155"/>
                <a:gd name="connsiteY4" fmla="*/ 0 h 1698506"/>
                <a:gd name="connsiteX0" fmla="*/ 79122 w 181155"/>
                <a:gd name="connsiteY0" fmla="*/ 5120 h 1691720"/>
                <a:gd name="connsiteX1" fmla="*/ 0 w 181155"/>
                <a:gd name="connsiteY1" fmla="*/ 1665840 h 1691720"/>
                <a:gd name="connsiteX2" fmla="*/ 181155 w 181155"/>
                <a:gd name="connsiteY2" fmla="*/ 1691720 h 1691720"/>
                <a:gd name="connsiteX3" fmla="*/ 93318 w 181155"/>
                <a:gd name="connsiteY3" fmla="*/ 0 h 1691720"/>
                <a:gd name="connsiteX4" fmla="*/ 79122 w 181155"/>
                <a:gd name="connsiteY4" fmla="*/ 5120 h 1691720"/>
                <a:gd name="connsiteX0" fmla="*/ 79122 w 181155"/>
                <a:gd name="connsiteY0" fmla="*/ 0 h 1686600"/>
                <a:gd name="connsiteX1" fmla="*/ 0 w 181155"/>
                <a:gd name="connsiteY1" fmla="*/ 1660720 h 1686600"/>
                <a:gd name="connsiteX2" fmla="*/ 181155 w 181155"/>
                <a:gd name="connsiteY2" fmla="*/ 1686600 h 1686600"/>
                <a:gd name="connsiteX3" fmla="*/ 93318 w 181155"/>
                <a:gd name="connsiteY3" fmla="*/ 4405 h 1686600"/>
                <a:gd name="connsiteX4" fmla="*/ 79122 w 181155"/>
                <a:gd name="connsiteY4" fmla="*/ 0 h 1686600"/>
                <a:gd name="connsiteX0" fmla="*/ 93410 w 195443"/>
                <a:gd name="connsiteY0" fmla="*/ 0 h 1708345"/>
                <a:gd name="connsiteX1" fmla="*/ 0 w 195443"/>
                <a:gd name="connsiteY1" fmla="*/ 1708345 h 1708345"/>
                <a:gd name="connsiteX2" fmla="*/ 195443 w 195443"/>
                <a:gd name="connsiteY2" fmla="*/ 1686600 h 1708345"/>
                <a:gd name="connsiteX3" fmla="*/ 107606 w 195443"/>
                <a:gd name="connsiteY3" fmla="*/ 4405 h 1708345"/>
                <a:gd name="connsiteX4" fmla="*/ 93410 w 195443"/>
                <a:gd name="connsiteY4" fmla="*/ 0 h 1708345"/>
                <a:gd name="connsiteX0" fmla="*/ 93410 w 200205"/>
                <a:gd name="connsiteY0" fmla="*/ 0 h 1710412"/>
                <a:gd name="connsiteX1" fmla="*/ 0 w 200205"/>
                <a:gd name="connsiteY1" fmla="*/ 1708345 h 1710412"/>
                <a:gd name="connsiteX2" fmla="*/ 200205 w 200205"/>
                <a:gd name="connsiteY2" fmla="*/ 1710412 h 1710412"/>
                <a:gd name="connsiteX3" fmla="*/ 107606 w 200205"/>
                <a:gd name="connsiteY3" fmla="*/ 4405 h 1710412"/>
                <a:gd name="connsiteX4" fmla="*/ 93410 w 200205"/>
                <a:gd name="connsiteY4" fmla="*/ 0 h 1710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205" h="1710412">
                  <a:moveTo>
                    <a:pt x="93410" y="0"/>
                  </a:moveTo>
                  <a:lnTo>
                    <a:pt x="0" y="1708345"/>
                  </a:lnTo>
                  <a:lnTo>
                    <a:pt x="200205" y="1710412"/>
                  </a:lnTo>
                  <a:cubicBezTo>
                    <a:pt x="171720" y="1183812"/>
                    <a:pt x="136091" y="531005"/>
                    <a:pt x="107606" y="4405"/>
                  </a:cubicBezTo>
                  <a:lnTo>
                    <a:pt x="9341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7" name="Freeform 36"/>
            <p:cNvSpPr/>
            <p:nvPr/>
          </p:nvSpPr>
          <p:spPr>
            <a:xfrm flipH="1">
              <a:off x="4441313" y="1380365"/>
              <a:ext cx="643106" cy="1707892"/>
            </a:xfrm>
            <a:custGeom>
              <a:avLst/>
              <a:gdLst>
                <a:gd name="connsiteX0" fmla="*/ 621102 w 621102"/>
                <a:gd name="connsiteY0" fmla="*/ 0 h 1690778"/>
                <a:gd name="connsiteX1" fmla="*/ 0 w 621102"/>
                <a:gd name="connsiteY1" fmla="*/ 1690778 h 1690778"/>
                <a:gd name="connsiteX2" fmla="*/ 560717 w 621102"/>
                <a:gd name="connsiteY2" fmla="*/ 1492370 h 1690778"/>
                <a:gd name="connsiteX3" fmla="*/ 621102 w 621102"/>
                <a:gd name="connsiteY3" fmla="*/ 0 h 1690778"/>
                <a:gd name="connsiteX0" fmla="*/ 643106 w 643106"/>
                <a:gd name="connsiteY0" fmla="*/ 0 h 1707892"/>
                <a:gd name="connsiteX1" fmla="*/ 0 w 643106"/>
                <a:gd name="connsiteY1" fmla="*/ 1707892 h 1707892"/>
                <a:gd name="connsiteX2" fmla="*/ 560717 w 643106"/>
                <a:gd name="connsiteY2" fmla="*/ 1509484 h 1707892"/>
                <a:gd name="connsiteX3" fmla="*/ 643106 w 643106"/>
                <a:gd name="connsiteY3" fmla="*/ 0 h 1707892"/>
              </a:gdLst>
              <a:ahLst/>
              <a:cxnLst>
                <a:cxn ang="0">
                  <a:pos x="connsiteX0" y="connsiteY0"/>
                </a:cxn>
                <a:cxn ang="0">
                  <a:pos x="connsiteX1" y="connsiteY1"/>
                </a:cxn>
                <a:cxn ang="0">
                  <a:pos x="connsiteX2" y="connsiteY2"/>
                </a:cxn>
                <a:cxn ang="0">
                  <a:pos x="connsiteX3" y="connsiteY3"/>
                </a:cxn>
              </a:cxnLst>
              <a:rect l="l" t="t" r="r" b="b"/>
              <a:pathLst>
                <a:path w="643106" h="1707892">
                  <a:moveTo>
                    <a:pt x="643106" y="0"/>
                  </a:moveTo>
                  <a:lnTo>
                    <a:pt x="0" y="1707892"/>
                  </a:lnTo>
                  <a:lnTo>
                    <a:pt x="560717" y="1509484"/>
                  </a:lnTo>
                  <a:lnTo>
                    <a:pt x="64310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8" name="Freeform 37"/>
            <p:cNvSpPr/>
            <p:nvPr/>
          </p:nvSpPr>
          <p:spPr>
            <a:xfrm>
              <a:off x="3779988" y="1380365"/>
              <a:ext cx="643106" cy="1707892"/>
            </a:xfrm>
            <a:custGeom>
              <a:avLst/>
              <a:gdLst>
                <a:gd name="connsiteX0" fmla="*/ 621102 w 621102"/>
                <a:gd name="connsiteY0" fmla="*/ 0 h 1690778"/>
                <a:gd name="connsiteX1" fmla="*/ 0 w 621102"/>
                <a:gd name="connsiteY1" fmla="*/ 1690778 h 1690778"/>
                <a:gd name="connsiteX2" fmla="*/ 560717 w 621102"/>
                <a:gd name="connsiteY2" fmla="*/ 1492370 h 1690778"/>
                <a:gd name="connsiteX3" fmla="*/ 621102 w 621102"/>
                <a:gd name="connsiteY3" fmla="*/ 0 h 1690778"/>
                <a:gd name="connsiteX0" fmla="*/ 643106 w 643106"/>
                <a:gd name="connsiteY0" fmla="*/ 0 h 1707892"/>
                <a:gd name="connsiteX1" fmla="*/ 0 w 643106"/>
                <a:gd name="connsiteY1" fmla="*/ 1707892 h 1707892"/>
                <a:gd name="connsiteX2" fmla="*/ 560717 w 643106"/>
                <a:gd name="connsiteY2" fmla="*/ 1509484 h 1707892"/>
                <a:gd name="connsiteX3" fmla="*/ 643106 w 643106"/>
                <a:gd name="connsiteY3" fmla="*/ 0 h 1707892"/>
              </a:gdLst>
              <a:ahLst/>
              <a:cxnLst>
                <a:cxn ang="0">
                  <a:pos x="connsiteX0" y="connsiteY0"/>
                </a:cxn>
                <a:cxn ang="0">
                  <a:pos x="connsiteX1" y="connsiteY1"/>
                </a:cxn>
                <a:cxn ang="0">
                  <a:pos x="connsiteX2" y="connsiteY2"/>
                </a:cxn>
                <a:cxn ang="0">
                  <a:pos x="connsiteX3" y="connsiteY3"/>
                </a:cxn>
              </a:cxnLst>
              <a:rect l="l" t="t" r="r" b="b"/>
              <a:pathLst>
                <a:path w="643106" h="1707892">
                  <a:moveTo>
                    <a:pt x="643106" y="0"/>
                  </a:moveTo>
                  <a:lnTo>
                    <a:pt x="0" y="1707892"/>
                  </a:lnTo>
                  <a:lnTo>
                    <a:pt x="560717" y="1509484"/>
                  </a:lnTo>
                  <a:lnTo>
                    <a:pt x="64310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9" name="Freeform 38"/>
            <p:cNvSpPr/>
            <p:nvPr/>
          </p:nvSpPr>
          <p:spPr>
            <a:xfrm>
              <a:off x="3810452" y="3008553"/>
              <a:ext cx="1186798" cy="751463"/>
            </a:xfrm>
            <a:custGeom>
              <a:avLst/>
              <a:gdLst/>
              <a:ahLst/>
              <a:cxnLst/>
              <a:rect l="l" t="t" r="r" b="b"/>
              <a:pathLst>
                <a:path w="1186798" h="751463">
                  <a:moveTo>
                    <a:pt x="571900" y="18996"/>
                  </a:moveTo>
                  <a:cubicBezTo>
                    <a:pt x="463937" y="77983"/>
                    <a:pt x="428075" y="330281"/>
                    <a:pt x="651355" y="487491"/>
                  </a:cubicBezTo>
                  <a:cubicBezTo>
                    <a:pt x="595490" y="341069"/>
                    <a:pt x="632624" y="268838"/>
                    <a:pt x="668711" y="195562"/>
                  </a:cubicBezTo>
                  <a:cubicBezTo>
                    <a:pt x="669313" y="232813"/>
                    <a:pt x="631252" y="312906"/>
                    <a:pt x="724853" y="359561"/>
                  </a:cubicBezTo>
                  <a:cubicBezTo>
                    <a:pt x="681048" y="219220"/>
                    <a:pt x="866081" y="175012"/>
                    <a:pt x="671806" y="20041"/>
                  </a:cubicBezTo>
                  <a:cubicBezTo>
                    <a:pt x="952810" y="60640"/>
                    <a:pt x="870180" y="203640"/>
                    <a:pt x="936973" y="347687"/>
                  </a:cubicBezTo>
                  <a:cubicBezTo>
                    <a:pt x="888101" y="356187"/>
                    <a:pt x="817286" y="225711"/>
                    <a:pt x="833200" y="287502"/>
                  </a:cubicBezTo>
                  <a:cubicBezTo>
                    <a:pt x="916717" y="531671"/>
                    <a:pt x="666903" y="538643"/>
                    <a:pt x="746240" y="751463"/>
                  </a:cubicBezTo>
                  <a:cubicBezTo>
                    <a:pt x="499659" y="737527"/>
                    <a:pt x="571782" y="508334"/>
                    <a:pt x="455818" y="452601"/>
                  </a:cubicBezTo>
                  <a:cubicBezTo>
                    <a:pt x="424343" y="446974"/>
                    <a:pt x="386598" y="472693"/>
                    <a:pt x="456483" y="587233"/>
                  </a:cubicBezTo>
                  <a:cubicBezTo>
                    <a:pt x="49466" y="283924"/>
                    <a:pt x="335238" y="35996"/>
                    <a:pt x="571900" y="18996"/>
                  </a:cubicBezTo>
                  <a:close/>
                  <a:moveTo>
                    <a:pt x="1179221" y="0"/>
                  </a:moveTo>
                  <a:lnTo>
                    <a:pt x="1186798" y="0"/>
                  </a:lnTo>
                  <a:lnTo>
                    <a:pt x="1186190" y="4819"/>
                  </a:lnTo>
                  <a:close/>
                  <a:moveTo>
                    <a:pt x="0" y="0"/>
                  </a:moveTo>
                  <a:lnTo>
                    <a:pt x="29871" y="0"/>
                  </a:lnTo>
                  <a:lnTo>
                    <a:pt x="2400" y="18996"/>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1" name="TextBox 60"/>
          <p:cNvSpPr txBox="1"/>
          <p:nvPr/>
        </p:nvSpPr>
        <p:spPr>
          <a:xfrm>
            <a:off x="166838" y="1745563"/>
            <a:ext cx="3559658" cy="1184940"/>
          </a:xfrm>
          <a:prstGeom prst="rect">
            <a:avLst/>
          </a:prstGeom>
          <a:noFill/>
        </p:spPr>
        <p:txBody>
          <a:bodyPr wrap="square" rtlCol="0" anchor="ctr">
            <a:spAutoFit/>
          </a:bodyPr>
          <a:lstStyle/>
          <a:p>
            <a:pPr lvl="0">
              <a:spcBef>
                <a:spcPts val="600"/>
              </a:spcBef>
            </a:pPr>
            <a:r>
              <a:rPr lang="en-GB" sz="2200" dirty="0">
                <a:solidFill>
                  <a:schemeClr val="bg1"/>
                </a:solidFill>
                <a:latin typeface="Gabriola" pitchFamily="82" charset="0"/>
                <a:cs typeface="Apple Chancery" panose="03020702040506060504" pitchFamily="66" charset="-79"/>
              </a:rPr>
              <a:t>Our greatest weakness lies in </a:t>
            </a:r>
            <a:r>
              <a:rPr lang="en-GB" sz="2200" b="1" dirty="0">
                <a:solidFill>
                  <a:schemeClr val="bg1"/>
                </a:solidFill>
                <a:latin typeface="Gabriola" pitchFamily="82" charset="0"/>
                <a:cs typeface="Apple Chancery" panose="03020702040506060504" pitchFamily="66" charset="-79"/>
              </a:rPr>
              <a:t>giving up</a:t>
            </a:r>
            <a:r>
              <a:rPr lang="en-GB" sz="2200" dirty="0">
                <a:solidFill>
                  <a:schemeClr val="bg1"/>
                </a:solidFill>
                <a:latin typeface="Gabriola" pitchFamily="82" charset="0"/>
                <a:cs typeface="Apple Chancery" panose="03020702040506060504" pitchFamily="66" charset="-79"/>
              </a:rPr>
              <a:t>. The most certain way to succeed is </a:t>
            </a:r>
          </a:p>
          <a:p>
            <a:pPr lvl="0">
              <a:spcBef>
                <a:spcPts val="600"/>
              </a:spcBef>
            </a:pPr>
            <a:r>
              <a:rPr lang="en-GB" sz="2200" dirty="0">
                <a:solidFill>
                  <a:schemeClr val="bg1"/>
                </a:solidFill>
                <a:latin typeface="Gabriola" pitchFamily="82" charset="0"/>
                <a:cs typeface="Apple Chancery" panose="03020702040506060504" pitchFamily="66" charset="-79"/>
              </a:rPr>
              <a:t>always to try just one more time.</a:t>
            </a:r>
          </a:p>
        </p:txBody>
      </p:sp>
      <p:grpSp>
        <p:nvGrpSpPr>
          <p:cNvPr id="67" name="Group 66"/>
          <p:cNvGrpSpPr/>
          <p:nvPr/>
        </p:nvGrpSpPr>
        <p:grpSpPr>
          <a:xfrm>
            <a:off x="5439050" y="1368136"/>
            <a:ext cx="3165398" cy="2291429"/>
            <a:chOff x="5439050" y="990364"/>
            <a:chExt cx="3165398" cy="2291429"/>
          </a:xfrm>
        </p:grpSpPr>
        <p:sp>
          <p:nvSpPr>
            <p:cNvPr id="65" name="TextBox 64"/>
            <p:cNvSpPr txBox="1"/>
            <p:nvPr/>
          </p:nvSpPr>
          <p:spPr>
            <a:xfrm>
              <a:off x="5439050" y="1327412"/>
              <a:ext cx="3165398" cy="1954381"/>
            </a:xfrm>
            <a:prstGeom prst="rect">
              <a:avLst/>
            </a:prstGeom>
            <a:noFill/>
          </p:spPr>
          <p:txBody>
            <a:bodyPr wrap="square" rtlCol="0" anchor="ctr">
              <a:spAutoFit/>
            </a:bodyPr>
            <a:lstStyle/>
            <a:p>
              <a:pPr algn="r"/>
              <a:r>
                <a:rPr lang="en-GB" sz="1100" dirty="0">
                  <a:solidFill>
                    <a:schemeClr val="bg1"/>
                  </a:solidFill>
                </a:rPr>
                <a:t>Forex trading carries a high level of risk, and may not be suitable for all investors. Past performance is not indicative of future results. The high degree of leverage can work against you as well as for you. Before deciding to invest in foreign exchange you should carefully consider your investments ,objectives level of experience and risk appetite. The possibility exists that you could sustain a loss of some or all of your money and therefore you should not invest money that you cannot afford to loose.</a:t>
              </a:r>
              <a:endParaRPr lang="en-US" altLang="ko-KR" sz="1200" dirty="0">
                <a:solidFill>
                  <a:schemeClr val="bg1"/>
                </a:solidFill>
                <a:cs typeface="Arial" pitchFamily="34" charset="0"/>
              </a:endParaRPr>
            </a:p>
          </p:txBody>
        </p:sp>
        <p:sp>
          <p:nvSpPr>
            <p:cNvPr id="66" name="TextBox 65"/>
            <p:cNvSpPr txBox="1"/>
            <p:nvPr/>
          </p:nvSpPr>
          <p:spPr>
            <a:xfrm>
              <a:off x="5439050" y="990364"/>
              <a:ext cx="3165398" cy="307777"/>
            </a:xfrm>
            <a:prstGeom prst="rect">
              <a:avLst/>
            </a:prstGeom>
            <a:noFill/>
          </p:spPr>
          <p:txBody>
            <a:bodyPr wrap="square" rtlCol="0" anchor="ctr">
              <a:spAutoFit/>
            </a:bodyPr>
            <a:lstStyle/>
            <a:p>
              <a:pPr algn="r"/>
              <a:r>
                <a:rPr lang="en-US" altLang="ko-KR" sz="1400" b="1" dirty="0">
                  <a:solidFill>
                    <a:schemeClr val="bg1"/>
                  </a:solidFill>
                  <a:cs typeface="Arial" pitchFamily="34" charset="0"/>
                </a:rPr>
                <a:t>DISCLAIMER</a:t>
              </a:r>
              <a:endParaRPr lang="ko-KR" altLang="en-US" sz="1400" b="1" dirty="0">
                <a:solidFill>
                  <a:schemeClr val="bg1"/>
                </a:solidFill>
                <a:cs typeface="Arial" pitchFamily="34" charset="0"/>
              </a:endParaRPr>
            </a:p>
          </p:txBody>
        </p:sp>
      </p:grpSp>
      <p:sp>
        <p:nvSpPr>
          <p:cNvPr id="68" name="TextBox 67">
            <a:extLst>
              <a:ext uri="{FF2B5EF4-FFF2-40B4-BE49-F238E27FC236}">
                <a16:creationId xmlns:a16="http://schemas.microsoft.com/office/drawing/2014/main" id="{747B503C-5938-A843-BAC9-0A784BC6F4CC}"/>
              </a:ext>
            </a:extLst>
          </p:cNvPr>
          <p:cNvSpPr txBox="1"/>
          <p:nvPr/>
        </p:nvSpPr>
        <p:spPr>
          <a:xfrm>
            <a:off x="3181173" y="4743148"/>
            <a:ext cx="2520279" cy="400110"/>
          </a:xfrm>
          <a:prstGeom prst="rect">
            <a:avLst/>
          </a:prstGeom>
          <a:noFill/>
        </p:spPr>
        <p:txBody>
          <a:bodyPr wrap="square" rtlCol="0" anchor="ctr">
            <a:spAutoFit/>
          </a:bodyPr>
          <a:lstStyle/>
          <a:p>
            <a:pPr algn="ctr"/>
            <a:r>
              <a:rPr lang="en-US" altLang="ko-KR" sz="2000" b="1" dirty="0">
                <a:cs typeface="Arial" pitchFamily="34" charset="0"/>
              </a:rPr>
              <a:t>Let’s Go!!!!</a:t>
            </a:r>
            <a:endParaRPr lang="ko-KR" altLang="en-US" sz="2000" b="1" dirty="0">
              <a:cs typeface="Arial" pitchFamily="34" charset="0"/>
            </a:endParaRPr>
          </a:p>
        </p:txBody>
      </p:sp>
    </p:spTree>
    <p:extLst>
      <p:ext uri="{BB962C8B-B14F-4D97-AF65-F5344CB8AC3E}">
        <p14:creationId xmlns:p14="http://schemas.microsoft.com/office/powerpoint/2010/main" val="2958711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12635" y="1105645"/>
            <a:ext cx="581569" cy="5726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5" name="Group 4"/>
          <p:cNvGrpSpPr/>
          <p:nvPr/>
        </p:nvGrpSpPr>
        <p:grpSpPr>
          <a:xfrm>
            <a:off x="3490364" y="1105645"/>
            <a:ext cx="5138704" cy="601968"/>
            <a:chOff x="1795588" y="1688594"/>
            <a:chExt cx="6408712" cy="707911"/>
          </a:xfrm>
          <a:solidFill>
            <a:schemeClr val="bg1"/>
          </a:solidFill>
        </p:grpSpPr>
        <p:sp>
          <p:nvSpPr>
            <p:cNvPr id="6" name="Rounded Rectangle 5"/>
            <p:cNvSpPr/>
            <p:nvPr/>
          </p:nvSpPr>
          <p:spPr>
            <a:xfrm>
              <a:off x="1795588" y="1688594"/>
              <a:ext cx="6408712" cy="707911"/>
            </a:xfrm>
            <a:prstGeom prst="roundRect">
              <a:avLst>
                <a:gd name="adj" fmla="val 10715"/>
              </a:avLst>
            </a:prstGeom>
            <a:grp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Rounded Rectangle 16"/>
            <p:cNvSpPr/>
            <p:nvPr/>
          </p:nvSpPr>
          <p:spPr>
            <a:xfrm>
              <a:off x="7719981" y="1688594"/>
              <a:ext cx="484317" cy="600916"/>
            </a:xfrm>
            <a:custGeom>
              <a:avLst/>
              <a:gdLst/>
              <a:ahLst/>
              <a:cxnLst/>
              <a:rect l="l" t="t" r="r" b="b"/>
              <a:pathLst>
                <a:path w="484317" h="697391">
                  <a:moveTo>
                    <a:pt x="0" y="0"/>
                  </a:moveTo>
                  <a:lnTo>
                    <a:pt x="396286" y="0"/>
                  </a:lnTo>
                  <a:cubicBezTo>
                    <a:pt x="444904" y="0"/>
                    <a:pt x="484317" y="39413"/>
                    <a:pt x="484317" y="88031"/>
                  </a:cubicBezTo>
                  <a:lnTo>
                    <a:pt x="484317" y="697391"/>
                  </a:lnTo>
                  <a:close/>
                </a:path>
              </a:pathLst>
            </a:cu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8" name="TextBox 7"/>
          <p:cNvSpPr txBox="1"/>
          <p:nvPr/>
        </p:nvSpPr>
        <p:spPr>
          <a:xfrm>
            <a:off x="2706362" y="1161147"/>
            <a:ext cx="594114"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10" name="TextBox 10"/>
          <p:cNvSpPr txBox="1"/>
          <p:nvPr/>
        </p:nvSpPr>
        <p:spPr bwMode="auto">
          <a:xfrm>
            <a:off x="3587577" y="1240582"/>
            <a:ext cx="4752528"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tx1">
                    <a:lumMod val="65000"/>
                    <a:lumOff val="35000"/>
                  </a:schemeClr>
                </a:solidFill>
                <a:cs typeface="Arial" pitchFamily="34" charset="0"/>
              </a:rPr>
              <a:t>Why copy trade</a:t>
            </a:r>
          </a:p>
        </p:txBody>
      </p:sp>
      <p:sp>
        <p:nvSpPr>
          <p:cNvPr id="2" name="Text Placeholder 1"/>
          <p:cNvSpPr>
            <a:spLocks noGrp="1"/>
          </p:cNvSpPr>
          <p:nvPr>
            <p:ph type="body" sz="quarter" idx="10"/>
          </p:nvPr>
        </p:nvSpPr>
        <p:spPr>
          <a:prstGeom prst="rect">
            <a:avLst/>
          </a:prstGeom>
        </p:spPr>
        <p:txBody>
          <a:bodyPr/>
          <a:lstStyle/>
          <a:p>
            <a:r>
              <a:rPr lang="en-US" altLang="ko-KR" dirty="0">
                <a:solidFill>
                  <a:srgbClr val="E46C0A"/>
                </a:solidFill>
                <a:latin typeface="Arial" pitchFamily="34" charset="0"/>
                <a:cs typeface="Arial" pitchFamily="34" charset="0"/>
              </a:rPr>
              <a:t>What to cover in this webinar</a:t>
            </a:r>
          </a:p>
        </p:txBody>
      </p:sp>
      <p:sp>
        <p:nvSpPr>
          <p:cNvPr id="20" name="Rectangle 19"/>
          <p:cNvSpPr/>
          <p:nvPr/>
        </p:nvSpPr>
        <p:spPr>
          <a:xfrm>
            <a:off x="2712635" y="1878848"/>
            <a:ext cx="581569" cy="5726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21" name="Group 20"/>
          <p:cNvGrpSpPr/>
          <p:nvPr/>
        </p:nvGrpSpPr>
        <p:grpSpPr>
          <a:xfrm>
            <a:off x="3490364" y="1878848"/>
            <a:ext cx="5138704" cy="601968"/>
            <a:chOff x="1795588" y="1688594"/>
            <a:chExt cx="6408712" cy="707911"/>
          </a:xfrm>
          <a:solidFill>
            <a:schemeClr val="bg1"/>
          </a:solidFill>
        </p:grpSpPr>
        <p:sp>
          <p:nvSpPr>
            <p:cNvPr id="22" name="Rounded Rectangle 21"/>
            <p:cNvSpPr/>
            <p:nvPr/>
          </p:nvSpPr>
          <p:spPr>
            <a:xfrm>
              <a:off x="1795588" y="1688594"/>
              <a:ext cx="6408712" cy="707911"/>
            </a:xfrm>
            <a:prstGeom prst="roundRect">
              <a:avLst>
                <a:gd name="adj" fmla="val 10715"/>
              </a:avLst>
            </a:prstGeom>
            <a:grp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3" name="Rounded Rectangle 16"/>
            <p:cNvSpPr/>
            <p:nvPr/>
          </p:nvSpPr>
          <p:spPr>
            <a:xfrm>
              <a:off x="7719981" y="1688594"/>
              <a:ext cx="484317" cy="600916"/>
            </a:xfrm>
            <a:custGeom>
              <a:avLst/>
              <a:gdLst/>
              <a:ahLst/>
              <a:cxnLst/>
              <a:rect l="l" t="t" r="r" b="b"/>
              <a:pathLst>
                <a:path w="484317" h="697391">
                  <a:moveTo>
                    <a:pt x="0" y="0"/>
                  </a:moveTo>
                  <a:lnTo>
                    <a:pt x="396286" y="0"/>
                  </a:lnTo>
                  <a:cubicBezTo>
                    <a:pt x="444904" y="0"/>
                    <a:pt x="484317" y="39413"/>
                    <a:pt x="484317" y="88031"/>
                  </a:cubicBezTo>
                  <a:lnTo>
                    <a:pt x="484317" y="697391"/>
                  </a:lnTo>
                  <a:close/>
                </a:path>
              </a:pathLst>
            </a:cu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4" name="TextBox 23"/>
          <p:cNvSpPr txBox="1"/>
          <p:nvPr/>
        </p:nvSpPr>
        <p:spPr>
          <a:xfrm>
            <a:off x="2706362" y="1934350"/>
            <a:ext cx="594114"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sp>
        <p:nvSpPr>
          <p:cNvPr id="26" name="TextBox 10"/>
          <p:cNvSpPr txBox="1"/>
          <p:nvPr/>
        </p:nvSpPr>
        <p:spPr bwMode="auto">
          <a:xfrm>
            <a:off x="3587577" y="2025637"/>
            <a:ext cx="4752528"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tx1">
                    <a:lumMod val="65000"/>
                    <a:lumOff val="35000"/>
                  </a:schemeClr>
                </a:solidFill>
                <a:cs typeface="Arial" pitchFamily="34" charset="0"/>
              </a:rPr>
              <a:t>Billing and Payment</a:t>
            </a:r>
          </a:p>
        </p:txBody>
      </p:sp>
      <p:sp>
        <p:nvSpPr>
          <p:cNvPr id="28" name="Rectangle 27"/>
          <p:cNvSpPr/>
          <p:nvPr/>
        </p:nvSpPr>
        <p:spPr>
          <a:xfrm>
            <a:off x="2712635" y="2652051"/>
            <a:ext cx="581569" cy="572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29" name="Group 28"/>
          <p:cNvGrpSpPr/>
          <p:nvPr/>
        </p:nvGrpSpPr>
        <p:grpSpPr>
          <a:xfrm>
            <a:off x="3490364" y="2652051"/>
            <a:ext cx="5138704" cy="601968"/>
            <a:chOff x="1795588" y="1688594"/>
            <a:chExt cx="6408712" cy="707911"/>
          </a:xfrm>
          <a:solidFill>
            <a:schemeClr val="bg1"/>
          </a:solidFill>
        </p:grpSpPr>
        <p:sp>
          <p:nvSpPr>
            <p:cNvPr id="30" name="Rounded Rectangle 29"/>
            <p:cNvSpPr/>
            <p:nvPr/>
          </p:nvSpPr>
          <p:spPr>
            <a:xfrm>
              <a:off x="1795588" y="1688594"/>
              <a:ext cx="6408712" cy="707911"/>
            </a:xfrm>
            <a:prstGeom prst="roundRect">
              <a:avLst>
                <a:gd name="adj" fmla="val 10715"/>
              </a:avLst>
            </a:prstGeom>
            <a:solidFill>
              <a:schemeClr val="accent4"/>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1" name="Rounded Rectangle 16"/>
            <p:cNvSpPr/>
            <p:nvPr/>
          </p:nvSpPr>
          <p:spPr>
            <a:xfrm>
              <a:off x="7719981" y="1688594"/>
              <a:ext cx="484317" cy="600916"/>
            </a:xfrm>
            <a:custGeom>
              <a:avLst/>
              <a:gdLst/>
              <a:ahLst/>
              <a:cxnLst/>
              <a:rect l="l" t="t" r="r" b="b"/>
              <a:pathLst>
                <a:path w="484317" h="697391">
                  <a:moveTo>
                    <a:pt x="0" y="0"/>
                  </a:moveTo>
                  <a:lnTo>
                    <a:pt x="396286" y="0"/>
                  </a:lnTo>
                  <a:cubicBezTo>
                    <a:pt x="444904" y="0"/>
                    <a:pt x="484317" y="39413"/>
                    <a:pt x="484317" y="88031"/>
                  </a:cubicBezTo>
                  <a:lnTo>
                    <a:pt x="484317" y="697391"/>
                  </a:lnTo>
                  <a:close/>
                </a:path>
              </a:pathLst>
            </a:cu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2" name="TextBox 31"/>
          <p:cNvSpPr txBox="1"/>
          <p:nvPr/>
        </p:nvSpPr>
        <p:spPr>
          <a:xfrm>
            <a:off x="2706362" y="2707553"/>
            <a:ext cx="594114" cy="461665"/>
          </a:xfrm>
          <a:prstGeom prst="rect">
            <a:avLst/>
          </a:prstGeom>
          <a:noFill/>
        </p:spPr>
        <p:txBody>
          <a:bodyPr wrap="square" rtlCol="0" anchor="ctr">
            <a:spAutoFit/>
          </a:bodyPr>
          <a:lstStyle/>
          <a:p>
            <a:pPr algn="ctr"/>
            <a:r>
              <a:rPr lang="en-US" altLang="ko-KR" sz="2400" b="1" dirty="0">
                <a:solidFill>
                  <a:schemeClr val="accent4"/>
                </a:solidFill>
                <a:cs typeface="Arial" pitchFamily="34" charset="0"/>
              </a:rPr>
              <a:t>03</a:t>
            </a:r>
            <a:endParaRPr lang="ko-KR" altLang="en-US" sz="2400" b="1" dirty="0">
              <a:solidFill>
                <a:schemeClr val="accent4"/>
              </a:solidFill>
              <a:cs typeface="Arial" pitchFamily="34" charset="0"/>
            </a:endParaRPr>
          </a:p>
        </p:txBody>
      </p:sp>
      <p:sp>
        <p:nvSpPr>
          <p:cNvPr id="34" name="TextBox 10"/>
          <p:cNvSpPr txBox="1"/>
          <p:nvPr/>
        </p:nvSpPr>
        <p:spPr bwMode="auto">
          <a:xfrm>
            <a:off x="3587577" y="2786988"/>
            <a:ext cx="4752528"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Registration for the copy trade</a:t>
            </a:r>
          </a:p>
        </p:txBody>
      </p:sp>
      <p:sp>
        <p:nvSpPr>
          <p:cNvPr id="36" name="Rectangle 35"/>
          <p:cNvSpPr/>
          <p:nvPr/>
        </p:nvSpPr>
        <p:spPr>
          <a:xfrm>
            <a:off x="2712635" y="3425254"/>
            <a:ext cx="581569" cy="572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37" name="Group 36"/>
          <p:cNvGrpSpPr/>
          <p:nvPr/>
        </p:nvGrpSpPr>
        <p:grpSpPr>
          <a:xfrm>
            <a:off x="3490364" y="3425254"/>
            <a:ext cx="5138704" cy="601968"/>
            <a:chOff x="1795588" y="1688594"/>
            <a:chExt cx="6408712" cy="707911"/>
          </a:xfrm>
          <a:solidFill>
            <a:schemeClr val="bg1"/>
          </a:solidFill>
        </p:grpSpPr>
        <p:sp>
          <p:nvSpPr>
            <p:cNvPr id="38" name="Rounded Rectangle 37"/>
            <p:cNvSpPr/>
            <p:nvPr/>
          </p:nvSpPr>
          <p:spPr>
            <a:xfrm>
              <a:off x="1795588" y="1688594"/>
              <a:ext cx="6408712" cy="707911"/>
            </a:xfrm>
            <a:prstGeom prst="roundRect">
              <a:avLst>
                <a:gd name="adj" fmla="val 10715"/>
              </a:avLst>
            </a:prstGeom>
            <a:solidFill>
              <a:schemeClr val="accent5"/>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9" name="Rounded Rectangle 16"/>
            <p:cNvSpPr/>
            <p:nvPr/>
          </p:nvSpPr>
          <p:spPr>
            <a:xfrm>
              <a:off x="7719981" y="1688594"/>
              <a:ext cx="484317" cy="600916"/>
            </a:xfrm>
            <a:custGeom>
              <a:avLst/>
              <a:gdLst/>
              <a:ahLst/>
              <a:cxnLst/>
              <a:rect l="l" t="t" r="r" b="b"/>
              <a:pathLst>
                <a:path w="484317" h="697391">
                  <a:moveTo>
                    <a:pt x="0" y="0"/>
                  </a:moveTo>
                  <a:lnTo>
                    <a:pt x="396286" y="0"/>
                  </a:lnTo>
                  <a:cubicBezTo>
                    <a:pt x="444904" y="0"/>
                    <a:pt x="484317" y="39413"/>
                    <a:pt x="484317" y="88031"/>
                  </a:cubicBezTo>
                  <a:lnTo>
                    <a:pt x="484317" y="697391"/>
                  </a:lnTo>
                  <a:close/>
                </a:path>
              </a:pathLst>
            </a:cu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0" name="TextBox 39"/>
          <p:cNvSpPr txBox="1"/>
          <p:nvPr/>
        </p:nvSpPr>
        <p:spPr>
          <a:xfrm>
            <a:off x="2706362" y="3480756"/>
            <a:ext cx="594114" cy="461665"/>
          </a:xfrm>
          <a:prstGeom prst="rect">
            <a:avLst/>
          </a:prstGeom>
          <a:noFill/>
        </p:spPr>
        <p:txBody>
          <a:bodyPr wrap="square" rtlCol="0" anchor="ctr">
            <a:spAutoFit/>
          </a:bodyPr>
          <a:lstStyle/>
          <a:p>
            <a:pPr algn="ctr"/>
            <a:r>
              <a:rPr lang="en-US" altLang="ko-KR" sz="2400" b="1" dirty="0">
                <a:solidFill>
                  <a:schemeClr val="accent5"/>
                </a:solidFill>
                <a:cs typeface="Arial" pitchFamily="34" charset="0"/>
              </a:rPr>
              <a:t>04</a:t>
            </a:r>
            <a:endParaRPr lang="ko-KR" altLang="en-US" sz="2400" b="1" dirty="0">
              <a:solidFill>
                <a:schemeClr val="accent5"/>
              </a:solidFill>
              <a:cs typeface="Arial" pitchFamily="34" charset="0"/>
            </a:endParaRPr>
          </a:p>
        </p:txBody>
      </p:sp>
      <p:grpSp>
        <p:nvGrpSpPr>
          <p:cNvPr id="41" name="Group 40"/>
          <p:cNvGrpSpPr/>
          <p:nvPr/>
        </p:nvGrpSpPr>
        <p:grpSpPr>
          <a:xfrm>
            <a:off x="3587577" y="3559661"/>
            <a:ext cx="4752528" cy="509023"/>
            <a:chOff x="2175371" y="1762964"/>
            <a:chExt cx="5040560" cy="590745"/>
          </a:xfrm>
        </p:grpSpPr>
        <p:sp>
          <p:nvSpPr>
            <p:cNvPr id="42" name="TextBox 10"/>
            <p:cNvSpPr txBox="1"/>
            <p:nvPr/>
          </p:nvSpPr>
          <p:spPr bwMode="auto">
            <a:xfrm>
              <a:off x="2175371" y="1762964"/>
              <a:ext cx="5040560" cy="357190"/>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Conditions during the copy trade</a:t>
              </a:r>
            </a:p>
          </p:txBody>
        </p:sp>
        <p:sp>
          <p:nvSpPr>
            <p:cNvPr id="43" name="TextBox 12"/>
            <p:cNvSpPr txBox="1"/>
            <p:nvPr/>
          </p:nvSpPr>
          <p:spPr bwMode="auto">
            <a:xfrm>
              <a:off x="2175371" y="2032239"/>
              <a:ext cx="5040560" cy="321470"/>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endParaRPr lang="ko-KR" altLang="en-US" sz="1200" dirty="0">
                <a:solidFill>
                  <a:schemeClr val="bg1"/>
                </a:solidFill>
                <a:cs typeface="Arial" pitchFamily="34" charset="0"/>
              </a:endParaRPr>
            </a:p>
          </p:txBody>
        </p:sp>
      </p:grpSp>
      <p:sp>
        <p:nvSpPr>
          <p:cNvPr id="44" name="Rectangle 43"/>
          <p:cNvSpPr/>
          <p:nvPr/>
        </p:nvSpPr>
        <p:spPr>
          <a:xfrm>
            <a:off x="2712635" y="4198458"/>
            <a:ext cx="581569" cy="572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45" name="Group 44"/>
          <p:cNvGrpSpPr/>
          <p:nvPr/>
        </p:nvGrpSpPr>
        <p:grpSpPr>
          <a:xfrm>
            <a:off x="3490364" y="4198458"/>
            <a:ext cx="5138704" cy="601968"/>
            <a:chOff x="1795588" y="1688594"/>
            <a:chExt cx="6408712" cy="707911"/>
          </a:xfrm>
          <a:solidFill>
            <a:schemeClr val="bg1"/>
          </a:solidFill>
        </p:grpSpPr>
        <p:sp>
          <p:nvSpPr>
            <p:cNvPr id="46" name="Rounded Rectangle 45"/>
            <p:cNvSpPr/>
            <p:nvPr/>
          </p:nvSpPr>
          <p:spPr>
            <a:xfrm>
              <a:off x="1795588" y="1688594"/>
              <a:ext cx="6408712" cy="707911"/>
            </a:xfrm>
            <a:prstGeom prst="roundRect">
              <a:avLst>
                <a:gd name="adj" fmla="val 10715"/>
              </a:avLst>
            </a:prstGeom>
            <a:solidFill>
              <a:schemeClr val="accent6"/>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Rounded Rectangle 16"/>
            <p:cNvSpPr/>
            <p:nvPr/>
          </p:nvSpPr>
          <p:spPr>
            <a:xfrm>
              <a:off x="7719981" y="1688594"/>
              <a:ext cx="484317" cy="600916"/>
            </a:xfrm>
            <a:custGeom>
              <a:avLst/>
              <a:gdLst/>
              <a:ahLst/>
              <a:cxnLst/>
              <a:rect l="l" t="t" r="r" b="b"/>
              <a:pathLst>
                <a:path w="484317" h="697391">
                  <a:moveTo>
                    <a:pt x="0" y="0"/>
                  </a:moveTo>
                  <a:lnTo>
                    <a:pt x="396286" y="0"/>
                  </a:lnTo>
                  <a:cubicBezTo>
                    <a:pt x="444904" y="0"/>
                    <a:pt x="484317" y="39413"/>
                    <a:pt x="484317" y="88031"/>
                  </a:cubicBezTo>
                  <a:lnTo>
                    <a:pt x="484317" y="697391"/>
                  </a:lnTo>
                  <a:close/>
                </a:path>
              </a:pathLst>
            </a:cu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8" name="TextBox 47"/>
          <p:cNvSpPr txBox="1"/>
          <p:nvPr/>
        </p:nvSpPr>
        <p:spPr>
          <a:xfrm>
            <a:off x="2706362" y="4253960"/>
            <a:ext cx="594114" cy="461665"/>
          </a:xfrm>
          <a:prstGeom prst="rect">
            <a:avLst/>
          </a:prstGeom>
          <a:noFill/>
        </p:spPr>
        <p:txBody>
          <a:bodyPr wrap="square" rtlCol="0" anchor="ctr">
            <a:spAutoFit/>
          </a:bodyPr>
          <a:lstStyle/>
          <a:p>
            <a:pPr algn="ctr"/>
            <a:r>
              <a:rPr lang="en-US" altLang="ko-KR" sz="2400" b="1" dirty="0">
                <a:solidFill>
                  <a:schemeClr val="accent6"/>
                </a:solidFill>
                <a:cs typeface="Arial" pitchFamily="34" charset="0"/>
              </a:rPr>
              <a:t>05</a:t>
            </a:r>
            <a:endParaRPr lang="ko-KR" altLang="en-US" sz="2400" b="1" dirty="0">
              <a:solidFill>
                <a:schemeClr val="accent6"/>
              </a:solidFill>
              <a:cs typeface="Arial" pitchFamily="34" charset="0"/>
            </a:endParaRPr>
          </a:p>
        </p:txBody>
      </p:sp>
      <p:sp>
        <p:nvSpPr>
          <p:cNvPr id="50" name="TextBox 10"/>
          <p:cNvSpPr txBox="1"/>
          <p:nvPr/>
        </p:nvSpPr>
        <p:spPr bwMode="auto">
          <a:xfrm>
            <a:off x="3587577" y="4330903"/>
            <a:ext cx="4752528"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Questions and Response</a:t>
            </a:r>
          </a:p>
        </p:txBody>
      </p:sp>
    </p:spTree>
    <p:extLst>
      <p:ext uri="{BB962C8B-B14F-4D97-AF65-F5344CB8AC3E}">
        <p14:creationId xmlns:p14="http://schemas.microsoft.com/office/powerpoint/2010/main" val="109505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75856" y="1127398"/>
            <a:ext cx="2630549" cy="508248"/>
          </a:xfrm>
        </p:spPr>
        <p:txBody>
          <a:bodyPr/>
          <a:lstStyle/>
          <a:p>
            <a:r>
              <a:rPr lang="en-US" altLang="ko-KR" sz="1600" b="1" dirty="0"/>
              <a:t>Before we commence</a:t>
            </a:r>
            <a:endParaRPr lang="ko-KR" altLang="en-US" sz="1600" b="1" dirty="0"/>
          </a:p>
        </p:txBody>
      </p:sp>
      <p:sp>
        <p:nvSpPr>
          <p:cNvPr id="7" name="Text Placeholder 6"/>
          <p:cNvSpPr>
            <a:spLocks noGrp="1"/>
          </p:cNvSpPr>
          <p:nvPr>
            <p:ph type="body" sz="quarter" idx="11"/>
          </p:nvPr>
        </p:nvSpPr>
        <p:spPr>
          <a:xfrm>
            <a:off x="3350121" y="3513556"/>
            <a:ext cx="2556284" cy="508248"/>
          </a:xfrm>
        </p:spPr>
        <p:txBody>
          <a:bodyPr/>
          <a:lstStyle/>
          <a:p>
            <a:pPr lvl="0"/>
            <a:r>
              <a:rPr lang="en-US" altLang="ko-KR" sz="1200" dirty="0"/>
              <a:t>I am NABY, a proud product from SmartFx Academy GH. </a:t>
            </a:r>
          </a:p>
        </p:txBody>
      </p:sp>
      <p:pic>
        <p:nvPicPr>
          <p:cNvPr id="6" name="Google Shape;215;p13">
            <a:extLst>
              <a:ext uri="{FF2B5EF4-FFF2-40B4-BE49-F238E27FC236}">
                <a16:creationId xmlns:a16="http://schemas.microsoft.com/office/drawing/2014/main" id="{77C5DCED-416C-F94A-AEC9-380F931B03B4}"/>
              </a:ext>
            </a:extLst>
          </p:cNvPr>
          <p:cNvPicPr preferRelativeResize="0"/>
          <p:nvPr/>
        </p:nvPicPr>
        <p:blipFill rotWithShape="1">
          <a:blip r:embed="rId2">
            <a:extLst>
              <a:ext uri="{BEBA8EAE-BF5A-486C-A8C5-ECC9F3942E4B}">
                <a14:imgProps xmlns:a14="http://schemas.microsoft.com/office/drawing/2010/main">
                  <a14:imgLayer r:embed="rId3">
                    <a14:imgEffect>
                      <a14:colorTemperature colorTemp="4700"/>
                    </a14:imgEffect>
                    <a14:imgEffect>
                      <a14:saturation sat="0"/>
                    </a14:imgEffect>
                  </a14:imgLayer>
                </a14:imgProps>
              </a:ext>
            </a:extLst>
          </a:blip>
          <a:srcRect l="10135" r="10529" b="23027"/>
          <a:stretch/>
        </p:blipFill>
        <p:spPr>
          <a:xfrm>
            <a:off x="3635897" y="1491630"/>
            <a:ext cx="2016223" cy="1944216"/>
          </a:xfrm>
          <a:prstGeom prst="ellipse">
            <a:avLst/>
          </a:prstGeom>
          <a:ln>
            <a:noFill/>
          </a:ln>
          <a:effectLst>
            <a:softEdge rad="112500"/>
          </a:effectLst>
        </p:spPr>
      </p:pic>
    </p:spTree>
    <p:extLst>
      <p:ext uri="{BB962C8B-B14F-4D97-AF65-F5344CB8AC3E}">
        <p14:creationId xmlns:p14="http://schemas.microsoft.com/office/powerpoint/2010/main" val="3239406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25096" b="25096"/>
          <a:stretch>
            <a:fillRect/>
          </a:stretch>
        </p:blipFill>
        <p:spPr/>
      </p:pic>
      <p:sp>
        <p:nvSpPr>
          <p:cNvPr id="2" name="Text Placeholder 1"/>
          <p:cNvSpPr>
            <a:spLocks noGrp="1"/>
          </p:cNvSpPr>
          <p:nvPr>
            <p:ph type="body" sz="quarter" idx="10"/>
          </p:nvPr>
        </p:nvSpPr>
        <p:spPr/>
        <p:txBody>
          <a:bodyPr/>
          <a:lstStyle/>
          <a:p>
            <a:r>
              <a:rPr lang="en-US" altLang="ko-KR" dirty="0"/>
              <a:t>WHY COPY TRADE</a:t>
            </a:r>
            <a:endParaRPr lang="ko-KR" altLang="en-US" dirty="0"/>
          </a:p>
        </p:txBody>
      </p:sp>
      <p:sp>
        <p:nvSpPr>
          <p:cNvPr id="6" name="Teardrop 5"/>
          <p:cNvSpPr/>
          <p:nvPr/>
        </p:nvSpPr>
        <p:spPr>
          <a:xfrm rot="8100000">
            <a:off x="4033749" y="2033093"/>
            <a:ext cx="1076501" cy="1076501"/>
          </a:xfrm>
          <a:prstGeom prst="teardrop">
            <a:avLst/>
          </a:prstGeom>
          <a:solidFill>
            <a:schemeClr val="accent2">
              <a:lumMod val="75000"/>
            </a:schemeClr>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2">
                  <a:lumMod val="75000"/>
                </a:schemeClr>
              </a:solidFill>
            </a:endParaRPr>
          </a:p>
        </p:txBody>
      </p:sp>
      <p:pic>
        <p:nvPicPr>
          <p:cNvPr id="9" name="Picture 8">
            <a:extLst>
              <a:ext uri="{FF2B5EF4-FFF2-40B4-BE49-F238E27FC236}">
                <a16:creationId xmlns:a16="http://schemas.microsoft.com/office/drawing/2014/main" id="{3D174AE5-D0DA-194C-B2CC-7FCB629B4935}"/>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4165959" y="2215009"/>
            <a:ext cx="838089" cy="788789"/>
          </a:xfrm>
          <a:prstGeom prst="rect">
            <a:avLst/>
          </a:prstGeom>
        </p:spPr>
      </p:pic>
    </p:spTree>
    <p:extLst>
      <p:ext uri="{BB962C8B-B14F-4D97-AF65-F5344CB8AC3E}">
        <p14:creationId xmlns:p14="http://schemas.microsoft.com/office/powerpoint/2010/main" val="3101234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99686"/>
            <a:ext cx="9144000" cy="576064"/>
          </a:xfrm>
        </p:spPr>
        <p:txBody>
          <a:bodyPr/>
          <a:lstStyle/>
          <a:p>
            <a:r>
              <a:rPr lang="en-US" altLang="ko-KR" dirty="0"/>
              <a:t>WHY WE STRUCTURED THIS</a:t>
            </a:r>
            <a:endParaRPr lang="ko-KR" altLang="en-US" dirty="0"/>
          </a:p>
        </p:txBody>
      </p:sp>
      <p:grpSp>
        <p:nvGrpSpPr>
          <p:cNvPr id="8" name="Group 7"/>
          <p:cNvGrpSpPr/>
          <p:nvPr/>
        </p:nvGrpSpPr>
        <p:grpSpPr>
          <a:xfrm>
            <a:off x="734134" y="3137350"/>
            <a:ext cx="1457395" cy="918338"/>
            <a:chOff x="375738" y="3445129"/>
            <a:chExt cx="1743798" cy="918338"/>
          </a:xfrm>
        </p:grpSpPr>
        <p:sp>
          <p:nvSpPr>
            <p:cNvPr id="13" name="Text Placeholder 17"/>
            <p:cNvSpPr txBox="1">
              <a:spLocks/>
            </p:cNvSpPr>
            <p:nvPr/>
          </p:nvSpPr>
          <p:spPr>
            <a:xfrm>
              <a:off x="375738" y="3445129"/>
              <a:ext cx="1728192"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Get paid</a:t>
              </a:r>
            </a:p>
            <a:p>
              <a:pPr marL="0" indent="0" algn="ctr">
                <a:buNone/>
              </a:pPr>
              <a:r>
                <a:rPr lang="en-US" sz="1400" b="1" dirty="0">
                  <a:solidFill>
                    <a:schemeClr val="tx1">
                      <a:lumMod val="75000"/>
                      <a:lumOff val="25000"/>
                    </a:schemeClr>
                  </a:solidFill>
                  <a:cs typeface="Arial" pitchFamily="34" charset="0"/>
                </a:rPr>
                <a:t> monthly</a:t>
              </a:r>
            </a:p>
          </p:txBody>
        </p:sp>
        <p:sp>
          <p:nvSpPr>
            <p:cNvPr id="11" name="TextBox 10"/>
            <p:cNvSpPr txBox="1"/>
            <p:nvPr/>
          </p:nvSpPr>
          <p:spPr>
            <a:xfrm>
              <a:off x="391343" y="3901802"/>
              <a:ext cx="1728193" cy="46166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Earn extra with less effort</a:t>
              </a:r>
              <a:endParaRPr lang="ko-KR" altLang="en-US" sz="1200" dirty="0">
                <a:solidFill>
                  <a:schemeClr val="tx1">
                    <a:lumMod val="75000"/>
                    <a:lumOff val="25000"/>
                  </a:schemeClr>
                </a:solidFill>
                <a:cs typeface="Arial" pitchFamily="34" charset="0"/>
              </a:endParaRPr>
            </a:p>
          </p:txBody>
        </p:sp>
      </p:grpSp>
      <p:grpSp>
        <p:nvGrpSpPr>
          <p:cNvPr id="36" name="Group 35"/>
          <p:cNvGrpSpPr/>
          <p:nvPr/>
        </p:nvGrpSpPr>
        <p:grpSpPr>
          <a:xfrm>
            <a:off x="2684518" y="3095766"/>
            <a:ext cx="1714726" cy="959922"/>
            <a:chOff x="229290" y="3403545"/>
            <a:chExt cx="2051699" cy="959922"/>
          </a:xfrm>
        </p:grpSpPr>
        <p:sp>
          <p:nvSpPr>
            <p:cNvPr id="39" name="Text Placeholder 17"/>
            <p:cNvSpPr txBox="1">
              <a:spLocks/>
            </p:cNvSpPr>
            <p:nvPr/>
          </p:nvSpPr>
          <p:spPr>
            <a:xfrm>
              <a:off x="229290" y="3403545"/>
              <a:ext cx="2051699" cy="427084"/>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Generate income to our students</a:t>
              </a:r>
            </a:p>
          </p:txBody>
        </p:sp>
        <p:sp>
          <p:nvSpPr>
            <p:cNvPr id="38" name="TextBox 37"/>
            <p:cNvSpPr txBox="1"/>
            <p:nvPr/>
          </p:nvSpPr>
          <p:spPr>
            <a:xfrm>
              <a:off x="229291" y="3901802"/>
              <a:ext cx="1890246" cy="46166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As our slogan says: “Learn &amp; Earn”</a:t>
              </a:r>
              <a:endParaRPr lang="ko-KR" altLang="en-US" sz="1200" dirty="0">
                <a:solidFill>
                  <a:schemeClr val="tx1">
                    <a:lumMod val="75000"/>
                    <a:lumOff val="25000"/>
                  </a:schemeClr>
                </a:solidFill>
                <a:cs typeface="Arial" pitchFamily="34" charset="0"/>
              </a:endParaRPr>
            </a:p>
          </p:txBody>
        </p:sp>
      </p:grpSp>
      <p:grpSp>
        <p:nvGrpSpPr>
          <p:cNvPr id="41" name="Group 40"/>
          <p:cNvGrpSpPr/>
          <p:nvPr/>
        </p:nvGrpSpPr>
        <p:grpSpPr>
          <a:xfrm>
            <a:off x="4744756" y="3130052"/>
            <a:ext cx="1714726" cy="1067792"/>
            <a:chOff x="228008" y="3295675"/>
            <a:chExt cx="2051699" cy="1067792"/>
          </a:xfrm>
        </p:grpSpPr>
        <p:sp>
          <p:nvSpPr>
            <p:cNvPr id="44" name="Text Placeholder 17"/>
            <p:cNvSpPr txBox="1">
              <a:spLocks/>
            </p:cNvSpPr>
            <p:nvPr/>
          </p:nvSpPr>
          <p:spPr>
            <a:xfrm>
              <a:off x="228008" y="3295675"/>
              <a:ext cx="2051699" cy="427084"/>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Prove of our </a:t>
              </a:r>
            </a:p>
            <a:p>
              <a:pPr marL="0" indent="0" algn="ctr">
                <a:buNone/>
              </a:pPr>
              <a:r>
                <a:rPr lang="en-US" sz="1400" b="1" dirty="0">
                  <a:solidFill>
                    <a:schemeClr val="tx1">
                      <a:lumMod val="75000"/>
                      <a:lumOff val="25000"/>
                    </a:schemeClr>
                  </a:solidFill>
                  <a:cs typeface="Arial" pitchFamily="34" charset="0"/>
                </a:rPr>
                <a:t>legitimacy </a:t>
              </a:r>
            </a:p>
          </p:txBody>
        </p:sp>
        <p:sp>
          <p:nvSpPr>
            <p:cNvPr id="43" name="TextBox 42"/>
            <p:cNvSpPr txBox="1"/>
            <p:nvPr/>
          </p:nvSpPr>
          <p:spPr>
            <a:xfrm>
              <a:off x="391343" y="3901802"/>
              <a:ext cx="1728193" cy="46166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We are here to stay</a:t>
              </a:r>
              <a:endParaRPr lang="ko-KR" altLang="en-US" sz="1200" dirty="0">
                <a:solidFill>
                  <a:schemeClr val="tx1">
                    <a:lumMod val="75000"/>
                    <a:lumOff val="25000"/>
                  </a:schemeClr>
                </a:solidFill>
                <a:cs typeface="Arial" pitchFamily="34" charset="0"/>
              </a:endParaRPr>
            </a:p>
          </p:txBody>
        </p:sp>
      </p:grpSp>
      <p:grpSp>
        <p:nvGrpSpPr>
          <p:cNvPr id="46" name="Group 45"/>
          <p:cNvGrpSpPr/>
          <p:nvPr/>
        </p:nvGrpSpPr>
        <p:grpSpPr>
          <a:xfrm>
            <a:off x="6804994" y="2987896"/>
            <a:ext cx="1737664" cy="1252458"/>
            <a:chOff x="199279" y="3295675"/>
            <a:chExt cx="2079145" cy="1252458"/>
          </a:xfrm>
        </p:grpSpPr>
        <p:sp>
          <p:nvSpPr>
            <p:cNvPr id="49" name="Text Placeholder 17"/>
            <p:cNvSpPr txBox="1">
              <a:spLocks/>
            </p:cNvSpPr>
            <p:nvPr/>
          </p:nvSpPr>
          <p:spPr>
            <a:xfrm>
              <a:off x="199279" y="3295675"/>
              <a:ext cx="2079145" cy="56924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Influence the lives of African Youths</a:t>
              </a:r>
            </a:p>
          </p:txBody>
        </p:sp>
        <p:sp>
          <p:nvSpPr>
            <p:cNvPr id="48" name="TextBox 47"/>
            <p:cNvSpPr txBox="1"/>
            <p:nvPr/>
          </p:nvSpPr>
          <p:spPr>
            <a:xfrm>
              <a:off x="391343" y="3901802"/>
              <a:ext cx="1728193"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Yes, with you with us we can make it better</a:t>
              </a:r>
              <a:endParaRPr lang="ko-KR" altLang="en-US" sz="1200" dirty="0">
                <a:solidFill>
                  <a:schemeClr val="tx1">
                    <a:lumMod val="75000"/>
                    <a:lumOff val="25000"/>
                  </a:schemeClr>
                </a:solidFill>
                <a:cs typeface="Arial" pitchFamily="34" charset="0"/>
              </a:endParaRPr>
            </a:p>
          </p:txBody>
        </p:sp>
      </p:grpSp>
      <p:pic>
        <p:nvPicPr>
          <p:cNvPr id="14" name="Picture Placeholder 13">
            <a:extLst>
              <a:ext uri="{FF2B5EF4-FFF2-40B4-BE49-F238E27FC236}">
                <a16:creationId xmlns:a16="http://schemas.microsoft.com/office/drawing/2014/main" id="{F8B33733-B186-3545-B387-02F7599F232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0784" r="20784"/>
          <a:stretch>
            <a:fillRect/>
          </a:stretch>
        </p:blipFill>
        <p:spPr>
          <a:xfrm>
            <a:off x="596798" y="1255232"/>
            <a:ext cx="1714726" cy="1666909"/>
          </a:xfrm>
        </p:spPr>
      </p:pic>
      <p:pic>
        <p:nvPicPr>
          <p:cNvPr id="18" name="Picture Placeholder 17">
            <a:extLst>
              <a:ext uri="{FF2B5EF4-FFF2-40B4-BE49-F238E27FC236}">
                <a16:creationId xmlns:a16="http://schemas.microsoft.com/office/drawing/2014/main" id="{F137A44A-CECE-AC40-B6D1-79039498A30F}"/>
              </a:ext>
            </a:extLst>
          </p:cNvPr>
          <p:cNvPicPr>
            <a:picLocks noGrp="1" noChangeAspect="1"/>
          </p:cNvPicPr>
          <p:nvPr>
            <p:ph type="pic" idx="12"/>
          </p:nvPr>
        </p:nvPicPr>
        <p:blipFill rotWithShape="1">
          <a:blip r:embed="rId3">
            <a:extLst>
              <a:ext uri="{28A0092B-C50C-407E-A947-70E740481C1C}">
                <a14:useLocalDpi xmlns:a14="http://schemas.microsoft.com/office/drawing/2010/main" val="0"/>
              </a:ext>
            </a:extLst>
          </a:blip>
          <a:srcRect l="31159" t="686" r="377" b="-686"/>
          <a:stretch/>
        </p:blipFill>
        <p:spPr>
          <a:xfrm>
            <a:off x="2675068" y="1255231"/>
            <a:ext cx="1714726" cy="1666909"/>
          </a:xfrm>
        </p:spPr>
      </p:pic>
      <p:pic>
        <p:nvPicPr>
          <p:cNvPr id="9" name="Picture Placeholder 8">
            <a:extLst>
              <a:ext uri="{FF2B5EF4-FFF2-40B4-BE49-F238E27FC236}">
                <a16:creationId xmlns:a16="http://schemas.microsoft.com/office/drawing/2014/main" id="{A8BE989D-65DA-BA4C-9623-378E6FBC0AAB}"/>
              </a:ext>
            </a:extLst>
          </p:cNvPr>
          <p:cNvPicPr>
            <a:picLocks noGrp="1" noChangeAspect="1"/>
          </p:cNvPicPr>
          <p:nvPr>
            <p:ph type="pic" idx="13"/>
          </p:nvPr>
        </p:nvPicPr>
        <p:blipFill>
          <a:blip r:embed="rId4">
            <a:extLst>
              <a:ext uri="{28A0092B-C50C-407E-A947-70E740481C1C}">
                <a14:useLocalDpi xmlns:a14="http://schemas.microsoft.com/office/drawing/2010/main" val="0"/>
              </a:ext>
            </a:extLst>
          </a:blip>
          <a:srcRect t="647" b="647"/>
          <a:stretch>
            <a:fillRect/>
          </a:stretch>
        </p:blipFill>
        <p:spPr>
          <a:xfrm>
            <a:off x="4743604" y="1225528"/>
            <a:ext cx="1714726" cy="1666909"/>
          </a:xfrm>
        </p:spPr>
      </p:pic>
      <p:pic>
        <p:nvPicPr>
          <p:cNvPr id="20" name="Picture Placeholder 19">
            <a:extLst>
              <a:ext uri="{FF2B5EF4-FFF2-40B4-BE49-F238E27FC236}">
                <a16:creationId xmlns:a16="http://schemas.microsoft.com/office/drawing/2014/main" id="{6AA9B442-4804-2B49-93DF-017815630A0B}"/>
              </a:ext>
            </a:extLst>
          </p:cNvPr>
          <p:cNvPicPr>
            <a:picLocks noGrp="1" noChangeAspect="1"/>
          </p:cNvPicPr>
          <p:nvPr>
            <p:ph type="pic" idx="14"/>
          </p:nvPr>
        </p:nvPicPr>
        <p:blipFill>
          <a:blip r:embed="rId5">
            <a:extLst>
              <a:ext uri="{28A0092B-C50C-407E-A947-70E740481C1C}">
                <a14:useLocalDpi xmlns:a14="http://schemas.microsoft.com/office/drawing/2010/main" val="0"/>
              </a:ext>
            </a:extLst>
          </a:blip>
          <a:srcRect l="15681" r="15681"/>
          <a:stretch>
            <a:fillRect/>
          </a:stretch>
        </p:blipFill>
        <p:spPr>
          <a:xfrm>
            <a:off x="6804994" y="1225528"/>
            <a:ext cx="1714726" cy="1666909"/>
          </a:xfrm>
        </p:spPr>
      </p:pic>
      <p:sp>
        <p:nvSpPr>
          <p:cNvPr id="22" name="Rectangle 21">
            <a:extLst>
              <a:ext uri="{FF2B5EF4-FFF2-40B4-BE49-F238E27FC236}">
                <a16:creationId xmlns:a16="http://schemas.microsoft.com/office/drawing/2014/main" id="{506AA0E6-F49C-AC42-86B0-235FC3F76A9B}"/>
              </a:ext>
            </a:extLst>
          </p:cNvPr>
          <p:cNvSpPr/>
          <p:nvPr/>
        </p:nvSpPr>
        <p:spPr>
          <a:xfrm>
            <a:off x="467544" y="1059582"/>
            <a:ext cx="2016224" cy="35283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34" name="Rectangle 33">
            <a:extLst>
              <a:ext uri="{FF2B5EF4-FFF2-40B4-BE49-F238E27FC236}">
                <a16:creationId xmlns:a16="http://schemas.microsoft.com/office/drawing/2014/main" id="{BAB0C05F-CAFC-A24D-B977-D825A7CB4FF2}"/>
              </a:ext>
            </a:extLst>
          </p:cNvPr>
          <p:cNvSpPr/>
          <p:nvPr/>
        </p:nvSpPr>
        <p:spPr>
          <a:xfrm>
            <a:off x="2555776" y="1131590"/>
            <a:ext cx="2016224" cy="35283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35" name="Rectangle 34">
            <a:extLst>
              <a:ext uri="{FF2B5EF4-FFF2-40B4-BE49-F238E27FC236}">
                <a16:creationId xmlns:a16="http://schemas.microsoft.com/office/drawing/2014/main" id="{F8A9C676-EE2F-684F-90BD-58882693F6A6}"/>
              </a:ext>
            </a:extLst>
          </p:cNvPr>
          <p:cNvSpPr/>
          <p:nvPr/>
        </p:nvSpPr>
        <p:spPr>
          <a:xfrm>
            <a:off x="4572000" y="1059582"/>
            <a:ext cx="2016224" cy="35283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37" name="Rectangle 36">
            <a:extLst>
              <a:ext uri="{FF2B5EF4-FFF2-40B4-BE49-F238E27FC236}">
                <a16:creationId xmlns:a16="http://schemas.microsoft.com/office/drawing/2014/main" id="{2395872B-E0B3-A14D-9ECB-6E9ED7BEC7A8}"/>
              </a:ext>
            </a:extLst>
          </p:cNvPr>
          <p:cNvSpPr/>
          <p:nvPr/>
        </p:nvSpPr>
        <p:spPr>
          <a:xfrm>
            <a:off x="6660232" y="1059582"/>
            <a:ext cx="2016224" cy="35283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4135532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22"/>
                                        </p:tgtEl>
                                      </p:cBhvr>
                                    </p:animEffect>
                                    <p:set>
                                      <p:cBhvr>
                                        <p:cTn id="7" dur="1" fill="hold">
                                          <p:stCondLst>
                                            <p:cond delay="499"/>
                                          </p:stCondLst>
                                        </p:cTn>
                                        <p:tgtEl>
                                          <p:spTgt spid="2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34"/>
                                        </p:tgtEl>
                                      </p:cBhvr>
                                    </p:animEffect>
                                    <p:set>
                                      <p:cBhvr>
                                        <p:cTn id="12" dur="1" fill="hold">
                                          <p:stCondLst>
                                            <p:cond delay="499"/>
                                          </p:stCondLst>
                                        </p:cTn>
                                        <p:tgtEl>
                                          <p:spTgt spid="3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0" nodeType="clickEffect">
                                  <p:stCondLst>
                                    <p:cond delay="0"/>
                                  </p:stCondLst>
                                  <p:childTnLst>
                                    <p:animEffect transition="out" filter="wipe(down)">
                                      <p:cBhvr>
                                        <p:cTn id="16" dur="500"/>
                                        <p:tgtEl>
                                          <p:spTgt spid="35"/>
                                        </p:tgtEl>
                                      </p:cBhvr>
                                    </p:animEffect>
                                    <p:set>
                                      <p:cBhvr>
                                        <p:cTn id="17" dur="1" fill="hold">
                                          <p:stCondLst>
                                            <p:cond delay="499"/>
                                          </p:stCondLst>
                                        </p:cTn>
                                        <p:tgtEl>
                                          <p:spTgt spid="3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0" nodeType="clickEffect">
                                  <p:stCondLst>
                                    <p:cond delay="0"/>
                                  </p:stCondLst>
                                  <p:childTnLst>
                                    <p:animEffect transition="out" filter="wipe(down)">
                                      <p:cBhvr>
                                        <p:cTn id="21" dur="500"/>
                                        <p:tgtEl>
                                          <p:spTgt spid="37"/>
                                        </p:tgtEl>
                                      </p:cBhvr>
                                    </p:animEffect>
                                    <p:set>
                                      <p:cBhvr>
                                        <p:cTn id="22" dur="1" fill="hold">
                                          <p:stCondLst>
                                            <p:cond delay="499"/>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4" grpId="0" animBg="1"/>
      <p:bldP spid="35" grpId="0" animBg="1"/>
      <p:bldP spid="3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25096" b="25096"/>
          <a:stretch>
            <a:fillRect/>
          </a:stretch>
        </p:blipFill>
        <p:spPr/>
      </p:pic>
      <p:sp>
        <p:nvSpPr>
          <p:cNvPr id="2" name="Text Placeholder 1"/>
          <p:cNvSpPr>
            <a:spLocks noGrp="1"/>
          </p:cNvSpPr>
          <p:nvPr>
            <p:ph type="body" sz="quarter" idx="10"/>
          </p:nvPr>
        </p:nvSpPr>
        <p:spPr/>
        <p:txBody>
          <a:bodyPr/>
          <a:lstStyle/>
          <a:p>
            <a:r>
              <a:rPr lang="en-US" altLang="ko-KR" dirty="0"/>
              <a:t>BILLING AND PAYMENT</a:t>
            </a:r>
            <a:endParaRPr lang="ko-KR" altLang="en-US" dirty="0"/>
          </a:p>
        </p:txBody>
      </p:sp>
      <p:sp>
        <p:nvSpPr>
          <p:cNvPr id="6" name="Teardrop 5"/>
          <p:cNvSpPr/>
          <p:nvPr/>
        </p:nvSpPr>
        <p:spPr>
          <a:xfrm rot="8100000">
            <a:off x="4033749" y="2033093"/>
            <a:ext cx="1076501" cy="1076501"/>
          </a:xfrm>
          <a:prstGeom prst="teardrop">
            <a:avLst/>
          </a:prstGeom>
          <a:solidFill>
            <a:schemeClr val="accent2">
              <a:lumMod val="75000"/>
            </a:schemeClr>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2">
                  <a:lumMod val="75000"/>
                </a:schemeClr>
              </a:solidFill>
            </a:endParaRPr>
          </a:p>
        </p:txBody>
      </p:sp>
      <p:pic>
        <p:nvPicPr>
          <p:cNvPr id="9" name="Picture 8">
            <a:extLst>
              <a:ext uri="{FF2B5EF4-FFF2-40B4-BE49-F238E27FC236}">
                <a16:creationId xmlns:a16="http://schemas.microsoft.com/office/drawing/2014/main" id="{3D174AE5-D0DA-194C-B2CC-7FCB629B4935}"/>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4165959" y="2215009"/>
            <a:ext cx="838089" cy="788789"/>
          </a:xfrm>
          <a:prstGeom prst="rect">
            <a:avLst/>
          </a:prstGeom>
        </p:spPr>
      </p:pic>
    </p:spTree>
    <p:extLst>
      <p:ext uri="{BB962C8B-B14F-4D97-AF65-F5344CB8AC3E}">
        <p14:creationId xmlns:p14="http://schemas.microsoft.com/office/powerpoint/2010/main" val="2319776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BILLING</a:t>
            </a:r>
            <a:endParaRPr lang="ko-KR" altLang="en-US" dirty="0"/>
          </a:p>
        </p:txBody>
      </p:sp>
      <p:graphicFrame>
        <p:nvGraphicFramePr>
          <p:cNvPr id="4" name="Table 3"/>
          <p:cNvGraphicFramePr>
            <a:graphicFrameLocks noGrp="1"/>
          </p:cNvGraphicFramePr>
          <p:nvPr>
            <p:extLst>
              <p:ext uri="{D42A27DB-BD31-4B8C-83A1-F6EECF244321}">
                <p14:modId xmlns:p14="http://schemas.microsoft.com/office/powerpoint/2010/main" val="4182798615"/>
              </p:ext>
            </p:extLst>
          </p:nvPr>
        </p:nvGraphicFramePr>
        <p:xfrm>
          <a:off x="611560" y="1379867"/>
          <a:ext cx="1816153" cy="3345952"/>
        </p:xfrm>
        <a:graphic>
          <a:graphicData uri="http://schemas.openxmlformats.org/drawingml/2006/table">
            <a:tbl>
              <a:tblPr firstRow="1" bandRow="1">
                <a:tableStyleId>{5940675A-B579-460E-94D1-54222C63F5DA}</a:tableStyleId>
              </a:tblPr>
              <a:tblGrid>
                <a:gridCol w="213912">
                  <a:extLst>
                    <a:ext uri="{9D8B030D-6E8A-4147-A177-3AD203B41FA5}">
                      <a16:colId xmlns:a16="http://schemas.microsoft.com/office/drawing/2014/main" val="20000"/>
                    </a:ext>
                  </a:extLst>
                </a:gridCol>
                <a:gridCol w="1388329">
                  <a:extLst>
                    <a:ext uri="{9D8B030D-6E8A-4147-A177-3AD203B41FA5}">
                      <a16:colId xmlns:a16="http://schemas.microsoft.com/office/drawing/2014/main" val="20001"/>
                    </a:ext>
                  </a:extLst>
                </a:gridCol>
                <a:gridCol w="213912">
                  <a:extLst>
                    <a:ext uri="{9D8B030D-6E8A-4147-A177-3AD203B41FA5}">
                      <a16:colId xmlns:a16="http://schemas.microsoft.com/office/drawing/2014/main" val="20002"/>
                    </a:ext>
                  </a:extLst>
                </a:gridCol>
              </a:tblGrid>
              <a:tr h="340773">
                <a:tc>
                  <a:txBody>
                    <a:bodyPr/>
                    <a:lstStyle/>
                    <a:p>
                      <a:pPr latinLnBrk="1"/>
                      <a:endParaRPr lang="ko-KR" altLang="en-US" sz="800" dirty="0">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200" b="1" kern="1200" dirty="0">
                          <a:solidFill>
                            <a:schemeClr val="bg1"/>
                          </a:solidFill>
                          <a:latin typeface="+mn-lt"/>
                          <a:cs typeface="Arial" pitchFamily="34" charset="0"/>
                        </a:rPr>
                        <a:t>1</a:t>
                      </a:r>
                      <a:endParaRPr lang="en-JM" altLang="ko-KR" sz="1200" b="1" dirty="0">
                        <a:solidFill>
                          <a:schemeClr val="bg1"/>
                        </a:solidFill>
                        <a:latin typeface="+mn-lt"/>
                        <a:cs typeface="Arial" pitchFamily="34" charset="0"/>
                      </a:endParaRPr>
                    </a:p>
                  </a:txBody>
                  <a:tcPr marL="94256" marR="94256" marT="47127" marB="47127"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latinLnBrk="1"/>
                      <a:endParaRPr lang="ko-KR" altLang="en-US" sz="800" dirty="0">
                        <a:solidFill>
                          <a:srgbClr val="E46C0A"/>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624551">
                <a:tc>
                  <a:txBody>
                    <a:bodyPr/>
                    <a:lstStyle/>
                    <a:p>
                      <a:pPr latinLnBrk="1"/>
                      <a:endParaRPr lang="ko-KR" altLang="en-US" sz="1200" dirty="0">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accent1"/>
                          </a:solidFill>
                          <a:latin typeface="+mn-lt"/>
                          <a:cs typeface="Arial" pitchFamily="34" charset="0"/>
                        </a:rPr>
                        <a:t>GHS</a:t>
                      </a:r>
                      <a:r>
                        <a:rPr lang="en-US" altLang="ko-KR" sz="3700" b="1" dirty="0">
                          <a:solidFill>
                            <a:schemeClr val="accent1"/>
                          </a:solidFill>
                          <a:latin typeface="+mn-lt"/>
                          <a:cs typeface="Arial" pitchFamily="34" charset="0"/>
                        </a:rPr>
                        <a:t>120</a:t>
                      </a:r>
                      <a:endParaRPr lang="ko-KR" altLang="en-US" sz="3700" b="1" dirty="0">
                        <a:solidFill>
                          <a:schemeClr val="accent1"/>
                        </a:solidFill>
                        <a:latin typeface="+mn-lt"/>
                        <a:cs typeface="Arial" pitchFamily="34" charset="0"/>
                      </a:endParaRPr>
                    </a:p>
                  </a:txBody>
                  <a:tcPr marL="94256" marR="94256" marT="47127" marB="47127" anchor="ctr">
                    <a:lnL w="12700" cmpd="sng">
                      <a:noFill/>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rgbClr val="E46C0A"/>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10734">
                <a:tc>
                  <a:txBody>
                    <a:bodyPr/>
                    <a:lstStyle/>
                    <a:p>
                      <a:pPr latinLnBrk="1"/>
                      <a:endParaRPr lang="ko-KR" altLang="en-US" sz="1400" b="1" dirty="0">
                        <a:solidFill>
                          <a:schemeClr val="bg1"/>
                        </a:solidFill>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200" b="1" kern="1200" dirty="0">
                          <a:solidFill>
                            <a:schemeClr val="bg1"/>
                          </a:solidFill>
                          <a:latin typeface="+mn-lt"/>
                          <a:cs typeface="Arial" pitchFamily="34" charset="0"/>
                        </a:rPr>
                        <a:t>Registration</a:t>
                      </a:r>
                      <a:endParaRPr lang="en-JM" altLang="ko-KR" sz="1200" b="1" dirty="0">
                        <a:solidFill>
                          <a:schemeClr val="bg1"/>
                        </a:solidFill>
                        <a:latin typeface="+mn-lt"/>
                        <a:cs typeface="Arial" pitchFamily="34" charset="0"/>
                      </a:endParaRPr>
                    </a:p>
                  </a:txBody>
                  <a:tcPr marL="94256" marR="94256" marT="47127" marB="47127"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latinLnBrk="1"/>
                      <a:endParaRPr lang="ko-KR" altLang="en-US" sz="1200" b="1" dirty="0">
                        <a:solidFill>
                          <a:schemeClr val="bg1"/>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2"/>
                  </a:ext>
                </a:extLst>
              </a:tr>
              <a:tr h="310734">
                <a:tc>
                  <a:txBody>
                    <a:bodyPr/>
                    <a:lstStyle/>
                    <a:p>
                      <a:pPr latinLnBrk="1"/>
                      <a:endParaRPr lang="ko-KR" altLang="en-US" sz="1200" dirty="0">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JM" altLang="ko-KR" sz="1200" dirty="0">
                          <a:solidFill>
                            <a:schemeClr val="tx1">
                              <a:lumMod val="75000"/>
                              <a:lumOff val="25000"/>
                            </a:schemeClr>
                          </a:solidFill>
                          <a:latin typeface="+mn-lt"/>
                          <a:cs typeface="Arial" pitchFamily="34" charset="0"/>
                        </a:rPr>
                        <a:t>($20)</a:t>
                      </a: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10734">
                <a:tc>
                  <a:txBody>
                    <a:bodyPr/>
                    <a:lstStyle/>
                    <a:p>
                      <a:pPr latinLnBrk="1"/>
                      <a:endParaRPr lang="ko-KR" altLang="en-US" sz="1200" dirty="0">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10734">
                <a:tc>
                  <a:txBody>
                    <a:bodyPr/>
                    <a:lstStyle/>
                    <a:p>
                      <a:pPr latinLnBrk="1"/>
                      <a:endParaRPr lang="ko-KR" altLang="en-US" sz="1200" dirty="0">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On-time-Payment</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10734">
                <a:tc>
                  <a:txBody>
                    <a:bodyPr/>
                    <a:lstStyle/>
                    <a:p>
                      <a:pPr latinLnBrk="1"/>
                      <a:endParaRPr lang="ko-KR" altLang="en-US" sz="1200" dirty="0">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310734">
                <a:tc>
                  <a:txBody>
                    <a:bodyPr/>
                    <a:lstStyle/>
                    <a:p>
                      <a:pPr latinLnBrk="1"/>
                      <a:endParaRPr lang="ko-KR" altLang="en-US" sz="1200" dirty="0">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482641">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JM" altLang="ko-KR" sz="1400" b="1" dirty="0">
                        <a:solidFill>
                          <a:schemeClr val="bg1"/>
                        </a:solidFill>
                        <a:latin typeface="+mn-lt"/>
                        <a:cs typeface="Arial" pitchFamily="34" charset="0"/>
                      </a:endParaRPr>
                    </a:p>
                  </a:txBody>
                  <a:tcPr marL="94256" marR="94256" marT="47127" marB="47127"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latinLnBrk="1"/>
                      <a:endParaRPr lang="ko-KR" altLang="en-US" sz="1200" dirty="0">
                        <a:latin typeface="Arial" pitchFamily="34" charset="0"/>
                        <a:cs typeface="Arial" pitchFamily="34" charset="0"/>
                      </a:endParaRPr>
                    </a:p>
                  </a:txBody>
                  <a:tcPr/>
                </a:tc>
                <a:tc hMerge="1">
                  <a:txBody>
                    <a:bodyPr/>
                    <a:lstStyle/>
                    <a:p>
                      <a:pPr latinLnBrk="1"/>
                      <a:endParaRPr lang="ko-KR" altLang="en-US" sz="1200" dirty="0">
                        <a:latin typeface="Arial" pitchFamily="34" charset="0"/>
                        <a:cs typeface="Arial" pitchFamily="34" charset="0"/>
                      </a:endParaRPr>
                    </a:p>
                  </a:txBody>
                  <a:tcPr/>
                </a:tc>
                <a:extLst>
                  <a:ext uri="{0D108BD9-81ED-4DB2-BD59-A6C34878D82A}">
                    <a16:rowId xmlns:a16="http://schemas.microsoft.com/office/drawing/2014/main" val="10008"/>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56353393"/>
              </p:ext>
            </p:extLst>
          </p:nvPr>
        </p:nvGraphicFramePr>
        <p:xfrm>
          <a:off x="3563888" y="1322638"/>
          <a:ext cx="1816153" cy="3644512"/>
        </p:xfrm>
        <a:graphic>
          <a:graphicData uri="http://schemas.openxmlformats.org/drawingml/2006/table">
            <a:tbl>
              <a:tblPr firstRow="1" bandRow="1">
                <a:tableStyleId>{5940675A-B579-460E-94D1-54222C63F5DA}</a:tableStyleId>
              </a:tblPr>
              <a:tblGrid>
                <a:gridCol w="213912">
                  <a:extLst>
                    <a:ext uri="{9D8B030D-6E8A-4147-A177-3AD203B41FA5}">
                      <a16:colId xmlns:a16="http://schemas.microsoft.com/office/drawing/2014/main" val="20000"/>
                    </a:ext>
                  </a:extLst>
                </a:gridCol>
                <a:gridCol w="1388329">
                  <a:extLst>
                    <a:ext uri="{9D8B030D-6E8A-4147-A177-3AD203B41FA5}">
                      <a16:colId xmlns:a16="http://schemas.microsoft.com/office/drawing/2014/main" val="20001"/>
                    </a:ext>
                  </a:extLst>
                </a:gridCol>
                <a:gridCol w="213912">
                  <a:extLst>
                    <a:ext uri="{9D8B030D-6E8A-4147-A177-3AD203B41FA5}">
                      <a16:colId xmlns:a16="http://schemas.microsoft.com/office/drawing/2014/main" val="20002"/>
                    </a:ext>
                  </a:extLst>
                </a:gridCol>
              </a:tblGrid>
              <a:tr h="340773">
                <a:tc>
                  <a:txBody>
                    <a:bodyPr/>
                    <a:lstStyle/>
                    <a:p>
                      <a:pPr latinLnBrk="1"/>
                      <a:endParaRPr lang="ko-KR" altLang="en-US" sz="800" dirty="0">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200" b="1" kern="1200" dirty="0">
                          <a:solidFill>
                            <a:schemeClr val="bg1"/>
                          </a:solidFill>
                          <a:latin typeface="+mn-lt"/>
                          <a:cs typeface="Arial" pitchFamily="34" charset="0"/>
                        </a:rPr>
                        <a:t>2</a:t>
                      </a:r>
                      <a:endParaRPr lang="en-JM" altLang="ko-KR" sz="1200" b="1" dirty="0">
                        <a:solidFill>
                          <a:schemeClr val="bg1"/>
                        </a:solidFill>
                        <a:latin typeface="+mn-lt"/>
                        <a:cs typeface="Arial" pitchFamily="34" charset="0"/>
                      </a:endParaRPr>
                    </a:p>
                  </a:txBody>
                  <a:tcPr marL="94256" marR="94256" marT="47127" marB="47127"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solidFill>
                  </a:tcPr>
                </a:tc>
                <a:tc>
                  <a:txBody>
                    <a:bodyPr/>
                    <a:lstStyle/>
                    <a:p>
                      <a:pPr latinLnBrk="1"/>
                      <a:endParaRPr lang="ko-KR" altLang="en-US" sz="800" dirty="0">
                        <a:solidFill>
                          <a:srgbClr val="E46C0A"/>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624551">
                <a:tc>
                  <a:txBody>
                    <a:bodyPr/>
                    <a:lstStyle/>
                    <a:p>
                      <a:pPr latinLnBrk="1"/>
                      <a:endParaRPr lang="ko-KR" altLang="en-US" sz="1200" dirty="0">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accent2"/>
                          </a:solidFill>
                          <a:latin typeface="+mn-lt"/>
                          <a:cs typeface="Arial" pitchFamily="34" charset="0"/>
                        </a:rPr>
                        <a:t>GHS</a:t>
                      </a:r>
                      <a:r>
                        <a:rPr lang="en-US" altLang="ko-KR" sz="3700" b="1" dirty="0">
                          <a:solidFill>
                            <a:schemeClr val="accent2"/>
                          </a:solidFill>
                          <a:latin typeface="+mn-lt"/>
                          <a:cs typeface="Arial" pitchFamily="34" charset="0"/>
                        </a:rPr>
                        <a:t>180</a:t>
                      </a:r>
                      <a:endParaRPr lang="ko-KR" altLang="en-US" sz="3700" b="1" dirty="0">
                        <a:solidFill>
                          <a:schemeClr val="accent2"/>
                        </a:solidFill>
                        <a:latin typeface="+mn-lt"/>
                        <a:cs typeface="Arial" pitchFamily="34" charset="0"/>
                      </a:endParaRPr>
                    </a:p>
                  </a:txBody>
                  <a:tcPr marL="94256" marR="94256" marT="47127" marB="47127" anchor="ctr">
                    <a:lnL w="12700" cmpd="sng">
                      <a:noFill/>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rgbClr val="E46C0A"/>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10734">
                <a:tc>
                  <a:txBody>
                    <a:bodyPr/>
                    <a:lstStyle/>
                    <a:p>
                      <a:pPr latinLnBrk="1"/>
                      <a:endParaRPr lang="ko-KR" altLang="en-US" sz="1400" b="1" dirty="0">
                        <a:solidFill>
                          <a:schemeClr val="bg1"/>
                        </a:solidFill>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200" b="1" kern="1200" dirty="0">
                          <a:solidFill>
                            <a:schemeClr val="bg1"/>
                          </a:solidFill>
                          <a:latin typeface="+mn-lt"/>
                          <a:cs typeface="Arial" pitchFamily="34" charset="0"/>
                        </a:rPr>
                        <a:t>Fund your Account</a:t>
                      </a:r>
                      <a:endParaRPr lang="en-JM" altLang="ko-KR" sz="1200" b="1" dirty="0">
                        <a:solidFill>
                          <a:schemeClr val="bg1"/>
                        </a:solidFill>
                        <a:latin typeface="+mn-lt"/>
                        <a:cs typeface="Arial" pitchFamily="34" charset="0"/>
                      </a:endParaRPr>
                    </a:p>
                  </a:txBody>
                  <a:tcPr marL="94256" marR="94256" marT="47127" marB="47127"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latinLnBrk="1"/>
                      <a:endParaRPr lang="ko-KR" altLang="en-US" sz="1200" b="1" dirty="0">
                        <a:solidFill>
                          <a:schemeClr val="bg1"/>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2"/>
                  </a:ext>
                </a:extLst>
              </a:tr>
              <a:tr h="310734">
                <a:tc>
                  <a:txBody>
                    <a:bodyPr/>
                    <a:lstStyle/>
                    <a:p>
                      <a:pPr latinLnBrk="1"/>
                      <a:endParaRPr lang="ko-KR" altLang="en-US" sz="1200" dirty="0">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10734">
                <a:tc>
                  <a:txBody>
                    <a:bodyPr/>
                    <a:lstStyle/>
                    <a:p>
                      <a:pPr latinLnBrk="1"/>
                      <a:endParaRPr lang="ko-KR" altLang="en-US" sz="1200" dirty="0">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Your own trading account</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10734">
                <a:tc>
                  <a:txBody>
                    <a:bodyPr/>
                    <a:lstStyle/>
                    <a:p>
                      <a:pPr latinLnBrk="1"/>
                      <a:endParaRPr lang="ko-KR" altLang="en-US" sz="1200" dirty="0">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$100</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10734">
                <a:tc>
                  <a:txBody>
                    <a:bodyPr/>
                    <a:lstStyle/>
                    <a:p>
                      <a:pPr latinLnBrk="1"/>
                      <a:endParaRPr lang="ko-KR" altLang="en-US" sz="1200" dirty="0">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310734">
                <a:tc>
                  <a:txBody>
                    <a:bodyPr/>
                    <a:lstStyle/>
                    <a:p>
                      <a:pPr latinLnBrk="1"/>
                      <a:endParaRPr lang="ko-KR" altLang="en-US" sz="1200" dirty="0">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482641">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JM" altLang="ko-KR" sz="1400" b="1" dirty="0">
                        <a:solidFill>
                          <a:schemeClr val="bg1"/>
                        </a:solidFill>
                        <a:latin typeface="+mn-lt"/>
                        <a:cs typeface="Arial" pitchFamily="34" charset="0"/>
                      </a:endParaRPr>
                    </a:p>
                  </a:txBody>
                  <a:tcPr marL="94256" marR="94256" marT="47127" marB="47127"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latinLnBrk="1"/>
                      <a:endParaRPr lang="ko-KR" altLang="en-US" sz="1200" dirty="0">
                        <a:latin typeface="Arial" pitchFamily="34" charset="0"/>
                        <a:cs typeface="Arial" pitchFamily="34" charset="0"/>
                      </a:endParaRPr>
                    </a:p>
                  </a:txBody>
                  <a:tcPr/>
                </a:tc>
                <a:tc hMerge="1">
                  <a:txBody>
                    <a:bodyPr/>
                    <a:lstStyle/>
                    <a:p>
                      <a:pPr latinLnBrk="1"/>
                      <a:endParaRPr lang="ko-KR" altLang="en-US" sz="1200" dirty="0">
                        <a:latin typeface="Arial" pitchFamily="34" charset="0"/>
                        <a:cs typeface="Arial" pitchFamily="34" charset="0"/>
                      </a:endParaRPr>
                    </a:p>
                  </a:txBody>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01414136"/>
              </p:ext>
            </p:extLst>
          </p:nvPr>
        </p:nvGraphicFramePr>
        <p:xfrm>
          <a:off x="6516216" y="1305227"/>
          <a:ext cx="1816153" cy="3793792"/>
        </p:xfrm>
        <a:graphic>
          <a:graphicData uri="http://schemas.openxmlformats.org/drawingml/2006/table">
            <a:tbl>
              <a:tblPr firstRow="1" bandRow="1">
                <a:tableStyleId>{5940675A-B579-460E-94D1-54222C63F5DA}</a:tableStyleId>
              </a:tblPr>
              <a:tblGrid>
                <a:gridCol w="213912">
                  <a:extLst>
                    <a:ext uri="{9D8B030D-6E8A-4147-A177-3AD203B41FA5}">
                      <a16:colId xmlns:a16="http://schemas.microsoft.com/office/drawing/2014/main" val="20000"/>
                    </a:ext>
                  </a:extLst>
                </a:gridCol>
                <a:gridCol w="1388329">
                  <a:extLst>
                    <a:ext uri="{9D8B030D-6E8A-4147-A177-3AD203B41FA5}">
                      <a16:colId xmlns:a16="http://schemas.microsoft.com/office/drawing/2014/main" val="20001"/>
                    </a:ext>
                  </a:extLst>
                </a:gridCol>
                <a:gridCol w="213912">
                  <a:extLst>
                    <a:ext uri="{9D8B030D-6E8A-4147-A177-3AD203B41FA5}">
                      <a16:colId xmlns:a16="http://schemas.microsoft.com/office/drawing/2014/main" val="20002"/>
                    </a:ext>
                  </a:extLst>
                </a:gridCol>
              </a:tblGrid>
              <a:tr h="340773">
                <a:tc>
                  <a:txBody>
                    <a:bodyPr/>
                    <a:lstStyle/>
                    <a:p>
                      <a:pPr latinLnBrk="1"/>
                      <a:endParaRPr lang="ko-KR" altLang="en-US" sz="800" dirty="0">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200" b="1" kern="1200" dirty="0">
                          <a:solidFill>
                            <a:schemeClr val="bg1"/>
                          </a:solidFill>
                          <a:latin typeface="+mn-lt"/>
                          <a:cs typeface="Arial" pitchFamily="34" charset="0"/>
                        </a:rPr>
                        <a:t>3</a:t>
                      </a:r>
                      <a:endParaRPr lang="en-JM" altLang="ko-KR" sz="1200" b="1" dirty="0">
                        <a:solidFill>
                          <a:schemeClr val="bg1"/>
                        </a:solidFill>
                        <a:latin typeface="+mn-lt"/>
                        <a:cs typeface="Arial" pitchFamily="34" charset="0"/>
                      </a:endParaRPr>
                    </a:p>
                  </a:txBody>
                  <a:tcPr marL="94256" marR="94256" marT="47127" marB="47127"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latinLnBrk="1"/>
                      <a:endParaRPr lang="ko-KR" altLang="en-US" sz="800" dirty="0">
                        <a:solidFill>
                          <a:srgbClr val="E46C0A"/>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0"/>
                  </a:ext>
                </a:extLst>
              </a:tr>
              <a:tr h="624551">
                <a:tc>
                  <a:txBody>
                    <a:bodyPr/>
                    <a:lstStyle/>
                    <a:p>
                      <a:pPr latinLnBrk="1"/>
                      <a:endParaRPr lang="ko-KR" altLang="en-US" sz="1200" dirty="0">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3700" b="1" dirty="0">
                          <a:solidFill>
                            <a:schemeClr val="accent3"/>
                          </a:solidFill>
                          <a:latin typeface="+mn-lt"/>
                          <a:cs typeface="Arial" pitchFamily="34" charset="0"/>
                        </a:rPr>
                        <a:t>30%</a:t>
                      </a:r>
                      <a:endParaRPr lang="ko-KR" altLang="en-US" sz="3700" b="1" dirty="0">
                        <a:solidFill>
                          <a:schemeClr val="accent3"/>
                        </a:solidFill>
                        <a:latin typeface="+mn-lt"/>
                        <a:cs typeface="Arial" pitchFamily="34" charset="0"/>
                      </a:endParaRPr>
                    </a:p>
                  </a:txBody>
                  <a:tcPr marL="94256" marR="94256" marT="47127" marB="47127" anchor="ctr">
                    <a:lnL w="12700" cmpd="sng">
                      <a:noFill/>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rgbClr val="E46C0A"/>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10734">
                <a:tc>
                  <a:txBody>
                    <a:bodyPr/>
                    <a:lstStyle/>
                    <a:p>
                      <a:pPr latinLnBrk="1"/>
                      <a:endParaRPr lang="ko-KR" altLang="en-US" sz="1400" b="1" dirty="0">
                        <a:solidFill>
                          <a:schemeClr val="bg1"/>
                        </a:solidFill>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200" b="1" kern="1200" dirty="0">
                          <a:solidFill>
                            <a:schemeClr val="bg1"/>
                          </a:solidFill>
                          <a:latin typeface="+mn-lt"/>
                          <a:cs typeface="Arial" pitchFamily="34" charset="0"/>
                        </a:rPr>
                        <a:t>Monthly Autoship</a:t>
                      </a:r>
                      <a:endParaRPr lang="en-JM" altLang="ko-KR" sz="1200" b="1" dirty="0">
                        <a:solidFill>
                          <a:schemeClr val="bg1"/>
                        </a:solidFill>
                        <a:latin typeface="+mn-lt"/>
                        <a:cs typeface="Arial" pitchFamily="34" charset="0"/>
                      </a:endParaRPr>
                    </a:p>
                  </a:txBody>
                  <a:tcPr marL="94256" marR="94256" marT="47127" marB="47127"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latinLnBrk="1"/>
                      <a:endParaRPr lang="ko-KR" altLang="en-US" sz="1200" b="1" dirty="0">
                        <a:solidFill>
                          <a:schemeClr val="bg1"/>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2"/>
                  </a:ext>
                </a:extLst>
              </a:tr>
              <a:tr h="310734">
                <a:tc>
                  <a:txBody>
                    <a:bodyPr/>
                    <a:lstStyle/>
                    <a:p>
                      <a:pPr latinLnBrk="1"/>
                      <a:endParaRPr lang="ko-KR" altLang="en-US" sz="1200" dirty="0">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Upon profit for each month.</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10734">
                <a:tc>
                  <a:txBody>
                    <a:bodyPr/>
                    <a:lstStyle/>
                    <a:p>
                      <a:pPr latinLnBrk="1"/>
                      <a:endParaRPr lang="ko-KR" altLang="en-US" sz="1200" dirty="0">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10734">
                <a:tc>
                  <a:txBody>
                    <a:bodyPr/>
                    <a:lstStyle/>
                    <a:p>
                      <a:pPr latinLnBrk="1"/>
                      <a:endParaRPr lang="ko-KR" altLang="en-US" sz="1200" dirty="0">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JM" altLang="ko-KR" sz="1200" b="1" dirty="0">
                          <a:solidFill>
                            <a:srgbClr val="FF0000"/>
                          </a:solidFill>
                          <a:latin typeface="+mn-lt"/>
                          <a:cs typeface="Arial" pitchFamily="34" charset="0"/>
                        </a:rPr>
                        <a:t>Subjected to change</a:t>
                      </a: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10734">
                <a:tc>
                  <a:txBody>
                    <a:bodyPr/>
                    <a:lstStyle/>
                    <a:p>
                      <a:pPr latinLnBrk="1"/>
                      <a:endParaRPr lang="ko-KR" altLang="en-US" sz="1200" dirty="0">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310734">
                <a:tc>
                  <a:txBody>
                    <a:bodyPr/>
                    <a:lstStyle/>
                    <a:p>
                      <a:pPr latinLnBrk="1"/>
                      <a:endParaRPr lang="ko-KR" altLang="en-US" sz="1200" dirty="0">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482641">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JM" altLang="ko-KR" sz="1400" b="1" dirty="0">
                        <a:solidFill>
                          <a:schemeClr val="bg1"/>
                        </a:solidFill>
                        <a:latin typeface="+mn-lt"/>
                        <a:cs typeface="Arial" pitchFamily="34" charset="0"/>
                      </a:endParaRPr>
                    </a:p>
                  </a:txBody>
                  <a:tcPr marL="94256" marR="94256" marT="47127" marB="47127"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latinLnBrk="1"/>
                      <a:endParaRPr lang="ko-KR" altLang="en-US" sz="1200" dirty="0">
                        <a:latin typeface="Arial" pitchFamily="34" charset="0"/>
                        <a:cs typeface="Arial" pitchFamily="34" charset="0"/>
                      </a:endParaRPr>
                    </a:p>
                  </a:txBody>
                  <a:tcPr/>
                </a:tc>
                <a:tc hMerge="1">
                  <a:txBody>
                    <a:bodyPr/>
                    <a:lstStyle/>
                    <a:p>
                      <a:pPr latinLnBrk="1"/>
                      <a:endParaRPr lang="ko-KR" altLang="en-US" sz="1200" dirty="0">
                        <a:latin typeface="Arial" pitchFamily="34" charset="0"/>
                        <a:cs typeface="Arial" pitchFamily="34" charset="0"/>
                      </a:endParaRPr>
                    </a:p>
                  </a:txBody>
                  <a:tcPr/>
                </a:tc>
                <a:extLst>
                  <a:ext uri="{0D108BD9-81ED-4DB2-BD59-A6C34878D82A}">
                    <a16:rowId xmlns:a16="http://schemas.microsoft.com/office/drawing/2014/main" val="10008"/>
                  </a:ext>
                </a:extLst>
              </a:tr>
            </a:tbl>
          </a:graphicData>
        </a:graphic>
      </p:graphicFrame>
      <p:sp>
        <p:nvSpPr>
          <p:cNvPr id="8" name="Right Arrow 7">
            <a:extLst>
              <a:ext uri="{FF2B5EF4-FFF2-40B4-BE49-F238E27FC236}">
                <a16:creationId xmlns:a16="http://schemas.microsoft.com/office/drawing/2014/main" id="{1D7D7624-40B3-7146-9AB9-3D3876A2D2C3}"/>
              </a:ext>
            </a:extLst>
          </p:cNvPr>
          <p:cNvSpPr/>
          <p:nvPr/>
        </p:nvSpPr>
        <p:spPr>
          <a:xfrm>
            <a:off x="2463717" y="3363838"/>
            <a:ext cx="1064167" cy="360040"/>
          </a:xfrm>
          <a:prstGeom prst="rightArrow">
            <a:avLst/>
          </a:prstGeom>
          <a:solidFill>
            <a:schemeClr val="bg1"/>
          </a:solidFill>
          <a:ln>
            <a:solidFill>
              <a:srgbClr val="E46C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10" name="Right Arrow 9">
            <a:extLst>
              <a:ext uri="{FF2B5EF4-FFF2-40B4-BE49-F238E27FC236}">
                <a16:creationId xmlns:a16="http://schemas.microsoft.com/office/drawing/2014/main" id="{C4DDE414-8989-054E-A1EA-529902F1BACB}"/>
              </a:ext>
            </a:extLst>
          </p:cNvPr>
          <p:cNvSpPr/>
          <p:nvPr/>
        </p:nvSpPr>
        <p:spPr>
          <a:xfrm>
            <a:off x="5416045" y="2692803"/>
            <a:ext cx="1064167" cy="360040"/>
          </a:xfrm>
          <a:prstGeom prst="rightArrow">
            <a:avLst/>
          </a:prstGeom>
          <a:solidFill>
            <a:schemeClr val="bg1"/>
          </a:solidFill>
          <a:ln>
            <a:solidFill>
              <a:srgbClr val="E46C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1397665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PAYMENT</a:t>
            </a:r>
            <a:endParaRPr lang="ko-KR" altLang="en-US" dirty="0"/>
          </a:p>
        </p:txBody>
      </p:sp>
      <p:grpSp>
        <p:nvGrpSpPr>
          <p:cNvPr id="4" name="Group 3"/>
          <p:cNvGrpSpPr/>
          <p:nvPr/>
        </p:nvGrpSpPr>
        <p:grpSpPr>
          <a:xfrm>
            <a:off x="1419482" y="1824475"/>
            <a:ext cx="6305037" cy="1180904"/>
            <a:chOff x="1487601" y="1824475"/>
            <a:chExt cx="6305037" cy="1180904"/>
          </a:xfrm>
        </p:grpSpPr>
        <p:grpSp>
          <p:nvGrpSpPr>
            <p:cNvPr id="5" name="Group 4"/>
            <p:cNvGrpSpPr/>
            <p:nvPr/>
          </p:nvGrpSpPr>
          <p:grpSpPr>
            <a:xfrm>
              <a:off x="1487601" y="1824475"/>
              <a:ext cx="1584174" cy="1180904"/>
              <a:chOff x="3172893" y="1845216"/>
              <a:chExt cx="1109258" cy="826883"/>
            </a:xfrm>
          </p:grpSpPr>
          <p:sp>
            <p:nvSpPr>
              <p:cNvPr id="18" name="Parallelogram 2"/>
              <p:cNvSpPr/>
              <p:nvPr/>
            </p:nvSpPr>
            <p:spPr>
              <a:xfrm flipH="1">
                <a:off x="3172893" y="2258658"/>
                <a:ext cx="577857" cy="413441"/>
              </a:xfrm>
              <a:custGeom>
                <a:avLst/>
                <a:gdLst/>
                <a:ahLst/>
                <a:cxnLst/>
                <a:rect l="l" t="t" r="r" b="b"/>
                <a:pathLst>
                  <a:path w="577857" h="413441">
                    <a:moveTo>
                      <a:pt x="129187" y="0"/>
                    </a:moveTo>
                    <a:lnTo>
                      <a:pt x="577857" y="0"/>
                    </a:lnTo>
                    <a:lnTo>
                      <a:pt x="448670" y="413441"/>
                    </a:lnTo>
                    <a:lnTo>
                      <a:pt x="0" y="413441"/>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19" name="Parallelogram 3"/>
              <p:cNvSpPr/>
              <p:nvPr/>
            </p:nvSpPr>
            <p:spPr>
              <a:xfrm flipH="1">
                <a:off x="3704293" y="1845216"/>
                <a:ext cx="577858" cy="413442"/>
              </a:xfrm>
              <a:custGeom>
                <a:avLst/>
                <a:gdLst/>
                <a:ahLst/>
                <a:cxnLst/>
                <a:rect l="l" t="t" r="r" b="b"/>
                <a:pathLst>
                  <a:path w="577858" h="413442">
                    <a:moveTo>
                      <a:pt x="129188" y="0"/>
                    </a:moveTo>
                    <a:lnTo>
                      <a:pt x="577858" y="0"/>
                    </a:lnTo>
                    <a:lnTo>
                      <a:pt x="448670" y="413442"/>
                    </a:lnTo>
                    <a:lnTo>
                      <a:pt x="0" y="413442"/>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20" name="Parallelogram 19"/>
              <p:cNvSpPr/>
              <p:nvPr/>
            </p:nvSpPr>
            <p:spPr>
              <a:xfrm>
                <a:off x="3297278" y="1845216"/>
                <a:ext cx="864096" cy="826883"/>
              </a:xfrm>
              <a:prstGeom prst="parallelogram">
                <a:avLst>
                  <a:gd name="adj" fmla="val 476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grpSp>
        <p:grpSp>
          <p:nvGrpSpPr>
            <p:cNvPr id="6" name="Group 5"/>
            <p:cNvGrpSpPr/>
            <p:nvPr/>
          </p:nvGrpSpPr>
          <p:grpSpPr>
            <a:xfrm>
              <a:off x="3061222" y="1824475"/>
              <a:ext cx="1584174" cy="1180904"/>
              <a:chOff x="3172893" y="1845216"/>
              <a:chExt cx="1109258" cy="826883"/>
            </a:xfrm>
          </p:grpSpPr>
          <p:sp>
            <p:nvSpPr>
              <p:cNvPr id="15" name="Parallelogram 2"/>
              <p:cNvSpPr/>
              <p:nvPr/>
            </p:nvSpPr>
            <p:spPr>
              <a:xfrm flipH="1">
                <a:off x="3172893" y="2258658"/>
                <a:ext cx="577857" cy="413441"/>
              </a:xfrm>
              <a:custGeom>
                <a:avLst/>
                <a:gdLst/>
                <a:ahLst/>
                <a:cxnLst/>
                <a:rect l="l" t="t" r="r" b="b"/>
                <a:pathLst>
                  <a:path w="577857" h="413441">
                    <a:moveTo>
                      <a:pt x="129187" y="0"/>
                    </a:moveTo>
                    <a:lnTo>
                      <a:pt x="577857" y="0"/>
                    </a:lnTo>
                    <a:lnTo>
                      <a:pt x="448670" y="413441"/>
                    </a:lnTo>
                    <a:lnTo>
                      <a:pt x="0" y="413441"/>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16" name="Parallelogram 3"/>
              <p:cNvSpPr/>
              <p:nvPr/>
            </p:nvSpPr>
            <p:spPr>
              <a:xfrm flipH="1">
                <a:off x="3704293" y="1845216"/>
                <a:ext cx="577858" cy="413442"/>
              </a:xfrm>
              <a:custGeom>
                <a:avLst/>
                <a:gdLst/>
                <a:ahLst/>
                <a:cxnLst/>
                <a:rect l="l" t="t" r="r" b="b"/>
                <a:pathLst>
                  <a:path w="577858" h="413442">
                    <a:moveTo>
                      <a:pt x="129188" y="0"/>
                    </a:moveTo>
                    <a:lnTo>
                      <a:pt x="577858" y="0"/>
                    </a:lnTo>
                    <a:lnTo>
                      <a:pt x="448670" y="413442"/>
                    </a:lnTo>
                    <a:lnTo>
                      <a:pt x="0" y="413442"/>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17" name="Parallelogram 16"/>
              <p:cNvSpPr/>
              <p:nvPr/>
            </p:nvSpPr>
            <p:spPr>
              <a:xfrm>
                <a:off x="3297278" y="1845216"/>
                <a:ext cx="864096" cy="826883"/>
              </a:xfrm>
              <a:prstGeom prst="parallelogram">
                <a:avLst>
                  <a:gd name="adj" fmla="val 476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grpSp>
        <p:grpSp>
          <p:nvGrpSpPr>
            <p:cNvPr id="7" name="Group 6"/>
            <p:cNvGrpSpPr/>
            <p:nvPr/>
          </p:nvGrpSpPr>
          <p:grpSpPr>
            <a:xfrm>
              <a:off x="4634843" y="1824475"/>
              <a:ext cx="1584174" cy="1180904"/>
              <a:chOff x="3172893" y="1845216"/>
              <a:chExt cx="1109258" cy="826883"/>
            </a:xfrm>
          </p:grpSpPr>
          <p:sp>
            <p:nvSpPr>
              <p:cNvPr id="12" name="Parallelogram 2"/>
              <p:cNvSpPr/>
              <p:nvPr/>
            </p:nvSpPr>
            <p:spPr>
              <a:xfrm flipH="1">
                <a:off x="3172893" y="2258658"/>
                <a:ext cx="577857" cy="413441"/>
              </a:xfrm>
              <a:custGeom>
                <a:avLst/>
                <a:gdLst/>
                <a:ahLst/>
                <a:cxnLst/>
                <a:rect l="l" t="t" r="r" b="b"/>
                <a:pathLst>
                  <a:path w="577857" h="413441">
                    <a:moveTo>
                      <a:pt x="129187" y="0"/>
                    </a:moveTo>
                    <a:lnTo>
                      <a:pt x="577857" y="0"/>
                    </a:lnTo>
                    <a:lnTo>
                      <a:pt x="448670" y="413441"/>
                    </a:lnTo>
                    <a:lnTo>
                      <a:pt x="0" y="413441"/>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13" name="Parallelogram 3"/>
              <p:cNvSpPr/>
              <p:nvPr/>
            </p:nvSpPr>
            <p:spPr>
              <a:xfrm flipH="1">
                <a:off x="3704293" y="1845216"/>
                <a:ext cx="577858" cy="413442"/>
              </a:xfrm>
              <a:custGeom>
                <a:avLst/>
                <a:gdLst/>
                <a:ahLst/>
                <a:cxnLst/>
                <a:rect l="l" t="t" r="r" b="b"/>
                <a:pathLst>
                  <a:path w="577858" h="413442">
                    <a:moveTo>
                      <a:pt x="129188" y="0"/>
                    </a:moveTo>
                    <a:lnTo>
                      <a:pt x="577858" y="0"/>
                    </a:lnTo>
                    <a:lnTo>
                      <a:pt x="448670" y="413442"/>
                    </a:lnTo>
                    <a:lnTo>
                      <a:pt x="0" y="413442"/>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14" name="Parallelogram 13"/>
              <p:cNvSpPr/>
              <p:nvPr/>
            </p:nvSpPr>
            <p:spPr>
              <a:xfrm>
                <a:off x="3297278" y="1845216"/>
                <a:ext cx="864096" cy="826883"/>
              </a:xfrm>
              <a:prstGeom prst="parallelogram">
                <a:avLst>
                  <a:gd name="adj" fmla="val 476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grpSp>
        <p:grpSp>
          <p:nvGrpSpPr>
            <p:cNvPr id="8" name="Group 7"/>
            <p:cNvGrpSpPr/>
            <p:nvPr/>
          </p:nvGrpSpPr>
          <p:grpSpPr>
            <a:xfrm>
              <a:off x="6208464" y="1824475"/>
              <a:ext cx="1584174" cy="1180904"/>
              <a:chOff x="3172893" y="1845216"/>
              <a:chExt cx="1109258" cy="826883"/>
            </a:xfrm>
          </p:grpSpPr>
          <p:sp>
            <p:nvSpPr>
              <p:cNvPr id="9" name="Parallelogram 2"/>
              <p:cNvSpPr/>
              <p:nvPr/>
            </p:nvSpPr>
            <p:spPr>
              <a:xfrm flipH="1">
                <a:off x="3172893" y="2258658"/>
                <a:ext cx="577857" cy="413441"/>
              </a:xfrm>
              <a:custGeom>
                <a:avLst/>
                <a:gdLst/>
                <a:ahLst/>
                <a:cxnLst/>
                <a:rect l="l" t="t" r="r" b="b"/>
                <a:pathLst>
                  <a:path w="577857" h="413441">
                    <a:moveTo>
                      <a:pt x="129187" y="0"/>
                    </a:moveTo>
                    <a:lnTo>
                      <a:pt x="577857" y="0"/>
                    </a:lnTo>
                    <a:lnTo>
                      <a:pt x="448670" y="413441"/>
                    </a:lnTo>
                    <a:lnTo>
                      <a:pt x="0" y="413441"/>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10" name="Parallelogram 3"/>
              <p:cNvSpPr/>
              <p:nvPr/>
            </p:nvSpPr>
            <p:spPr>
              <a:xfrm flipH="1">
                <a:off x="3704293" y="1845216"/>
                <a:ext cx="577858" cy="413442"/>
              </a:xfrm>
              <a:custGeom>
                <a:avLst/>
                <a:gdLst/>
                <a:ahLst/>
                <a:cxnLst/>
                <a:rect l="l" t="t" r="r" b="b"/>
                <a:pathLst>
                  <a:path w="577858" h="413442">
                    <a:moveTo>
                      <a:pt x="129188" y="0"/>
                    </a:moveTo>
                    <a:lnTo>
                      <a:pt x="577858" y="0"/>
                    </a:lnTo>
                    <a:lnTo>
                      <a:pt x="448670" y="413442"/>
                    </a:lnTo>
                    <a:lnTo>
                      <a:pt x="0" y="413442"/>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11" name="Parallelogram 10"/>
              <p:cNvSpPr/>
              <p:nvPr/>
            </p:nvSpPr>
            <p:spPr>
              <a:xfrm>
                <a:off x="3297278" y="1845216"/>
                <a:ext cx="864096" cy="826883"/>
              </a:xfrm>
              <a:prstGeom prst="parallelogram">
                <a:avLst>
                  <a:gd name="adj" fmla="val 476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grpSp>
      </p:grpSp>
      <p:sp>
        <p:nvSpPr>
          <p:cNvPr id="21" name="Oval 7"/>
          <p:cNvSpPr/>
          <p:nvPr/>
        </p:nvSpPr>
        <p:spPr>
          <a:xfrm>
            <a:off x="5208279" y="2272313"/>
            <a:ext cx="331180" cy="331180"/>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23" name="Rectangle 9"/>
          <p:cNvSpPr/>
          <p:nvPr/>
        </p:nvSpPr>
        <p:spPr>
          <a:xfrm>
            <a:off x="3622943" y="2294917"/>
            <a:ext cx="329645" cy="30857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grpSp>
        <p:nvGrpSpPr>
          <p:cNvPr id="25" name="Group 24"/>
          <p:cNvGrpSpPr/>
          <p:nvPr/>
        </p:nvGrpSpPr>
        <p:grpSpPr>
          <a:xfrm>
            <a:off x="668489" y="3084134"/>
            <a:ext cx="1752190" cy="1391182"/>
            <a:chOff x="496119" y="2164456"/>
            <a:chExt cx="1752190" cy="1391182"/>
          </a:xfrm>
          <a:noFill/>
        </p:grpSpPr>
        <p:sp>
          <p:nvSpPr>
            <p:cNvPr id="26" name="TextBox 25"/>
            <p:cNvSpPr txBox="1"/>
            <p:nvPr/>
          </p:nvSpPr>
          <p:spPr>
            <a:xfrm>
              <a:off x="496119" y="2909307"/>
              <a:ext cx="1752190" cy="646331"/>
            </a:xfrm>
            <a:prstGeom prst="rect">
              <a:avLst/>
            </a:prstGeom>
            <a:grpFill/>
          </p:spPr>
          <p:txBody>
            <a:bodyPr wrap="square" rtlCol="0" anchor="ctr">
              <a:spAutoFit/>
            </a:bodyPr>
            <a:lstStyle/>
            <a:p>
              <a:pPr algn="ctr"/>
              <a:endParaRPr lang="en-US" altLang="ko-KR" sz="1200" dirty="0">
                <a:solidFill>
                  <a:schemeClr val="bg1"/>
                </a:solidFill>
                <a:cs typeface="Arial" pitchFamily="34" charset="0"/>
              </a:endParaRPr>
            </a:p>
            <a:p>
              <a:pPr algn="ctr"/>
              <a:r>
                <a:rPr lang="en-US" altLang="ko-KR" sz="1200" dirty="0">
                  <a:solidFill>
                    <a:schemeClr val="bg1"/>
                  </a:solidFill>
                  <a:cs typeface="Arial" pitchFamily="34" charset="0"/>
                </a:rPr>
                <a:t>https://www.smartfxacagh.com/user</a:t>
              </a:r>
            </a:p>
          </p:txBody>
        </p:sp>
        <p:sp>
          <p:nvSpPr>
            <p:cNvPr id="27" name="TextBox 26"/>
            <p:cNvSpPr txBox="1"/>
            <p:nvPr/>
          </p:nvSpPr>
          <p:spPr>
            <a:xfrm>
              <a:off x="496119" y="2164456"/>
              <a:ext cx="1752190" cy="738664"/>
            </a:xfrm>
            <a:prstGeom prst="rect">
              <a:avLst/>
            </a:prstGeom>
            <a:grpFill/>
          </p:spPr>
          <p:txBody>
            <a:bodyPr wrap="square" rtlCol="0" anchor="ctr">
              <a:spAutoFit/>
            </a:bodyPr>
            <a:lstStyle/>
            <a:p>
              <a:pPr algn="ctr"/>
              <a:r>
                <a:rPr lang="en-US" altLang="ko-KR" sz="1400" b="1" dirty="0">
                  <a:solidFill>
                    <a:schemeClr val="bg1"/>
                  </a:solidFill>
                  <a:cs typeface="Arial" pitchFamily="34" charset="0"/>
                </a:rPr>
                <a:t>Login into your SmartFx Web account</a:t>
              </a:r>
              <a:endParaRPr lang="ko-KR" altLang="en-US" sz="1400" b="1" dirty="0">
                <a:solidFill>
                  <a:schemeClr val="bg1"/>
                </a:solidFill>
                <a:cs typeface="Arial" pitchFamily="34" charset="0"/>
              </a:endParaRPr>
            </a:p>
          </p:txBody>
        </p:sp>
      </p:grpSp>
      <p:grpSp>
        <p:nvGrpSpPr>
          <p:cNvPr id="28" name="Group 27"/>
          <p:cNvGrpSpPr/>
          <p:nvPr/>
        </p:nvGrpSpPr>
        <p:grpSpPr>
          <a:xfrm>
            <a:off x="2684713" y="3191856"/>
            <a:ext cx="1752190" cy="1191127"/>
            <a:chOff x="496119" y="2272178"/>
            <a:chExt cx="1752190" cy="1191127"/>
          </a:xfrm>
          <a:noFill/>
        </p:grpSpPr>
        <p:sp>
          <p:nvSpPr>
            <p:cNvPr id="29" name="TextBox 28"/>
            <p:cNvSpPr txBox="1"/>
            <p:nvPr/>
          </p:nvSpPr>
          <p:spPr>
            <a:xfrm>
              <a:off x="496119" y="3001640"/>
              <a:ext cx="1752190" cy="461665"/>
            </a:xfrm>
            <a:prstGeom prst="rect">
              <a:avLst/>
            </a:prstGeom>
            <a:grpFill/>
          </p:spPr>
          <p:txBody>
            <a:bodyPr wrap="square" rtlCol="0" anchor="ctr">
              <a:spAutoFit/>
            </a:bodyPr>
            <a:lstStyle/>
            <a:p>
              <a:pPr algn="ctr"/>
              <a:r>
                <a:rPr lang="en-US" altLang="ko-KR" sz="1200" dirty="0">
                  <a:solidFill>
                    <a:schemeClr val="bg1"/>
                  </a:solidFill>
                  <a:cs typeface="Arial" pitchFamily="34" charset="0"/>
                </a:rPr>
                <a:t>Find copy trading on the side menu</a:t>
              </a:r>
            </a:p>
          </p:txBody>
        </p:sp>
        <p:sp>
          <p:nvSpPr>
            <p:cNvPr id="30" name="TextBox 29"/>
            <p:cNvSpPr txBox="1"/>
            <p:nvPr/>
          </p:nvSpPr>
          <p:spPr>
            <a:xfrm>
              <a:off x="496119" y="2272178"/>
              <a:ext cx="1752190" cy="523220"/>
            </a:xfrm>
            <a:prstGeom prst="rect">
              <a:avLst/>
            </a:prstGeom>
            <a:grpFill/>
          </p:spPr>
          <p:txBody>
            <a:bodyPr wrap="square" rtlCol="0" anchor="ctr">
              <a:spAutoFit/>
            </a:bodyPr>
            <a:lstStyle/>
            <a:p>
              <a:pPr algn="ctr"/>
              <a:r>
                <a:rPr lang="en-US" altLang="ko-KR" sz="1400" b="1" dirty="0">
                  <a:solidFill>
                    <a:schemeClr val="bg1"/>
                  </a:solidFill>
                  <a:cs typeface="Arial" pitchFamily="34" charset="0"/>
                </a:rPr>
                <a:t>Navigate to copy trading</a:t>
              </a:r>
              <a:endParaRPr lang="ko-KR" altLang="en-US" sz="1400" b="1" dirty="0">
                <a:solidFill>
                  <a:schemeClr val="bg1"/>
                </a:solidFill>
                <a:cs typeface="Arial" pitchFamily="34" charset="0"/>
              </a:endParaRPr>
            </a:p>
          </p:txBody>
        </p:sp>
      </p:grpSp>
      <p:grpSp>
        <p:nvGrpSpPr>
          <p:cNvPr id="31" name="Group 30"/>
          <p:cNvGrpSpPr/>
          <p:nvPr/>
        </p:nvGrpSpPr>
        <p:grpSpPr>
          <a:xfrm>
            <a:off x="4700937" y="3084134"/>
            <a:ext cx="1752190" cy="1483515"/>
            <a:chOff x="496119" y="2164456"/>
            <a:chExt cx="1752190" cy="1483515"/>
          </a:xfrm>
          <a:noFill/>
        </p:grpSpPr>
        <p:sp>
          <p:nvSpPr>
            <p:cNvPr id="32" name="TextBox 31"/>
            <p:cNvSpPr txBox="1"/>
            <p:nvPr/>
          </p:nvSpPr>
          <p:spPr>
            <a:xfrm>
              <a:off x="496119" y="2816974"/>
              <a:ext cx="1752190" cy="830997"/>
            </a:xfrm>
            <a:prstGeom prst="rect">
              <a:avLst/>
            </a:prstGeom>
            <a:grpFill/>
          </p:spPr>
          <p:txBody>
            <a:bodyPr wrap="square" rtlCol="0" anchor="ctr">
              <a:spAutoFit/>
            </a:bodyPr>
            <a:lstStyle/>
            <a:p>
              <a:pPr algn="ctr"/>
              <a:endParaRPr lang="en-US" altLang="ko-KR" sz="1200" dirty="0">
                <a:solidFill>
                  <a:schemeClr val="bg1"/>
                </a:solidFill>
                <a:cs typeface="Arial" pitchFamily="34" charset="0"/>
              </a:endParaRPr>
            </a:p>
            <a:p>
              <a:pPr algn="ctr"/>
              <a:r>
                <a:rPr lang="en-US" altLang="ko-KR" sz="1200" dirty="0">
                  <a:solidFill>
                    <a:schemeClr val="bg1"/>
                  </a:solidFill>
                  <a:cs typeface="Arial" pitchFamily="34" charset="0"/>
                </a:rPr>
                <a:t>Provide your Deriv login details and hit ‘Proceed’.</a:t>
              </a:r>
            </a:p>
          </p:txBody>
        </p:sp>
        <p:sp>
          <p:nvSpPr>
            <p:cNvPr id="33" name="TextBox 32"/>
            <p:cNvSpPr txBox="1"/>
            <p:nvPr/>
          </p:nvSpPr>
          <p:spPr>
            <a:xfrm>
              <a:off x="496119" y="2164456"/>
              <a:ext cx="1752190" cy="738664"/>
            </a:xfrm>
            <a:prstGeom prst="rect">
              <a:avLst/>
            </a:prstGeom>
            <a:noFill/>
          </p:spPr>
          <p:txBody>
            <a:bodyPr wrap="square" rtlCol="0" anchor="ctr">
              <a:spAutoFit/>
            </a:bodyPr>
            <a:lstStyle/>
            <a:p>
              <a:pPr algn="ctr"/>
              <a:r>
                <a:rPr lang="en-US" altLang="ko-KR" sz="1400" b="1" dirty="0">
                  <a:solidFill>
                    <a:schemeClr val="bg1"/>
                  </a:solidFill>
                  <a:cs typeface="Arial" pitchFamily="34" charset="0"/>
                </a:rPr>
                <a:t>Accept T&amp;C’s and fill copy trading Form</a:t>
              </a:r>
              <a:endParaRPr lang="ko-KR" altLang="en-US" sz="1400" b="1" dirty="0">
                <a:solidFill>
                  <a:schemeClr val="bg1"/>
                </a:solidFill>
                <a:cs typeface="Arial" pitchFamily="34" charset="0"/>
              </a:endParaRPr>
            </a:p>
          </p:txBody>
        </p:sp>
      </p:grpSp>
      <p:grpSp>
        <p:nvGrpSpPr>
          <p:cNvPr id="34" name="Group 33"/>
          <p:cNvGrpSpPr/>
          <p:nvPr/>
        </p:nvGrpSpPr>
        <p:grpSpPr>
          <a:xfrm>
            <a:off x="6717161" y="3191856"/>
            <a:ext cx="1752190" cy="1283460"/>
            <a:chOff x="496119" y="2272178"/>
            <a:chExt cx="1752190" cy="1283460"/>
          </a:xfrm>
          <a:noFill/>
        </p:grpSpPr>
        <p:sp>
          <p:nvSpPr>
            <p:cNvPr id="35" name="TextBox 34"/>
            <p:cNvSpPr txBox="1"/>
            <p:nvPr/>
          </p:nvSpPr>
          <p:spPr>
            <a:xfrm>
              <a:off x="496119" y="2909307"/>
              <a:ext cx="1752190" cy="646331"/>
            </a:xfrm>
            <a:prstGeom prst="rect">
              <a:avLst/>
            </a:prstGeom>
            <a:grpFill/>
          </p:spPr>
          <p:txBody>
            <a:bodyPr wrap="square" rtlCol="0" anchor="ctr">
              <a:spAutoFit/>
            </a:bodyPr>
            <a:lstStyle/>
            <a:p>
              <a:pPr algn="ctr"/>
              <a:r>
                <a:rPr lang="en-US" altLang="ko-KR" sz="1200" dirty="0">
                  <a:solidFill>
                    <a:schemeClr val="bg1"/>
                  </a:solidFill>
                  <a:cs typeface="Arial" pitchFamily="34" charset="0"/>
                </a:rPr>
                <a:t>Proceed to pay and get notified with your Account Number.</a:t>
              </a:r>
            </a:p>
          </p:txBody>
        </p:sp>
        <p:sp>
          <p:nvSpPr>
            <p:cNvPr id="36" name="TextBox 35"/>
            <p:cNvSpPr txBox="1"/>
            <p:nvPr/>
          </p:nvSpPr>
          <p:spPr>
            <a:xfrm>
              <a:off x="496119" y="2272178"/>
              <a:ext cx="1752190" cy="523220"/>
            </a:xfrm>
            <a:prstGeom prst="rect">
              <a:avLst/>
            </a:prstGeom>
            <a:noFill/>
          </p:spPr>
          <p:txBody>
            <a:bodyPr wrap="square" rtlCol="0" anchor="ctr">
              <a:spAutoFit/>
            </a:bodyPr>
            <a:lstStyle/>
            <a:p>
              <a:pPr algn="ctr"/>
              <a:r>
                <a:rPr lang="en-US" altLang="ko-KR" sz="1400" b="1" dirty="0">
                  <a:solidFill>
                    <a:schemeClr val="bg1"/>
                  </a:solidFill>
                  <a:cs typeface="Arial" pitchFamily="34" charset="0"/>
                </a:rPr>
                <a:t>Click make payment</a:t>
              </a:r>
              <a:endParaRPr lang="ko-KR" altLang="en-US" sz="1400" b="1" dirty="0">
                <a:solidFill>
                  <a:schemeClr val="bg1"/>
                </a:solidFill>
                <a:cs typeface="Arial" pitchFamily="34" charset="0"/>
              </a:endParaRPr>
            </a:p>
          </p:txBody>
        </p:sp>
      </p:grpSp>
      <p:sp>
        <p:nvSpPr>
          <p:cNvPr id="37" name="Block Arc 25">
            <a:extLst>
              <a:ext uri="{FF2B5EF4-FFF2-40B4-BE49-F238E27FC236}">
                <a16:creationId xmlns:a16="http://schemas.microsoft.com/office/drawing/2014/main" id="{53CE13F0-3C35-8A41-BDD0-18CCF47B32F0}"/>
              </a:ext>
            </a:extLst>
          </p:cNvPr>
          <p:cNvSpPr/>
          <p:nvPr/>
        </p:nvSpPr>
        <p:spPr>
          <a:xfrm>
            <a:off x="2096998" y="2163613"/>
            <a:ext cx="245394" cy="354521"/>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8" name="Rectangle 21">
            <a:extLst>
              <a:ext uri="{FF2B5EF4-FFF2-40B4-BE49-F238E27FC236}">
                <a16:creationId xmlns:a16="http://schemas.microsoft.com/office/drawing/2014/main" id="{1A174DD2-2066-D64A-AD00-81A4EB78B84A}"/>
              </a:ext>
            </a:extLst>
          </p:cNvPr>
          <p:cNvSpPr/>
          <p:nvPr/>
        </p:nvSpPr>
        <p:spPr>
          <a:xfrm>
            <a:off x="6783787" y="2311996"/>
            <a:ext cx="343751" cy="192566"/>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Rectangle 38">
            <a:extLst>
              <a:ext uri="{FF2B5EF4-FFF2-40B4-BE49-F238E27FC236}">
                <a16:creationId xmlns:a16="http://schemas.microsoft.com/office/drawing/2014/main" id="{F0CF8FB3-4718-B44D-AD0C-6BFAC1CCABE9}"/>
              </a:ext>
            </a:extLst>
          </p:cNvPr>
          <p:cNvSpPr/>
          <p:nvPr/>
        </p:nvSpPr>
        <p:spPr>
          <a:xfrm>
            <a:off x="395536" y="1491630"/>
            <a:ext cx="2376264" cy="3240360"/>
          </a:xfrm>
          <a:prstGeom prst="rect">
            <a:avLst/>
          </a:prstGeom>
          <a:solidFill>
            <a:srgbClr val="AB51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40" name="Rectangle 39">
            <a:extLst>
              <a:ext uri="{FF2B5EF4-FFF2-40B4-BE49-F238E27FC236}">
                <a16:creationId xmlns:a16="http://schemas.microsoft.com/office/drawing/2014/main" id="{233799C4-9284-E349-BA82-70C9AAB4D192}"/>
              </a:ext>
            </a:extLst>
          </p:cNvPr>
          <p:cNvSpPr/>
          <p:nvPr/>
        </p:nvSpPr>
        <p:spPr>
          <a:xfrm>
            <a:off x="2627784" y="1491630"/>
            <a:ext cx="2158604" cy="3240360"/>
          </a:xfrm>
          <a:prstGeom prst="rect">
            <a:avLst/>
          </a:prstGeom>
          <a:solidFill>
            <a:srgbClr val="AB51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41" name="Rectangle 40">
            <a:extLst>
              <a:ext uri="{FF2B5EF4-FFF2-40B4-BE49-F238E27FC236}">
                <a16:creationId xmlns:a16="http://schemas.microsoft.com/office/drawing/2014/main" id="{1D1B3129-9A7A-E040-871A-C0EF7279E51B}"/>
              </a:ext>
            </a:extLst>
          </p:cNvPr>
          <p:cNvSpPr/>
          <p:nvPr/>
        </p:nvSpPr>
        <p:spPr>
          <a:xfrm>
            <a:off x="4520262" y="1491630"/>
            <a:ext cx="2139970" cy="3240360"/>
          </a:xfrm>
          <a:prstGeom prst="rect">
            <a:avLst/>
          </a:prstGeom>
          <a:solidFill>
            <a:srgbClr val="AB51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42" name="Rectangle 41">
            <a:extLst>
              <a:ext uri="{FF2B5EF4-FFF2-40B4-BE49-F238E27FC236}">
                <a16:creationId xmlns:a16="http://schemas.microsoft.com/office/drawing/2014/main" id="{8DACA9E8-B9C6-0044-B9FD-2257EEEDEB9E}"/>
              </a:ext>
            </a:extLst>
          </p:cNvPr>
          <p:cNvSpPr/>
          <p:nvPr/>
        </p:nvSpPr>
        <p:spPr>
          <a:xfrm>
            <a:off x="6660232" y="1491630"/>
            <a:ext cx="2376264" cy="3240360"/>
          </a:xfrm>
          <a:prstGeom prst="rect">
            <a:avLst/>
          </a:prstGeom>
          <a:solidFill>
            <a:srgbClr val="AB51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237978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39"/>
                                        </p:tgtEl>
                                      </p:cBhvr>
                                    </p:animEffect>
                                    <p:set>
                                      <p:cBhvr>
                                        <p:cTn id="7" dur="1" fill="hold">
                                          <p:stCondLst>
                                            <p:cond delay="499"/>
                                          </p:stCondLst>
                                        </p:cTn>
                                        <p:tgtEl>
                                          <p:spTgt spid="3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500"/>
                                        <p:tgtEl>
                                          <p:spTgt spid="40"/>
                                        </p:tgtEl>
                                      </p:cBhvr>
                                    </p:animEffect>
                                    <p:set>
                                      <p:cBhvr>
                                        <p:cTn id="12" dur="1" fill="hold">
                                          <p:stCondLst>
                                            <p:cond delay="499"/>
                                          </p:stCondLst>
                                        </p:cTn>
                                        <p:tgtEl>
                                          <p:spTgt spid="4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41"/>
                                        </p:tgtEl>
                                      </p:cBhvr>
                                    </p:animEffect>
                                    <p:set>
                                      <p:cBhvr>
                                        <p:cTn id="17" dur="1" fill="hold">
                                          <p:stCondLst>
                                            <p:cond delay="499"/>
                                          </p:stCondLst>
                                        </p:cTn>
                                        <p:tgtEl>
                                          <p:spTgt spid="4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500"/>
                                        <p:tgtEl>
                                          <p:spTgt spid="42"/>
                                        </p:tgtEl>
                                      </p:cBhvr>
                                    </p:animEffect>
                                    <p:set>
                                      <p:cBhvr>
                                        <p:cTn id="22" dur="1" fill="hold">
                                          <p:stCondLst>
                                            <p:cond delay="49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25096" b="25096"/>
          <a:stretch>
            <a:fillRect/>
          </a:stretch>
        </p:blipFill>
        <p:spPr/>
      </p:pic>
      <p:sp>
        <p:nvSpPr>
          <p:cNvPr id="2" name="Text Placeholder 1"/>
          <p:cNvSpPr>
            <a:spLocks noGrp="1"/>
          </p:cNvSpPr>
          <p:nvPr>
            <p:ph type="body" sz="quarter" idx="10"/>
          </p:nvPr>
        </p:nvSpPr>
        <p:spPr/>
        <p:txBody>
          <a:bodyPr/>
          <a:lstStyle/>
          <a:p>
            <a:r>
              <a:rPr lang="en-US" altLang="ko-KR" dirty="0"/>
              <a:t>REGISTERING FOR COPY TRADE </a:t>
            </a:r>
            <a:endParaRPr lang="ko-KR" altLang="en-US" dirty="0"/>
          </a:p>
        </p:txBody>
      </p:sp>
      <p:sp>
        <p:nvSpPr>
          <p:cNvPr id="6" name="Teardrop 5"/>
          <p:cNvSpPr/>
          <p:nvPr/>
        </p:nvSpPr>
        <p:spPr>
          <a:xfrm rot="8100000">
            <a:off x="4033749" y="2033093"/>
            <a:ext cx="1076501" cy="1076501"/>
          </a:xfrm>
          <a:prstGeom prst="teardrop">
            <a:avLst/>
          </a:prstGeom>
          <a:solidFill>
            <a:schemeClr val="accent2">
              <a:lumMod val="75000"/>
            </a:schemeClr>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2">
                  <a:lumMod val="75000"/>
                </a:schemeClr>
              </a:solidFill>
            </a:endParaRPr>
          </a:p>
        </p:txBody>
      </p:sp>
      <p:pic>
        <p:nvPicPr>
          <p:cNvPr id="9" name="Picture 8">
            <a:extLst>
              <a:ext uri="{FF2B5EF4-FFF2-40B4-BE49-F238E27FC236}">
                <a16:creationId xmlns:a16="http://schemas.microsoft.com/office/drawing/2014/main" id="{3D174AE5-D0DA-194C-B2CC-7FCB629B4935}"/>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4165959" y="2215009"/>
            <a:ext cx="838089" cy="788789"/>
          </a:xfrm>
          <a:prstGeom prst="rect">
            <a:avLst/>
          </a:prstGeom>
        </p:spPr>
      </p:pic>
    </p:spTree>
    <p:extLst>
      <p:ext uri="{BB962C8B-B14F-4D97-AF65-F5344CB8AC3E}">
        <p14:creationId xmlns:p14="http://schemas.microsoft.com/office/powerpoint/2010/main" val="572445095"/>
      </p:ext>
    </p:extLst>
  </p:cSld>
  <p:clrMapOvr>
    <a:masterClrMapping/>
  </p:clrMapOvr>
</p:sld>
</file>

<file path=ppt/theme/theme1.xml><?xml version="1.0" encoding="utf-8"?>
<a:theme xmlns:a="http://schemas.openxmlformats.org/drawingml/2006/main" name="Cover and End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46C0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1414</TotalTime>
  <Words>619</Words>
  <Application>Microsoft Macintosh PowerPoint</Application>
  <PresentationFormat>On-screen Show (16:9)</PresentationFormat>
  <Paragraphs>113</Paragraphs>
  <Slides>15</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15</vt:i4>
      </vt:variant>
    </vt:vector>
  </HeadingPairs>
  <TitlesOfParts>
    <vt:vector size="21" baseType="lpstr">
      <vt:lpstr>맑은 고딕</vt:lpstr>
      <vt:lpstr>Arial</vt:lpstr>
      <vt:lpstr>Gabriola</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Boakye Benjamin</cp:lastModifiedBy>
  <cp:revision>116</cp:revision>
  <dcterms:created xsi:type="dcterms:W3CDTF">2016-12-05T23:26:54Z</dcterms:created>
  <dcterms:modified xsi:type="dcterms:W3CDTF">2020-10-09T18:42:11Z</dcterms:modified>
</cp:coreProperties>
</file>