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6D928-D20E-46C4-BDA7-FE3B34FC7E9A}" type="datetimeFigureOut">
              <a:rPr lang="en-US" smtClean="0"/>
              <a:t>27/09/2023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342406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6D928-D20E-46C4-BDA7-FE3B34FC7E9A}" type="datetimeFigureOut">
              <a:rPr lang="en-US" smtClean="0"/>
              <a:t>27/09/2023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253509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6D928-D20E-46C4-BDA7-FE3B34FC7E9A}" type="datetimeFigureOut">
              <a:rPr lang="en-US" smtClean="0"/>
              <a:t>27/09/2023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596954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6D928-D20E-46C4-BDA7-FE3B34FC7E9A}" type="datetimeFigureOut">
              <a:rPr lang="en-US" smtClean="0"/>
              <a:t>27/09/2023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A940D-FE71-4329-8166-28D1105BA1E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777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6D928-D20E-46C4-BDA7-FE3B34FC7E9A}" type="datetimeFigureOut">
              <a:rPr lang="en-US" smtClean="0"/>
              <a:t>27/09/2023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715941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66D928-D20E-46C4-BDA7-FE3B34FC7E9A}" type="datetimeFigureOut">
              <a:rPr lang="en-US" smtClean="0"/>
              <a:t>27/09/2023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210253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66D928-D20E-46C4-BDA7-FE3B34FC7E9A}" type="datetimeFigureOut">
              <a:rPr lang="en-US" smtClean="0"/>
              <a:t>27/09/2023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2799679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6D928-D20E-46C4-BDA7-FE3B34FC7E9A}" type="datetimeFigureOut">
              <a:rPr lang="en-US" smtClean="0"/>
              <a:t>27/09/2023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4020213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6D928-D20E-46C4-BDA7-FE3B34FC7E9A}" type="datetimeFigureOut">
              <a:rPr lang="en-US" smtClean="0"/>
              <a:t>27/09/2023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2884219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6D928-D20E-46C4-BDA7-FE3B34FC7E9A}" type="datetimeFigureOut">
              <a:rPr lang="en-US" smtClean="0"/>
              <a:t>27/09/2023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60622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6D928-D20E-46C4-BDA7-FE3B34FC7E9A}" type="datetimeFigureOut">
              <a:rPr lang="en-US" smtClean="0"/>
              <a:t>27/09/2023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11965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6D928-D20E-46C4-BDA7-FE3B34FC7E9A}" type="datetimeFigureOut">
              <a:rPr lang="en-US" smtClean="0"/>
              <a:t>27/09/2023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149318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6D928-D20E-46C4-BDA7-FE3B34FC7E9A}" type="datetimeFigureOut">
              <a:rPr lang="en-US" smtClean="0"/>
              <a:t>27/09/2023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269876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6D928-D20E-46C4-BDA7-FE3B34FC7E9A}" type="datetimeFigureOut">
              <a:rPr lang="en-US" smtClean="0"/>
              <a:t>27/09/2023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112827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6D928-D20E-46C4-BDA7-FE3B34FC7E9A}" type="datetimeFigureOut">
              <a:rPr lang="en-US" smtClean="0"/>
              <a:t>27/09/2023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83165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F66D928-D20E-46C4-BDA7-FE3B34FC7E9A}" type="datetimeFigureOut">
              <a:rPr lang="en-US" smtClean="0"/>
              <a:t>27/09/2023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107802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6D928-D20E-46C4-BDA7-FE3B34FC7E9A}" type="datetimeFigureOut">
              <a:rPr lang="en-US" smtClean="0"/>
              <a:t>27/09/2023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355494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6D928-D20E-46C4-BDA7-FE3B34FC7E9A}" type="datetimeFigureOut">
              <a:rPr lang="en-US" smtClean="0"/>
              <a:t>27/09/2023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A940D-FE71-4329-8166-28D1105BA1EE}" type="slidenum">
              <a:rPr lang="en-US" smtClean="0"/>
              <a:t>‹#›</a:t>
            </a:fld>
            <a:endParaRPr lang="en-US"/>
          </a:p>
        </p:txBody>
      </p:sp>
    </p:spTree>
    <p:extLst>
      <p:ext uri="{BB962C8B-B14F-4D97-AF65-F5344CB8AC3E}">
        <p14:creationId xmlns:p14="http://schemas.microsoft.com/office/powerpoint/2010/main" val="342155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F66D928-D20E-46C4-BDA7-FE3B34FC7E9A}" type="datetimeFigureOut">
              <a:rPr lang="en-US" smtClean="0"/>
              <a:t>27/09/2023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2FA940D-FE71-4329-8166-28D1105BA1EE}" type="slidenum">
              <a:rPr lang="en-US" smtClean="0"/>
              <a:t>‹#›</a:t>
            </a:fld>
            <a:endParaRPr lang="en-US"/>
          </a:p>
        </p:txBody>
      </p:sp>
    </p:spTree>
    <p:extLst>
      <p:ext uri="{BB962C8B-B14F-4D97-AF65-F5344CB8AC3E}">
        <p14:creationId xmlns:p14="http://schemas.microsoft.com/office/powerpoint/2010/main" val="117572258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CE68-9B2B-946F-C98C-BDBF5B888D5F}"/>
              </a:ext>
            </a:extLst>
          </p:cNvPr>
          <p:cNvSpPr>
            <a:spLocks noGrp="1"/>
          </p:cNvSpPr>
          <p:nvPr>
            <p:ph type="ctrTitle"/>
          </p:nvPr>
        </p:nvSpPr>
        <p:spPr>
          <a:xfrm>
            <a:off x="1884783" y="503853"/>
            <a:ext cx="8892073" cy="3181740"/>
          </a:xfrm>
        </p:spPr>
        <p:txBody>
          <a:bodyPr>
            <a:normAutofit/>
          </a:bodyPr>
          <a:lstStyle/>
          <a:p>
            <a:r>
              <a:rPr lang="en-US" sz="5400" b="1" dirty="0">
                <a:solidFill>
                  <a:srgbClr val="FF0000"/>
                </a:solidFill>
                <a:latin typeface="Bookman Old Style" panose="02050604050505020204" pitchFamily="18" charset="0"/>
              </a:rPr>
              <a:t>CREATE  AN  CHATBOT IN PYTHON</a:t>
            </a:r>
            <a:br>
              <a:rPr lang="en-US" sz="6000" b="1" dirty="0">
                <a:solidFill>
                  <a:schemeClr val="accent3">
                    <a:lumMod val="60000"/>
                    <a:lumOff val="40000"/>
                  </a:schemeClr>
                </a:solidFill>
              </a:rPr>
            </a:br>
            <a:endParaRPr lang="en-US" dirty="0"/>
          </a:p>
        </p:txBody>
      </p:sp>
      <p:sp>
        <p:nvSpPr>
          <p:cNvPr id="3" name="Subtitle 2">
            <a:extLst>
              <a:ext uri="{FF2B5EF4-FFF2-40B4-BE49-F238E27FC236}">
                <a16:creationId xmlns:a16="http://schemas.microsoft.com/office/drawing/2014/main" id="{370319C9-3CD1-4657-4E43-0F3C5E825BF5}"/>
              </a:ext>
            </a:extLst>
          </p:cNvPr>
          <p:cNvSpPr>
            <a:spLocks noGrp="1"/>
          </p:cNvSpPr>
          <p:nvPr>
            <p:ph type="subTitle" idx="1"/>
          </p:nvPr>
        </p:nvSpPr>
        <p:spPr>
          <a:xfrm>
            <a:off x="2695194" y="3788232"/>
            <a:ext cx="6801612" cy="1623524"/>
          </a:xfrm>
        </p:spPr>
        <p:txBody>
          <a:bodyPr>
            <a:normAutofit fontScale="77500" lnSpcReduction="20000"/>
          </a:bodyPr>
          <a:lstStyle/>
          <a:p>
            <a:r>
              <a:rPr lang="en-US" b="1" dirty="0">
                <a:solidFill>
                  <a:schemeClr val="tx1"/>
                </a:solidFill>
              </a:rPr>
              <a:t>Submitted By </a:t>
            </a:r>
          </a:p>
          <a:p>
            <a:r>
              <a:rPr lang="en-US" b="1" dirty="0">
                <a:solidFill>
                  <a:schemeClr val="tx1"/>
                </a:solidFill>
              </a:rPr>
              <a:t>G. Naveen Kumar</a:t>
            </a:r>
          </a:p>
          <a:p>
            <a:r>
              <a:rPr lang="en-US" b="1" dirty="0">
                <a:solidFill>
                  <a:schemeClr val="tx1"/>
                </a:solidFill>
              </a:rPr>
              <a:t>Dept. of Electronics and Communication Engineering </a:t>
            </a:r>
          </a:p>
          <a:p>
            <a:r>
              <a:rPr lang="en-US" b="1" dirty="0">
                <a:solidFill>
                  <a:schemeClr val="tx1"/>
                </a:solidFill>
              </a:rPr>
              <a:t>Anna University Regional Campus Coimbatore</a:t>
            </a:r>
          </a:p>
        </p:txBody>
      </p:sp>
      <p:sp>
        <p:nvSpPr>
          <p:cNvPr id="4" name="Rectangle 3">
            <a:extLst>
              <a:ext uri="{FF2B5EF4-FFF2-40B4-BE49-F238E27FC236}">
                <a16:creationId xmlns:a16="http://schemas.microsoft.com/office/drawing/2014/main" id="{1D68C8A7-2E03-E4CE-9193-DB77F551A2A6}"/>
              </a:ext>
            </a:extLst>
          </p:cNvPr>
          <p:cNvSpPr/>
          <p:nvPr/>
        </p:nvSpPr>
        <p:spPr>
          <a:xfrm>
            <a:off x="1884784" y="853752"/>
            <a:ext cx="8892073" cy="258458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2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6E9B-42A4-F469-D129-D751BD26175E}"/>
              </a:ext>
            </a:extLst>
          </p:cNvPr>
          <p:cNvSpPr>
            <a:spLocks noGrp="1"/>
          </p:cNvSpPr>
          <p:nvPr>
            <p:ph type="title"/>
          </p:nvPr>
        </p:nvSpPr>
        <p:spPr>
          <a:xfrm>
            <a:off x="3275045" y="318472"/>
            <a:ext cx="5477069" cy="1325563"/>
          </a:xfrm>
        </p:spPr>
        <p:txBody>
          <a:bodyPr>
            <a:normAutofit/>
          </a:bodyPr>
          <a:lstStyle/>
          <a:p>
            <a:r>
              <a:rPr lang="en-US" b="1" dirty="0">
                <a:solidFill>
                  <a:srgbClr val="FF0000"/>
                </a:solidFill>
              </a:rPr>
              <a:t>PROBLEM STATEMENT</a:t>
            </a:r>
          </a:p>
        </p:txBody>
      </p:sp>
      <p:sp>
        <p:nvSpPr>
          <p:cNvPr id="3" name="Content Placeholder 2">
            <a:extLst>
              <a:ext uri="{FF2B5EF4-FFF2-40B4-BE49-F238E27FC236}">
                <a16:creationId xmlns:a16="http://schemas.microsoft.com/office/drawing/2014/main" id="{E6D80E75-4057-5488-2567-4BC408401FF9}"/>
              </a:ext>
            </a:extLst>
          </p:cNvPr>
          <p:cNvSpPr>
            <a:spLocks noGrp="1"/>
          </p:cNvSpPr>
          <p:nvPr>
            <p:ph idx="1"/>
          </p:nvPr>
        </p:nvSpPr>
        <p:spPr>
          <a:xfrm>
            <a:off x="606489" y="2090057"/>
            <a:ext cx="11075437" cy="3956179"/>
          </a:xfrm>
        </p:spPr>
        <p:txBody>
          <a:bodyPr>
            <a:normAutofit/>
          </a:bodyPr>
          <a:lstStyle/>
          <a:p>
            <a:pPr algn="l"/>
            <a:r>
              <a:rPr lang="en-US" i="0" dirty="0">
                <a:solidFill>
                  <a:srgbClr val="000000"/>
                </a:solidFill>
                <a:effectLst/>
                <a:latin typeface="Segoe UI Variable Text Semibold" pitchFamily="2" charset="0"/>
              </a:rPr>
              <a:t>The </a:t>
            </a:r>
            <a:r>
              <a:rPr lang="en-US" dirty="0">
                <a:solidFill>
                  <a:srgbClr val="000000"/>
                </a:solidFill>
                <a:latin typeface="Segoe UI Variable Text Semibold" pitchFamily="2" charset="0"/>
              </a:rPr>
              <a:t>Chatbot</a:t>
            </a:r>
            <a:r>
              <a:rPr lang="en-US" i="0" dirty="0">
                <a:solidFill>
                  <a:srgbClr val="000000"/>
                </a:solidFill>
                <a:effectLst/>
                <a:latin typeface="Segoe UI Variable Text Semibold" pitchFamily="2" charset="0"/>
              </a:rPr>
              <a:t> which engages patients in conversation using advanced Natural Language Understanding (NLU) techniques .</a:t>
            </a:r>
          </a:p>
          <a:p>
            <a:pPr algn="l"/>
            <a:r>
              <a:rPr lang="en-US" i="0" dirty="0">
                <a:solidFill>
                  <a:srgbClr val="000000"/>
                </a:solidFill>
                <a:effectLst/>
                <a:latin typeface="Segoe UI Variable Text Semibold" pitchFamily="2" charset="0"/>
              </a:rPr>
              <a:t>to provide personalized prediction using the general health dataset and based on the various symptoms sought from the patient.</a:t>
            </a:r>
          </a:p>
          <a:p>
            <a:pPr algn="l"/>
            <a:r>
              <a:rPr lang="en-US" i="0" dirty="0">
                <a:solidFill>
                  <a:srgbClr val="000000"/>
                </a:solidFill>
                <a:effectLst/>
                <a:latin typeface="Segoe UI Variable Text Semibold" pitchFamily="2" charset="0"/>
              </a:rPr>
              <a:t> for suggesting proactive preventive measures to be taken. For prediction, there exists multiple classification algorithms in Machine Learning which can be used based on their accuracy.</a:t>
            </a:r>
          </a:p>
          <a:p>
            <a:pPr algn="l"/>
            <a:endParaRPr lang="en-US" sz="1400" b="0" i="0" dirty="0">
              <a:solidFill>
                <a:srgbClr val="000000"/>
              </a:solidFill>
              <a:effectLst/>
              <a:latin typeface="Tw Cen MT Condensed Extra Bold" panose="020B0803020202020204" pitchFamily="34" charset="0"/>
            </a:endParaRPr>
          </a:p>
          <a:p>
            <a:endParaRPr lang="en-US" sz="1400" dirty="0">
              <a:latin typeface="Tw Cen MT Condensed Extra Bold" panose="020B0803020202020204" pitchFamily="34" charset="0"/>
            </a:endParaRPr>
          </a:p>
        </p:txBody>
      </p:sp>
      <p:sp>
        <p:nvSpPr>
          <p:cNvPr id="4" name="Rectangle 3">
            <a:extLst>
              <a:ext uri="{FF2B5EF4-FFF2-40B4-BE49-F238E27FC236}">
                <a16:creationId xmlns:a16="http://schemas.microsoft.com/office/drawing/2014/main" id="{B75E6DAF-9A6E-1455-FBA8-C9801FD7CEA9}"/>
              </a:ext>
            </a:extLst>
          </p:cNvPr>
          <p:cNvSpPr/>
          <p:nvPr/>
        </p:nvSpPr>
        <p:spPr>
          <a:xfrm>
            <a:off x="1259633" y="472735"/>
            <a:ext cx="10030408" cy="101703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27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3A99-35F0-C1DA-23F1-D5B3A505CBAC}"/>
              </a:ext>
            </a:extLst>
          </p:cNvPr>
          <p:cNvSpPr>
            <a:spLocks noGrp="1"/>
          </p:cNvSpPr>
          <p:nvPr>
            <p:ph type="title"/>
          </p:nvPr>
        </p:nvSpPr>
        <p:spPr>
          <a:xfrm>
            <a:off x="913775" y="618517"/>
            <a:ext cx="10364451" cy="1583507"/>
          </a:xfrm>
        </p:spPr>
        <p:txBody>
          <a:bodyPr/>
          <a:lstStyle/>
          <a:p>
            <a:r>
              <a:rPr lang="en-US" dirty="0">
                <a:solidFill>
                  <a:srgbClr val="FF0000"/>
                </a:solidFill>
              </a:rPr>
              <a:t>Requirements of chatbot</a:t>
            </a:r>
          </a:p>
        </p:txBody>
      </p:sp>
      <p:sp>
        <p:nvSpPr>
          <p:cNvPr id="3" name="Content Placeholder 2">
            <a:extLst>
              <a:ext uri="{FF2B5EF4-FFF2-40B4-BE49-F238E27FC236}">
                <a16:creationId xmlns:a16="http://schemas.microsoft.com/office/drawing/2014/main" id="{A842B4BA-8E3C-D2BF-5795-A6646E992827}"/>
              </a:ext>
            </a:extLst>
          </p:cNvPr>
          <p:cNvSpPr>
            <a:spLocks noGrp="1"/>
          </p:cNvSpPr>
          <p:nvPr>
            <p:ph idx="1"/>
          </p:nvPr>
        </p:nvSpPr>
        <p:spPr>
          <a:xfrm>
            <a:off x="1249677" y="2544561"/>
            <a:ext cx="10364452" cy="3498979"/>
          </a:xfrm>
        </p:spPr>
        <p:txBody>
          <a:bodyPr>
            <a:normAutofit fontScale="92500" lnSpcReduction="20000"/>
          </a:bodyPr>
          <a:lstStyle/>
          <a:p>
            <a:pPr rtl="0"/>
            <a:r>
              <a:rPr lang="en-US" sz="2200" b="1" dirty="0"/>
              <a:t> The chatbot should be able to engage in natural language conversations.</a:t>
            </a:r>
          </a:p>
          <a:p>
            <a:pPr rtl="0"/>
            <a:r>
              <a:rPr lang="en-US" sz="2200" b="1" dirty="0"/>
              <a:t> It should provide information or answer questions within its designated domain.</a:t>
            </a:r>
          </a:p>
          <a:p>
            <a:pPr rtl="0"/>
            <a:r>
              <a:rPr lang="en-US" sz="2200" b="1" dirty="0"/>
              <a:t> The chatbot should be user-friendly and provide clear responses.</a:t>
            </a:r>
          </a:p>
          <a:p>
            <a:pPr rtl="0"/>
            <a:r>
              <a:rPr lang="en-US" sz="2200" b="1" dirty="0"/>
              <a:t>It should be extensible, allowing for easy addition of new knowledge or features.</a:t>
            </a:r>
          </a:p>
          <a:p>
            <a:pPr rtl="0"/>
            <a:r>
              <a:rPr lang="en-US" sz="2200" b="1" dirty="0"/>
              <a:t> The chatbot should handle a variety of user inputs gracefully, including typos and variations in phrasing.</a:t>
            </a:r>
          </a:p>
          <a:p>
            <a:pPr rtl="0"/>
            <a:r>
              <a:rPr lang="en-US" sz="2200" b="1" dirty="0"/>
              <a:t> It should be well-documented and maintainable.</a:t>
            </a:r>
          </a:p>
          <a:p>
            <a:endParaRPr lang="en-US" dirty="0"/>
          </a:p>
        </p:txBody>
      </p:sp>
      <p:sp>
        <p:nvSpPr>
          <p:cNvPr id="4" name="Rectangle 3">
            <a:extLst>
              <a:ext uri="{FF2B5EF4-FFF2-40B4-BE49-F238E27FC236}">
                <a16:creationId xmlns:a16="http://schemas.microsoft.com/office/drawing/2014/main" id="{F9E21F11-61DB-5A25-2956-27A9123E7485}"/>
              </a:ext>
            </a:extLst>
          </p:cNvPr>
          <p:cNvSpPr/>
          <p:nvPr/>
        </p:nvSpPr>
        <p:spPr>
          <a:xfrm>
            <a:off x="1782147" y="772793"/>
            <a:ext cx="8929395" cy="128762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12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8B39-92C7-9098-7B28-62EFAC87241C}"/>
              </a:ext>
            </a:extLst>
          </p:cNvPr>
          <p:cNvSpPr>
            <a:spLocks noGrp="1"/>
          </p:cNvSpPr>
          <p:nvPr>
            <p:ph type="title"/>
          </p:nvPr>
        </p:nvSpPr>
        <p:spPr>
          <a:xfrm>
            <a:off x="2267338" y="618517"/>
            <a:ext cx="7520473" cy="1246257"/>
          </a:xfrm>
        </p:spPr>
        <p:txBody>
          <a:bodyPr>
            <a:normAutofit fontScale="90000"/>
          </a:bodyPr>
          <a:lstStyle/>
          <a:p>
            <a:br>
              <a:rPr lang="en-IN" sz="44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4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Design thinking</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B007B7D-5533-83F2-C941-3C4FA5B7D8B9}"/>
              </a:ext>
            </a:extLst>
          </p:cNvPr>
          <p:cNvSpPr>
            <a:spLocks noGrp="1"/>
          </p:cNvSpPr>
          <p:nvPr>
            <p:ph idx="1"/>
          </p:nvPr>
        </p:nvSpPr>
        <p:spPr>
          <a:xfrm>
            <a:off x="913775" y="2367093"/>
            <a:ext cx="10364452" cy="3872390"/>
          </a:xfrm>
        </p:spPr>
        <p:txBody>
          <a:bodyPr>
            <a:normAutofit/>
          </a:bodyPr>
          <a:lstStyle/>
          <a:p>
            <a:r>
              <a:rPr lang="en-US" sz="1800" dirty="0">
                <a:effectLst/>
                <a:latin typeface="Tw Cen MT Condensed Extra Bold" panose="020B0803020202020204" pitchFamily="34" charset="0"/>
                <a:ea typeface="Calibri" panose="020F0502020204030204" pitchFamily="34" charset="0"/>
                <a:cs typeface="Times New Roman" panose="02020603050405020304" pitchFamily="18" charset="0"/>
              </a:rPr>
              <a:t>Design thinking is a human-centered approach to problem-solving that focuses on creating user-centric solutions. Apply design thinking principles to create your chatbot</a:t>
            </a:r>
          </a:p>
          <a:p>
            <a:r>
              <a:rPr lang="en-US" sz="1600" dirty="0">
                <a:latin typeface="Tw Cen MT Condensed Extra Bold" panose="020B0803020202020204" pitchFamily="34" charset="0"/>
                <a:ea typeface="Calibri" panose="020F0502020204030204" pitchFamily="34" charset="0"/>
                <a:cs typeface="Times New Roman" panose="02020603050405020304" pitchFamily="18" charset="0"/>
              </a:rPr>
              <a:t> </a:t>
            </a:r>
            <a:r>
              <a:rPr lang="en-IN" sz="1600" b="1" kern="0" dirty="0">
                <a:solidFill>
                  <a:srgbClr val="374151"/>
                </a:solidFill>
                <a:effectLst/>
                <a:latin typeface="Segoe UI" panose="020B0502040204020203" pitchFamily="34" charset="0"/>
                <a:ea typeface="Times New Roman" panose="02020603050405020304" pitchFamily="18" charset="0"/>
              </a:rPr>
              <a:t>Understand the Purpose</a:t>
            </a:r>
          </a:p>
          <a:p>
            <a:r>
              <a:rPr lang="en-IN" sz="16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Define the Scope: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kern="0" dirty="0">
                <a:solidFill>
                  <a:srgbClr val="374151"/>
                </a:solidFill>
                <a:effectLst/>
                <a:latin typeface="Segoe UI" panose="020B0502040204020203" pitchFamily="34" charset="0"/>
                <a:ea typeface="Times New Roman" panose="02020603050405020304" pitchFamily="18" charset="0"/>
              </a:rPr>
              <a:t>Identify User Interaction Channels</a:t>
            </a:r>
            <a:endParaRPr lang="en-IN" sz="1600" b="1" kern="0" dirty="0">
              <a:solidFill>
                <a:srgbClr val="374151"/>
              </a:solidFill>
              <a:latin typeface="Segoe UI" panose="020B0502040204020203" pitchFamily="34" charset="0"/>
              <a:ea typeface="Times New Roman" panose="02020603050405020304" pitchFamily="18" charset="0"/>
            </a:endParaRPr>
          </a:p>
          <a:p>
            <a:r>
              <a:rPr lang="en-IN" sz="16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Dialog Management: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kern="0" dirty="0">
                <a:solidFill>
                  <a:srgbClr val="374151"/>
                </a:solidFill>
                <a:effectLst/>
                <a:latin typeface="Segoe UI" panose="020B0502040204020203" pitchFamily="34" charset="0"/>
                <a:ea typeface="Times New Roman" panose="02020603050405020304" pitchFamily="18" charset="0"/>
              </a:rPr>
              <a:t>Testing and Evaluation:</a:t>
            </a:r>
            <a:endParaRPr lang="en-US" sz="1600" dirty="0">
              <a:effectLst/>
              <a:latin typeface="Tw Cen MT Condensed Extra Bold" panose="020B0803020202020204" pitchFamily="34" charset="0"/>
              <a:ea typeface="Calibri" panose="020F0502020204030204" pitchFamily="34" charset="0"/>
              <a:cs typeface="Times New Roman" panose="02020603050405020304" pitchFamily="18" charset="0"/>
            </a:endParaRPr>
          </a:p>
          <a:p>
            <a:r>
              <a:rPr lang="en-IN" sz="16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Feedback Loop:</a:t>
            </a:r>
          </a:p>
          <a:p>
            <a:r>
              <a:rPr lang="en-IN" sz="1600" b="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 </a:t>
            </a:r>
            <a:r>
              <a:rPr lang="en-IN" sz="16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User Support: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D7555D02-5E43-D8C3-F496-E954E065BABB}"/>
              </a:ext>
            </a:extLst>
          </p:cNvPr>
          <p:cNvSpPr/>
          <p:nvPr/>
        </p:nvSpPr>
        <p:spPr>
          <a:xfrm>
            <a:off x="2183364" y="729137"/>
            <a:ext cx="8108302" cy="113563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9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0CAC-8AA7-D8C0-5C48-E244EB7C1EF5}"/>
              </a:ext>
            </a:extLst>
          </p:cNvPr>
          <p:cNvSpPr>
            <a:spLocks noGrp="1"/>
          </p:cNvSpPr>
          <p:nvPr>
            <p:ph type="title"/>
          </p:nvPr>
        </p:nvSpPr>
        <p:spPr>
          <a:xfrm>
            <a:off x="652517" y="571864"/>
            <a:ext cx="10364451" cy="1596177"/>
          </a:xfrm>
        </p:spPr>
        <p:txBody>
          <a:bodyPr/>
          <a:lstStyle/>
          <a:p>
            <a:r>
              <a:rPr lang="en-IN" sz="3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Design thinking</a:t>
            </a:r>
            <a:endParaRPr lang="en-US" dirty="0"/>
          </a:p>
        </p:txBody>
      </p:sp>
      <p:sp>
        <p:nvSpPr>
          <p:cNvPr id="3" name="Content Placeholder 2">
            <a:extLst>
              <a:ext uri="{FF2B5EF4-FFF2-40B4-BE49-F238E27FC236}">
                <a16:creationId xmlns:a16="http://schemas.microsoft.com/office/drawing/2014/main" id="{442FECF5-1985-FE84-4481-8846B1FEEF9B}"/>
              </a:ext>
            </a:extLst>
          </p:cNvPr>
          <p:cNvSpPr>
            <a:spLocks noGrp="1"/>
          </p:cNvSpPr>
          <p:nvPr>
            <p:ph idx="1"/>
          </p:nvPr>
        </p:nvSpPr>
        <p:spPr>
          <a:xfrm>
            <a:off x="913775" y="2367093"/>
            <a:ext cx="10364452" cy="3791110"/>
          </a:xfrm>
        </p:spPr>
        <p:txBody>
          <a:bodyPr/>
          <a:lstStyle/>
          <a:p>
            <a:r>
              <a:rPr lang="en-US" b="1" i="0" dirty="0">
                <a:effectLst/>
                <a:latin typeface="Söhne"/>
              </a:rPr>
              <a:t>Model Training and Evaluation</a:t>
            </a:r>
          </a:p>
          <a:p>
            <a:r>
              <a:rPr lang="en-IN" b="1" i="0" dirty="0">
                <a:effectLst/>
                <a:latin typeface="Söhne"/>
              </a:rPr>
              <a:t> Integration with Chatbot</a:t>
            </a:r>
            <a:endParaRPr lang="en-US" b="1" dirty="0">
              <a:latin typeface="Söhne"/>
            </a:endParaRPr>
          </a:p>
          <a:p>
            <a:r>
              <a:rPr lang="en-US" b="1" i="0" dirty="0">
                <a:effectLst/>
                <a:latin typeface="Söhne"/>
              </a:rPr>
              <a:t> Natural Language Processing (NLP)</a:t>
            </a:r>
          </a:p>
          <a:p>
            <a:r>
              <a:rPr lang="en-IN" b="1" i="0" dirty="0">
                <a:effectLst/>
                <a:latin typeface="Söhne"/>
              </a:rPr>
              <a:t> User Interface Development</a:t>
            </a:r>
            <a:endParaRPr lang="en-US" b="1" dirty="0">
              <a:latin typeface="Söhne"/>
            </a:endParaRPr>
          </a:p>
          <a:p>
            <a:r>
              <a:rPr lang="en-IN" b="1" i="0" dirty="0">
                <a:effectLst/>
                <a:latin typeface="Söhne"/>
              </a:rPr>
              <a:t> Error Handling</a:t>
            </a:r>
            <a:endParaRPr lang="en-US" b="1" i="0" dirty="0">
              <a:effectLst/>
              <a:latin typeface="Söhne"/>
            </a:endParaRPr>
          </a:p>
          <a:p>
            <a:r>
              <a:rPr lang="en-US" b="1" i="0" dirty="0">
                <a:effectLst/>
                <a:latin typeface="Söhne"/>
              </a:rPr>
              <a:t> Data Security and Privacy</a:t>
            </a:r>
          </a:p>
          <a:p>
            <a:r>
              <a:rPr lang="en-IN" b="1" i="0" dirty="0">
                <a:effectLst/>
                <a:latin typeface="Söhne"/>
              </a:rPr>
              <a:t>User Feedback and Validation</a:t>
            </a:r>
            <a:endParaRPr lang="en-IN" dirty="0"/>
          </a:p>
          <a:p>
            <a:endParaRPr lang="en-US" dirty="0"/>
          </a:p>
        </p:txBody>
      </p:sp>
      <p:sp>
        <p:nvSpPr>
          <p:cNvPr id="4" name="Rectangle 3">
            <a:extLst>
              <a:ext uri="{FF2B5EF4-FFF2-40B4-BE49-F238E27FC236}">
                <a16:creationId xmlns:a16="http://schemas.microsoft.com/office/drawing/2014/main" id="{919F4EF4-2E3F-25B4-9474-B80C75E52C78}"/>
              </a:ext>
            </a:extLst>
          </p:cNvPr>
          <p:cNvSpPr/>
          <p:nvPr/>
        </p:nvSpPr>
        <p:spPr>
          <a:xfrm>
            <a:off x="2211356" y="699797"/>
            <a:ext cx="7352522" cy="12689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8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679E-0CB2-31C6-335F-C63AB45A8D82}"/>
              </a:ext>
            </a:extLst>
          </p:cNvPr>
          <p:cNvSpPr>
            <a:spLocks noGrp="1"/>
          </p:cNvSpPr>
          <p:nvPr>
            <p:ph type="title"/>
          </p:nvPr>
        </p:nvSpPr>
        <p:spPr>
          <a:xfrm>
            <a:off x="913774" y="618517"/>
            <a:ext cx="10364451" cy="1596177"/>
          </a:xfrm>
        </p:spPr>
        <p:txBody>
          <a:bodyPr/>
          <a:lstStyle/>
          <a:p>
            <a:r>
              <a:rPr lang="en-US" b="1" i="0" dirty="0">
                <a:solidFill>
                  <a:srgbClr val="FF0000"/>
                </a:solidFill>
                <a:effectLst/>
                <a:latin typeface="Söhne"/>
              </a:rPr>
              <a:t>Evaluation</a:t>
            </a:r>
            <a:br>
              <a:rPr lang="en-US" b="0" i="0" dirty="0">
                <a:solidFill>
                  <a:schemeClr val="tx1">
                    <a:lumMod val="75000"/>
                    <a:lumOff val="25000"/>
                  </a:schemeClr>
                </a:solidFill>
                <a:effectLst/>
                <a:latin typeface="Söhne"/>
              </a:rPr>
            </a:br>
            <a:endParaRPr lang="en-US" dirty="0"/>
          </a:p>
        </p:txBody>
      </p:sp>
      <p:sp>
        <p:nvSpPr>
          <p:cNvPr id="3" name="Content Placeholder 2">
            <a:extLst>
              <a:ext uri="{FF2B5EF4-FFF2-40B4-BE49-F238E27FC236}">
                <a16:creationId xmlns:a16="http://schemas.microsoft.com/office/drawing/2014/main" id="{FD75F7F6-BACE-BAA7-5EEE-DB68FD2C6B0A}"/>
              </a:ext>
            </a:extLst>
          </p:cNvPr>
          <p:cNvSpPr>
            <a:spLocks noGrp="1"/>
          </p:cNvSpPr>
          <p:nvPr>
            <p:ph idx="1"/>
          </p:nvPr>
        </p:nvSpPr>
        <p:spPr>
          <a:xfrm>
            <a:off x="811137" y="2332654"/>
            <a:ext cx="10364452" cy="3629607"/>
          </a:xfrm>
        </p:spPr>
        <p:txBody>
          <a:bodyPr/>
          <a:lstStyle/>
          <a:p>
            <a:pPr algn="l">
              <a:buFont typeface="Arial" panose="020B0604020202020204" pitchFamily="34" charset="0"/>
              <a:buChar char="•"/>
            </a:pPr>
            <a:r>
              <a:rPr lang="en-US" i="0" dirty="0">
                <a:solidFill>
                  <a:schemeClr val="tx1">
                    <a:lumMod val="75000"/>
                    <a:lumOff val="25000"/>
                  </a:schemeClr>
                </a:solidFill>
                <a:effectLst/>
                <a:latin typeface="Tw Cen MT Condensed Extra Bold" panose="020B0803020202020204" pitchFamily="34" charset="0"/>
              </a:rPr>
              <a:t>Train the machine learning model on the training data.</a:t>
            </a:r>
          </a:p>
          <a:p>
            <a:pPr algn="l">
              <a:buFont typeface="Arial" panose="020B0604020202020204" pitchFamily="34" charset="0"/>
              <a:buChar char="•"/>
            </a:pPr>
            <a:r>
              <a:rPr lang="en-US" i="0" dirty="0">
                <a:solidFill>
                  <a:schemeClr val="tx1">
                    <a:lumMod val="75000"/>
                    <a:lumOff val="25000"/>
                  </a:schemeClr>
                </a:solidFill>
                <a:effectLst/>
                <a:latin typeface="Tw Cen MT Condensed Extra Bold" panose="020B0803020202020204" pitchFamily="34" charset="0"/>
              </a:rPr>
              <a:t>Evaluate the model's performance on the testing dataset using appropriate metrics like accuracy, precision, recall, F1-score, and ROC AUC.</a:t>
            </a:r>
          </a:p>
          <a:p>
            <a:pPr algn="l">
              <a:buFont typeface="Arial" panose="020B0604020202020204" pitchFamily="34" charset="0"/>
              <a:buChar char="•"/>
            </a:pPr>
            <a:r>
              <a:rPr lang="en-US" i="0" dirty="0">
                <a:solidFill>
                  <a:schemeClr val="tx1">
                    <a:lumMod val="75000"/>
                    <a:lumOff val="25000"/>
                  </a:schemeClr>
                </a:solidFill>
                <a:effectLst/>
                <a:latin typeface="Tw Cen MT Condensed Extra Bold" panose="020B0803020202020204" pitchFamily="34" charset="0"/>
              </a:rPr>
              <a:t>Fine-tune the model's hyperparameters to achieve optimal performance.</a:t>
            </a:r>
          </a:p>
          <a:p>
            <a:endParaRPr lang="en-US" dirty="0"/>
          </a:p>
        </p:txBody>
      </p:sp>
      <p:sp>
        <p:nvSpPr>
          <p:cNvPr id="4" name="Rectangle 3">
            <a:extLst>
              <a:ext uri="{FF2B5EF4-FFF2-40B4-BE49-F238E27FC236}">
                <a16:creationId xmlns:a16="http://schemas.microsoft.com/office/drawing/2014/main" id="{88759455-C3E4-5081-3E01-C9AD3BCACFD5}"/>
              </a:ext>
            </a:extLst>
          </p:cNvPr>
          <p:cNvSpPr/>
          <p:nvPr/>
        </p:nvSpPr>
        <p:spPr>
          <a:xfrm>
            <a:off x="2584580" y="618517"/>
            <a:ext cx="7296538" cy="113563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43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5D2D-C29A-52E5-F7F9-61804CCA1DDF}"/>
              </a:ext>
            </a:extLst>
          </p:cNvPr>
          <p:cNvSpPr>
            <a:spLocks noGrp="1"/>
          </p:cNvSpPr>
          <p:nvPr>
            <p:ph type="title"/>
          </p:nvPr>
        </p:nvSpPr>
        <p:spPr/>
        <p:txBody>
          <a:bodyPr/>
          <a:lstStyle/>
          <a:p>
            <a:r>
              <a:rPr lang="en-US" b="1" i="0" dirty="0">
                <a:solidFill>
                  <a:srgbClr val="FF0000"/>
                </a:solidFill>
                <a:effectLst/>
                <a:latin typeface="Söhne"/>
              </a:rPr>
              <a:t>Validation</a:t>
            </a:r>
            <a:br>
              <a:rPr lang="en-US" b="0" i="0" dirty="0">
                <a:solidFill>
                  <a:schemeClr val="tx1">
                    <a:lumMod val="75000"/>
                    <a:lumOff val="25000"/>
                  </a:schemeClr>
                </a:solidFill>
                <a:effectLst/>
                <a:latin typeface="Söhne"/>
              </a:rPr>
            </a:br>
            <a:endParaRPr lang="en-US" b="1" dirty="0"/>
          </a:p>
        </p:txBody>
      </p:sp>
      <p:sp>
        <p:nvSpPr>
          <p:cNvPr id="3" name="Content Placeholder 2">
            <a:extLst>
              <a:ext uri="{FF2B5EF4-FFF2-40B4-BE49-F238E27FC236}">
                <a16:creationId xmlns:a16="http://schemas.microsoft.com/office/drawing/2014/main" id="{D937E7D8-8901-9F9B-1563-5550ED0F4512}"/>
              </a:ext>
            </a:extLst>
          </p:cNvPr>
          <p:cNvSpPr>
            <a:spLocks noGrp="1"/>
          </p:cNvSpPr>
          <p:nvPr>
            <p:ph idx="1"/>
          </p:nvPr>
        </p:nvSpPr>
        <p:spPr>
          <a:xfrm>
            <a:off x="913775" y="2295331"/>
            <a:ext cx="10364452" cy="3495869"/>
          </a:xfrm>
        </p:spPr>
        <p:txBody>
          <a:bodyPr/>
          <a:lstStyle/>
          <a:p>
            <a:r>
              <a:rPr lang="en-US" i="0" dirty="0">
                <a:solidFill>
                  <a:schemeClr val="tx1">
                    <a:lumMod val="75000"/>
                    <a:lumOff val="25000"/>
                  </a:schemeClr>
                </a:solidFill>
                <a:effectLst/>
                <a:latin typeface="Tw Cen MT Condensed Extra Bold" panose="020B0803020202020204" pitchFamily="34" charset="0"/>
              </a:rPr>
              <a:t>This project will require collaboration with domain experts in both machine learning and healthcare to ensure the chatbot's predictions and recommendations are medically sound. Additionally, it's important to conduct thorough testing and validation to ensure the chatbot's reliability in assisting with early risk assessment and preventive healthcare measures.</a:t>
            </a:r>
          </a:p>
          <a:p>
            <a:r>
              <a:rPr lang="en-US" i="0" dirty="0">
                <a:solidFill>
                  <a:schemeClr val="tx1">
                    <a:lumMod val="75000"/>
                    <a:lumOff val="25000"/>
                  </a:schemeClr>
                </a:solidFill>
                <a:effectLst/>
                <a:latin typeface="Tw Cen MT Condensed Extra Bold" panose="020B0803020202020204" pitchFamily="34" charset="0"/>
              </a:rPr>
              <a:t>Collaborate with healthcare professionals to validate the accuracy and effectiveness of the chatbot's predictions and preventive measures.</a:t>
            </a:r>
          </a:p>
          <a:p>
            <a:endParaRPr lang="en-US" dirty="0"/>
          </a:p>
        </p:txBody>
      </p:sp>
      <p:sp>
        <p:nvSpPr>
          <p:cNvPr id="4" name="Rectangle 3">
            <a:extLst>
              <a:ext uri="{FF2B5EF4-FFF2-40B4-BE49-F238E27FC236}">
                <a16:creationId xmlns:a16="http://schemas.microsoft.com/office/drawing/2014/main" id="{1A0EE684-F805-9DD9-F821-F8A562E474E6}"/>
              </a:ext>
            </a:extLst>
          </p:cNvPr>
          <p:cNvSpPr/>
          <p:nvPr/>
        </p:nvSpPr>
        <p:spPr>
          <a:xfrm>
            <a:off x="3023118" y="618516"/>
            <a:ext cx="6055568" cy="112630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72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0D57-F3A5-7F62-8729-07C27E01CB29}"/>
              </a:ext>
            </a:extLst>
          </p:cNvPr>
          <p:cNvSpPr>
            <a:spLocks noGrp="1"/>
          </p:cNvSpPr>
          <p:nvPr>
            <p:ph type="title"/>
          </p:nvPr>
        </p:nvSpPr>
        <p:spPr/>
        <p:txBody>
          <a:bodyPr/>
          <a:lstStyle/>
          <a:p>
            <a:r>
              <a:rPr lang="en-IN" dirty="0">
                <a:solidFill>
                  <a:srgbClr val="FF0000"/>
                </a:solidFill>
              </a:rPr>
              <a:t>CONCLUSION</a:t>
            </a:r>
            <a:endParaRPr lang="en-US" dirty="0">
              <a:solidFill>
                <a:srgbClr val="FF0000"/>
              </a:solidFill>
            </a:endParaRPr>
          </a:p>
        </p:txBody>
      </p:sp>
      <p:sp>
        <p:nvSpPr>
          <p:cNvPr id="3" name="Content Placeholder 2">
            <a:extLst>
              <a:ext uri="{FF2B5EF4-FFF2-40B4-BE49-F238E27FC236}">
                <a16:creationId xmlns:a16="http://schemas.microsoft.com/office/drawing/2014/main" id="{330A90D6-41AA-229C-770B-8B77E41C5DFA}"/>
              </a:ext>
            </a:extLst>
          </p:cNvPr>
          <p:cNvSpPr>
            <a:spLocks noGrp="1"/>
          </p:cNvSpPr>
          <p:nvPr>
            <p:ph idx="1"/>
          </p:nvPr>
        </p:nvSpPr>
        <p:spPr>
          <a:xfrm>
            <a:off x="913775" y="2724539"/>
            <a:ext cx="10364452" cy="2733869"/>
          </a:xfrm>
        </p:spPr>
        <p:txBody>
          <a:bodyPr/>
          <a:lstStyle/>
          <a:p>
            <a:r>
              <a:rPr lang="en-US" b="1" i="0" dirty="0">
                <a:solidFill>
                  <a:schemeClr val="tx1">
                    <a:lumMod val="65000"/>
                    <a:lumOff val="35000"/>
                  </a:schemeClr>
                </a:solidFill>
                <a:effectLst/>
                <a:latin typeface="+mj-lt"/>
              </a:rPr>
              <a:t>It's clear that the project aims to provide a user-friendly chatbot interface with the medical things and that integrates seamlessly with websites and apps, responds accurately to user questions, offers suggestions and guidance, and continuously improves based on user interactions. </a:t>
            </a:r>
            <a:endParaRPr lang="en-IN" b="1" dirty="0">
              <a:solidFill>
                <a:schemeClr val="tx1">
                  <a:lumMod val="65000"/>
                  <a:lumOff val="35000"/>
                </a:schemeClr>
              </a:solidFill>
              <a:latin typeface="+mj-lt"/>
            </a:endParaRPr>
          </a:p>
          <a:p>
            <a:endParaRPr lang="en-US" dirty="0"/>
          </a:p>
        </p:txBody>
      </p:sp>
      <p:sp>
        <p:nvSpPr>
          <p:cNvPr id="4" name="Rectangle 3">
            <a:extLst>
              <a:ext uri="{FF2B5EF4-FFF2-40B4-BE49-F238E27FC236}">
                <a16:creationId xmlns:a16="http://schemas.microsoft.com/office/drawing/2014/main" id="{AB1B6A70-D1A7-23B0-4191-F73358B65D59}"/>
              </a:ext>
            </a:extLst>
          </p:cNvPr>
          <p:cNvSpPr/>
          <p:nvPr/>
        </p:nvSpPr>
        <p:spPr>
          <a:xfrm>
            <a:off x="3321698" y="821094"/>
            <a:ext cx="5766317" cy="10636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4010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231</TotalTime>
  <Words>422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Bookman Old Style</vt:lpstr>
      <vt:lpstr>Calibri</vt:lpstr>
      <vt:lpstr>Segoe UI</vt:lpstr>
      <vt:lpstr>Segoe UI Variable Text Semibold</vt:lpstr>
      <vt:lpstr>Söhne</vt:lpstr>
      <vt:lpstr>Tw Cen MT</vt:lpstr>
      <vt:lpstr>Tw Cen MT Condensed Extra Bold</vt:lpstr>
      <vt:lpstr>Droplet</vt:lpstr>
      <vt:lpstr>CREATE  AN  CHATBOT IN PYTHON </vt:lpstr>
      <vt:lpstr>PROBLEM STATEMENT</vt:lpstr>
      <vt:lpstr>Requirements of chatbot</vt:lpstr>
      <vt:lpstr> Design thinking </vt:lpstr>
      <vt:lpstr>Design thinking</vt:lpstr>
      <vt:lpstr>Evaluation </vt:lpstr>
      <vt:lpstr>Validation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  CHATBOT IN PYTHON</dc:title>
  <dc:creator>harijio1901@gmail.com</dc:creator>
  <cp:lastModifiedBy>harijio1901@gmail.com</cp:lastModifiedBy>
  <cp:revision>4</cp:revision>
  <dcterms:created xsi:type="dcterms:W3CDTF">2023-09-27T06:36:45Z</dcterms:created>
  <dcterms:modified xsi:type="dcterms:W3CDTF">2023-09-27T10:28:08Z</dcterms:modified>
</cp:coreProperties>
</file>