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Lst>
  <p:sldSz cx="9144000" cy="6858000" type="screen4x3"/>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A3D93411-6D2F-40DF-8654-CD6739F2A3E2}" type="datetimeFigureOut">
              <a:rPr lang="es-GT" smtClean="0"/>
              <a:t>13/08/2017</a:t>
            </a:fld>
            <a:endParaRPr lang="es-GT"/>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GT"/>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F22431FA-D0BC-4BFD-9A70-FC17F5C800BD}" type="slidenum">
              <a:rPr lang="es-GT" smtClean="0"/>
              <a:t>‹Nº›</a:t>
            </a:fld>
            <a:endParaRPr lang="es-G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3D93411-6D2F-40DF-8654-CD6739F2A3E2}" type="datetimeFigureOut">
              <a:rPr lang="es-GT" smtClean="0"/>
              <a:t>13/08/2017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F22431FA-D0BC-4BFD-9A70-FC17F5C800BD}" type="slidenum">
              <a:rPr lang="es-GT" smtClean="0"/>
              <a:t>‹Nº›</a:t>
            </a:fld>
            <a:endParaRPr lang="es-G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3D93411-6D2F-40DF-8654-CD6739F2A3E2}" type="datetimeFigureOut">
              <a:rPr lang="es-GT" smtClean="0"/>
              <a:t>13/08/2017</a:t>
            </a:fld>
            <a:endParaRPr lang="es-GT"/>
          </a:p>
        </p:txBody>
      </p:sp>
      <p:sp>
        <p:nvSpPr>
          <p:cNvPr id="5" name="4 Marcador de pie de página"/>
          <p:cNvSpPr>
            <a:spLocks noGrp="1"/>
          </p:cNvSpPr>
          <p:nvPr>
            <p:ph type="ftr" sz="quarter" idx="11"/>
          </p:nvPr>
        </p:nvSpPr>
        <p:spPr/>
        <p:txBody>
          <a:bodyPr/>
          <a:lstStyle/>
          <a:p>
            <a:endParaRPr lang="es-GT"/>
          </a:p>
        </p:txBody>
      </p:sp>
      <p:sp>
        <p:nvSpPr>
          <p:cNvPr id="6" name="5 Marcador de número de diapositiva"/>
          <p:cNvSpPr>
            <a:spLocks noGrp="1"/>
          </p:cNvSpPr>
          <p:nvPr>
            <p:ph type="sldNum" sz="quarter" idx="12"/>
          </p:nvPr>
        </p:nvSpPr>
        <p:spPr/>
        <p:txBody>
          <a:bodyPr/>
          <a:lstStyle/>
          <a:p>
            <a:fld id="{F22431FA-D0BC-4BFD-9A70-FC17F5C800BD}" type="slidenum">
              <a:rPr lang="es-GT" smtClean="0"/>
              <a:t>‹Nº›</a:t>
            </a:fld>
            <a:endParaRPr lang="es-G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A3D93411-6D2F-40DF-8654-CD6739F2A3E2}" type="datetimeFigureOut">
              <a:rPr lang="es-GT" smtClean="0"/>
              <a:t>13/08/2017</a:t>
            </a:fld>
            <a:endParaRPr lang="es-GT"/>
          </a:p>
        </p:txBody>
      </p:sp>
      <p:sp>
        <p:nvSpPr>
          <p:cNvPr id="9" name="8 Marcador de número de diapositiva"/>
          <p:cNvSpPr>
            <a:spLocks noGrp="1"/>
          </p:cNvSpPr>
          <p:nvPr>
            <p:ph type="sldNum" sz="quarter" idx="15"/>
          </p:nvPr>
        </p:nvSpPr>
        <p:spPr/>
        <p:txBody>
          <a:bodyPr rtlCol="0"/>
          <a:lstStyle/>
          <a:p>
            <a:fld id="{F22431FA-D0BC-4BFD-9A70-FC17F5C800BD}" type="slidenum">
              <a:rPr lang="es-GT" smtClean="0"/>
              <a:t>‹Nº›</a:t>
            </a:fld>
            <a:endParaRPr lang="es-GT"/>
          </a:p>
        </p:txBody>
      </p:sp>
      <p:sp>
        <p:nvSpPr>
          <p:cNvPr id="10" name="9 Marcador de pie de página"/>
          <p:cNvSpPr>
            <a:spLocks noGrp="1"/>
          </p:cNvSpPr>
          <p:nvPr>
            <p:ph type="ftr" sz="quarter" idx="16"/>
          </p:nvPr>
        </p:nvSpPr>
        <p:spPr/>
        <p:txBody>
          <a:bodyPr rtlCol="0"/>
          <a:lstStyle/>
          <a:p>
            <a:endParaRPr lang="es-G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A3D93411-6D2F-40DF-8654-CD6739F2A3E2}" type="datetimeFigureOut">
              <a:rPr lang="es-GT" smtClean="0"/>
              <a:t>13/08/2017</a:t>
            </a:fld>
            <a:endParaRPr lang="es-GT"/>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GT"/>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F22431FA-D0BC-4BFD-9A70-FC17F5C800BD}" type="slidenum">
              <a:rPr lang="es-GT" smtClean="0"/>
              <a:t>‹Nº›</a:t>
            </a:fld>
            <a:endParaRPr lang="es-G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3D93411-6D2F-40DF-8654-CD6739F2A3E2}" type="datetimeFigureOut">
              <a:rPr lang="es-GT" smtClean="0"/>
              <a:t>13/08/2017</a:t>
            </a:fld>
            <a:endParaRPr lang="es-GT"/>
          </a:p>
        </p:txBody>
      </p:sp>
      <p:sp>
        <p:nvSpPr>
          <p:cNvPr id="6" name="5 Marcador de pie de página"/>
          <p:cNvSpPr>
            <a:spLocks noGrp="1"/>
          </p:cNvSpPr>
          <p:nvPr>
            <p:ph type="ftr" sz="quarter" idx="11"/>
          </p:nvPr>
        </p:nvSpPr>
        <p:spPr/>
        <p:txBody>
          <a:bodyPr/>
          <a:lstStyle/>
          <a:p>
            <a:endParaRPr lang="es-GT"/>
          </a:p>
        </p:txBody>
      </p:sp>
      <p:sp>
        <p:nvSpPr>
          <p:cNvPr id="7" name="6 Marcador de número de diapositiva"/>
          <p:cNvSpPr>
            <a:spLocks noGrp="1"/>
          </p:cNvSpPr>
          <p:nvPr>
            <p:ph type="sldNum" sz="quarter" idx="12"/>
          </p:nvPr>
        </p:nvSpPr>
        <p:spPr/>
        <p:txBody>
          <a:bodyPr/>
          <a:lstStyle/>
          <a:p>
            <a:fld id="{F22431FA-D0BC-4BFD-9A70-FC17F5C800BD}" type="slidenum">
              <a:rPr lang="es-GT" smtClean="0"/>
              <a:t>‹Nº›</a:t>
            </a:fld>
            <a:endParaRPr lang="es-GT"/>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A3D93411-6D2F-40DF-8654-CD6739F2A3E2}" type="datetimeFigureOut">
              <a:rPr lang="es-GT" smtClean="0"/>
              <a:t>13/08/2017</a:t>
            </a:fld>
            <a:endParaRPr lang="es-GT"/>
          </a:p>
        </p:txBody>
      </p:sp>
      <p:sp>
        <p:nvSpPr>
          <p:cNvPr id="8" name="7 Marcador de pie de página"/>
          <p:cNvSpPr>
            <a:spLocks noGrp="1"/>
          </p:cNvSpPr>
          <p:nvPr>
            <p:ph type="ftr" sz="quarter" idx="11"/>
          </p:nvPr>
        </p:nvSpPr>
        <p:spPr/>
        <p:txBody>
          <a:bodyPr/>
          <a:lstStyle/>
          <a:p>
            <a:endParaRPr lang="es-GT"/>
          </a:p>
        </p:txBody>
      </p:sp>
      <p:sp>
        <p:nvSpPr>
          <p:cNvPr id="9" name="8 Marcador de número de diapositiva"/>
          <p:cNvSpPr>
            <a:spLocks noGrp="1"/>
          </p:cNvSpPr>
          <p:nvPr>
            <p:ph type="sldNum" sz="quarter" idx="12"/>
          </p:nvPr>
        </p:nvSpPr>
        <p:spPr/>
        <p:txBody>
          <a:bodyPr/>
          <a:lstStyle/>
          <a:p>
            <a:fld id="{F22431FA-D0BC-4BFD-9A70-FC17F5C800BD}" type="slidenum">
              <a:rPr lang="es-GT" smtClean="0"/>
              <a:t>‹Nº›</a:t>
            </a:fld>
            <a:endParaRPr lang="es-GT"/>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A3D93411-6D2F-40DF-8654-CD6739F2A3E2}" type="datetimeFigureOut">
              <a:rPr lang="es-GT" smtClean="0"/>
              <a:t>13/08/2017</a:t>
            </a:fld>
            <a:endParaRPr lang="es-GT"/>
          </a:p>
        </p:txBody>
      </p:sp>
      <p:sp>
        <p:nvSpPr>
          <p:cNvPr id="7" name="6 Marcador de número de diapositiva"/>
          <p:cNvSpPr>
            <a:spLocks noGrp="1"/>
          </p:cNvSpPr>
          <p:nvPr>
            <p:ph type="sldNum" sz="quarter" idx="11"/>
          </p:nvPr>
        </p:nvSpPr>
        <p:spPr/>
        <p:txBody>
          <a:bodyPr rtlCol="0"/>
          <a:lstStyle/>
          <a:p>
            <a:fld id="{F22431FA-D0BC-4BFD-9A70-FC17F5C800BD}" type="slidenum">
              <a:rPr lang="es-GT" smtClean="0"/>
              <a:t>‹Nº›</a:t>
            </a:fld>
            <a:endParaRPr lang="es-GT"/>
          </a:p>
        </p:txBody>
      </p:sp>
      <p:sp>
        <p:nvSpPr>
          <p:cNvPr id="8" name="7 Marcador de pie de página"/>
          <p:cNvSpPr>
            <a:spLocks noGrp="1"/>
          </p:cNvSpPr>
          <p:nvPr>
            <p:ph type="ftr" sz="quarter" idx="12"/>
          </p:nvPr>
        </p:nvSpPr>
        <p:spPr/>
        <p:txBody>
          <a:bodyPr rtlCol="0"/>
          <a:lstStyle/>
          <a:p>
            <a:endParaRPr lang="es-G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3D93411-6D2F-40DF-8654-CD6739F2A3E2}" type="datetimeFigureOut">
              <a:rPr lang="es-GT" smtClean="0"/>
              <a:t>13/08/2017</a:t>
            </a:fld>
            <a:endParaRPr lang="es-GT"/>
          </a:p>
        </p:txBody>
      </p:sp>
      <p:sp>
        <p:nvSpPr>
          <p:cNvPr id="3" name="2 Marcador de pie de página"/>
          <p:cNvSpPr>
            <a:spLocks noGrp="1"/>
          </p:cNvSpPr>
          <p:nvPr>
            <p:ph type="ftr" sz="quarter" idx="11"/>
          </p:nvPr>
        </p:nvSpPr>
        <p:spPr/>
        <p:txBody>
          <a:bodyPr/>
          <a:lstStyle/>
          <a:p>
            <a:endParaRPr lang="es-GT"/>
          </a:p>
        </p:txBody>
      </p:sp>
      <p:sp>
        <p:nvSpPr>
          <p:cNvPr id="4" name="3 Marcador de número de diapositiva"/>
          <p:cNvSpPr>
            <a:spLocks noGrp="1"/>
          </p:cNvSpPr>
          <p:nvPr>
            <p:ph type="sldNum" sz="quarter" idx="12"/>
          </p:nvPr>
        </p:nvSpPr>
        <p:spPr/>
        <p:txBody>
          <a:bodyPr/>
          <a:lstStyle/>
          <a:p>
            <a:fld id="{F22431FA-D0BC-4BFD-9A70-FC17F5C800BD}" type="slidenum">
              <a:rPr lang="es-GT" smtClean="0"/>
              <a:t>‹Nº›</a:t>
            </a:fld>
            <a:endParaRPr lang="es-G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A3D93411-6D2F-40DF-8654-CD6739F2A3E2}" type="datetimeFigureOut">
              <a:rPr lang="es-GT" smtClean="0"/>
              <a:t>13/08/2017</a:t>
            </a:fld>
            <a:endParaRPr lang="es-GT"/>
          </a:p>
        </p:txBody>
      </p:sp>
      <p:sp>
        <p:nvSpPr>
          <p:cNvPr id="22" name="21 Marcador de número de diapositiva"/>
          <p:cNvSpPr>
            <a:spLocks noGrp="1"/>
          </p:cNvSpPr>
          <p:nvPr>
            <p:ph type="sldNum" sz="quarter" idx="15"/>
          </p:nvPr>
        </p:nvSpPr>
        <p:spPr/>
        <p:txBody>
          <a:bodyPr rtlCol="0"/>
          <a:lstStyle/>
          <a:p>
            <a:fld id="{F22431FA-D0BC-4BFD-9A70-FC17F5C800BD}" type="slidenum">
              <a:rPr lang="es-GT" smtClean="0"/>
              <a:t>‹Nº›</a:t>
            </a:fld>
            <a:endParaRPr lang="es-GT"/>
          </a:p>
        </p:txBody>
      </p:sp>
      <p:sp>
        <p:nvSpPr>
          <p:cNvPr id="23" name="22 Marcador de pie de página"/>
          <p:cNvSpPr>
            <a:spLocks noGrp="1"/>
          </p:cNvSpPr>
          <p:nvPr>
            <p:ph type="ftr" sz="quarter" idx="16"/>
          </p:nvPr>
        </p:nvSpPr>
        <p:spPr/>
        <p:txBody>
          <a:bodyPr rtlCol="0"/>
          <a:lstStyle/>
          <a:p>
            <a:endParaRPr lang="es-G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A3D93411-6D2F-40DF-8654-CD6739F2A3E2}" type="datetimeFigureOut">
              <a:rPr lang="es-GT" smtClean="0"/>
              <a:t>13/08/2017</a:t>
            </a:fld>
            <a:endParaRPr lang="es-GT"/>
          </a:p>
        </p:txBody>
      </p:sp>
      <p:sp>
        <p:nvSpPr>
          <p:cNvPr id="18" name="17 Marcador de número de diapositiva"/>
          <p:cNvSpPr>
            <a:spLocks noGrp="1"/>
          </p:cNvSpPr>
          <p:nvPr>
            <p:ph type="sldNum" sz="quarter" idx="11"/>
          </p:nvPr>
        </p:nvSpPr>
        <p:spPr/>
        <p:txBody>
          <a:bodyPr rtlCol="0"/>
          <a:lstStyle/>
          <a:p>
            <a:fld id="{F22431FA-D0BC-4BFD-9A70-FC17F5C800BD}" type="slidenum">
              <a:rPr lang="es-GT" smtClean="0"/>
              <a:t>‹Nº›</a:t>
            </a:fld>
            <a:endParaRPr lang="es-GT"/>
          </a:p>
        </p:txBody>
      </p:sp>
      <p:sp>
        <p:nvSpPr>
          <p:cNvPr id="21" name="20 Marcador de pie de página"/>
          <p:cNvSpPr>
            <a:spLocks noGrp="1"/>
          </p:cNvSpPr>
          <p:nvPr>
            <p:ph type="ftr" sz="quarter" idx="12"/>
          </p:nvPr>
        </p:nvSpPr>
        <p:spPr/>
        <p:txBody>
          <a:bodyPr rtlCol="0"/>
          <a:lstStyle/>
          <a:p>
            <a:endParaRPr lang="es-G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3D93411-6D2F-40DF-8654-CD6739F2A3E2}" type="datetimeFigureOut">
              <a:rPr lang="es-GT" smtClean="0"/>
              <a:t>13/08/2017</a:t>
            </a:fld>
            <a:endParaRPr lang="es-GT"/>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GT"/>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22431FA-D0BC-4BFD-9A70-FC17F5C800BD}" type="slidenum">
              <a:rPr lang="es-GT" smtClean="0"/>
              <a:t>‹Nº›</a:t>
            </a:fld>
            <a:endParaRPr lang="es-G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US" dirty="0" smtClean="0"/>
              <a:t>Óxidos Ácidos</a:t>
            </a:r>
            <a:br>
              <a:rPr lang="es-US" dirty="0" smtClean="0"/>
            </a:br>
            <a:endParaRPr lang="es-G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762000" y="1295400"/>
          <a:ext cx="7315200" cy="3230879"/>
        </p:xfrm>
        <a:graphic>
          <a:graphicData uri="http://schemas.openxmlformats.org/drawingml/2006/table">
            <a:tbl>
              <a:tblPr/>
              <a:tblGrid>
                <a:gridCol w="1828800"/>
                <a:gridCol w="1828800"/>
                <a:gridCol w="1828800"/>
                <a:gridCol w="1828800"/>
              </a:tblGrid>
              <a:tr h="665181">
                <a:tc>
                  <a:txBody>
                    <a:bodyPr/>
                    <a:lstStyle/>
                    <a:p>
                      <a:pPr algn="ctr"/>
                      <a:r>
                        <a:rPr lang="es-GT" dirty="0" smtClean="0"/>
                        <a:t>compuesto</a:t>
                      </a:r>
                      <a:endParaRPr lang="es-GT" dirty="0"/>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GT"/>
                        <a:t>Nomenc. sistem.</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GT"/>
                        <a:t>Nomenc. Stock</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GT"/>
                        <a:t>Nomenc. tradicional</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1235336">
                <a:tc>
                  <a:txBody>
                    <a:bodyPr/>
                    <a:lstStyle/>
                    <a:p>
                      <a:r>
                        <a:rPr lang="es-GT"/>
                        <a:t>Cl</a:t>
                      </a:r>
                      <a:r>
                        <a:rPr lang="es-GT" baseline="-25000"/>
                        <a:t>2</a:t>
                      </a:r>
                      <a:r>
                        <a:rPr lang="es-GT"/>
                        <a:t>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a:t>óxido de dicloro o monóxido de dicloro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a:t>óxido de cloro (I)</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a:t>anhídrido hipocloroso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665181">
                <a:tc>
                  <a:txBody>
                    <a:bodyPr/>
                    <a:lstStyle/>
                    <a:p>
                      <a:r>
                        <a:rPr lang="es-GT"/>
                        <a:t>SO</a:t>
                      </a:r>
                      <a:r>
                        <a:rPr lang="es-GT" baseline="-25000"/>
                        <a:t>3</a:t>
                      </a:r>
                      <a:endParaRPr lang="es-GT"/>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a:t>trióxido de azufre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a:t>óxido de azufre (VI)</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a:t>anhídrido sulfúrico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665181">
                <a:tc>
                  <a:txBody>
                    <a:bodyPr/>
                    <a:lstStyle/>
                    <a:p>
                      <a:r>
                        <a:rPr lang="es-GT"/>
                        <a:t>Cl</a:t>
                      </a:r>
                      <a:r>
                        <a:rPr lang="es-GT" baseline="-25000"/>
                        <a:t>2</a:t>
                      </a:r>
                      <a:r>
                        <a:rPr lang="es-GT"/>
                        <a:t>O</a:t>
                      </a:r>
                      <a:r>
                        <a:rPr lang="es-GT" baseline="-25000"/>
                        <a:t>7</a:t>
                      </a:r>
                      <a:endParaRPr lang="es-GT"/>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a:t>heptóxido de dicloro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a:t>óxido de cloro (VII)</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GT" dirty="0"/>
                        <a:t>anhídrido perclórico</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3400" y="838200"/>
            <a:ext cx="8001000" cy="4801314"/>
          </a:xfrm>
          <a:prstGeom prst="rect">
            <a:avLst/>
          </a:prstGeom>
          <a:noFill/>
        </p:spPr>
        <p:txBody>
          <a:bodyPr wrap="square" rtlCol="0">
            <a:spAutoFit/>
          </a:bodyPr>
          <a:lstStyle/>
          <a:p>
            <a:r>
              <a:rPr lang="es-US" dirty="0"/>
              <a:t>Un </a:t>
            </a:r>
            <a:r>
              <a:rPr lang="es-US" b="1" dirty="0"/>
              <a:t>óxido ácido</a:t>
            </a:r>
            <a:r>
              <a:rPr lang="es-US" dirty="0"/>
              <a:t>, u </a:t>
            </a:r>
            <a:r>
              <a:rPr lang="es-US" b="1" dirty="0"/>
              <a:t>óxido no metálico</a:t>
            </a:r>
            <a:r>
              <a:rPr lang="es-US" dirty="0"/>
              <a:t>, es un compuesto químico binario que resulta de la combinación de un elemento no metálico con el oxígeno. Por ejemplo, el carbono(presente en la materia orgánica) se combina con el dioxígeno del aire para formar dióxido de carbono y monóxido de carbono, a través de la combustión. Otro ejemplo es la formación del dióxido de azufre por la combustión del azufre contenido en productos derivados del petróleo</a:t>
            </a:r>
            <a:r>
              <a:rPr lang="es-US" dirty="0" smtClean="0"/>
              <a:t>.</a:t>
            </a:r>
          </a:p>
          <a:p>
            <a:endParaRPr lang="es-US" dirty="0"/>
          </a:p>
          <a:p>
            <a:r>
              <a:rPr lang="es-US" dirty="0"/>
              <a:t>Los óxidos ácidos forman ácidos al reaccionar con el agua, de ahí su nombre. Así, el dióxido de carbono con el agua forma ácido carbónico, mientras que el trióxido de azufre forma ácido sulfúrico. Los ácidos producidos a partir de los óxidos no metálicos con agua se denominan oxácidos, debido a que contienen oxígeno.</a:t>
            </a:r>
          </a:p>
          <a:p>
            <a:r>
              <a:rPr lang="es-US" dirty="0"/>
              <a:t>Los óxidos ácidos, son, por lo general, gaseosos y tienen puntos de fusión muy bajos, en comparación con los óxidos metálicos u óxidos básicos.</a:t>
            </a:r>
          </a:p>
          <a:p>
            <a:endParaRPr lang="es-G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cNvPicPr>
            <a:picLocks noChangeAspect="1" noChangeArrowheads="1"/>
          </p:cNvPicPr>
          <p:nvPr/>
        </p:nvPicPr>
        <p:blipFill>
          <a:blip r:embed="rId2"/>
          <a:srcRect/>
          <a:stretch>
            <a:fillRect/>
          </a:stretch>
        </p:blipFill>
        <p:spPr bwMode="auto">
          <a:xfrm>
            <a:off x="1447800" y="685800"/>
            <a:ext cx="6076950" cy="45624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1905000"/>
            <a:ext cx="7467600" cy="1143000"/>
          </a:xfrm>
        </p:spPr>
        <p:txBody>
          <a:bodyPr/>
          <a:lstStyle/>
          <a:p>
            <a:r>
              <a:rPr lang="es-US" dirty="0" smtClean="0"/>
              <a:t>Sistema tradicional</a:t>
            </a:r>
            <a:endParaRPr lang="es-G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04800" y="0"/>
            <a:ext cx="8077200" cy="6740307"/>
          </a:xfrm>
          <a:prstGeom prst="rect">
            <a:avLst/>
          </a:prstGeom>
          <a:noFill/>
        </p:spPr>
        <p:txBody>
          <a:bodyPr wrap="square" rtlCol="0">
            <a:spAutoFit/>
          </a:bodyPr>
          <a:lstStyle/>
          <a:p>
            <a:r>
              <a:rPr lang="es-US" b="1" dirty="0"/>
              <a:t>SISTEMA TRADICIONAL </a:t>
            </a:r>
            <a:endParaRPr lang="es-US" dirty="0"/>
          </a:p>
          <a:p>
            <a:r>
              <a:rPr lang="es-US" b="1" dirty="0"/>
              <a:t>Caso 1</a:t>
            </a:r>
            <a:r>
              <a:rPr lang="es-US" dirty="0"/>
              <a:t>: El metal sólo tiene una valencia (número de oxidación).</a:t>
            </a:r>
            <a:br>
              <a:rPr lang="es-US" dirty="0"/>
            </a:br>
            <a:r>
              <a:rPr lang="es-US" dirty="0"/>
              <a:t/>
            </a:r>
            <a:br>
              <a:rPr lang="es-US" dirty="0"/>
            </a:br>
            <a:r>
              <a:rPr lang="es-US" dirty="0"/>
              <a:t>Se nombra colocando las palabras "oxido de" seguido del "nombre del metal". Ejemplos:</a:t>
            </a:r>
            <a:br>
              <a:rPr lang="es-US" dirty="0"/>
            </a:br>
            <a:r>
              <a:rPr lang="es-US" dirty="0"/>
              <a:t/>
            </a:r>
            <a:br>
              <a:rPr lang="es-US" dirty="0"/>
            </a:br>
            <a:r>
              <a:rPr lang="es-US" dirty="0" err="1"/>
              <a:t>CaO</a:t>
            </a:r>
            <a:r>
              <a:rPr lang="es-US" dirty="0"/>
              <a:t> ---&gt; Oxido de Calcio</a:t>
            </a:r>
            <a:br>
              <a:rPr lang="es-US" dirty="0"/>
            </a:br>
            <a:r>
              <a:rPr lang="es-US" dirty="0"/>
              <a:t>Ag2O ---&gt; Oxido de Plata</a:t>
            </a:r>
            <a:br>
              <a:rPr lang="es-US" dirty="0"/>
            </a:br>
            <a:r>
              <a:rPr lang="es-US" dirty="0"/>
              <a:t/>
            </a:r>
            <a:br>
              <a:rPr lang="es-US" dirty="0"/>
            </a:br>
            <a:r>
              <a:rPr lang="es-US" b="1" dirty="0"/>
              <a:t>Caso 2: </a:t>
            </a:r>
            <a:r>
              <a:rPr lang="es-US" dirty="0"/>
              <a:t>El metal tiene más de una valencia (número de oxidación).</a:t>
            </a:r>
          </a:p>
          <a:p>
            <a:r>
              <a:rPr lang="es-US" dirty="0"/>
              <a:t/>
            </a:r>
            <a:br>
              <a:rPr lang="es-US" dirty="0"/>
            </a:br>
            <a:endParaRPr lang="es-US" dirty="0"/>
          </a:p>
          <a:p>
            <a:r>
              <a:rPr lang="es-US" dirty="0"/>
              <a:t>Se nombra colocando la palabra "Oxido" seguido de la raíz del nombre del metal, y terminando con los sufijos oso para la menor valencia e </a:t>
            </a:r>
            <a:r>
              <a:rPr lang="es-US" dirty="0" err="1"/>
              <a:t>ico</a:t>
            </a:r>
            <a:r>
              <a:rPr lang="es-US" dirty="0"/>
              <a:t> para la mayor valencia.</a:t>
            </a:r>
          </a:p>
          <a:p>
            <a:r>
              <a:rPr lang="es-US" dirty="0"/>
              <a:t/>
            </a:r>
            <a:br>
              <a:rPr lang="es-US" dirty="0"/>
            </a:br>
            <a:endParaRPr lang="es-US" dirty="0"/>
          </a:p>
          <a:p>
            <a:r>
              <a:rPr lang="es-US" dirty="0"/>
              <a:t>                                                                         oso (menor valencia)</a:t>
            </a:r>
            <a:br>
              <a:rPr lang="es-US" dirty="0"/>
            </a:br>
            <a:r>
              <a:rPr lang="es-US" dirty="0"/>
              <a:t>Oxido + raíz del nombre del metal</a:t>
            </a:r>
          </a:p>
          <a:p>
            <a:r>
              <a:rPr lang="es-US" dirty="0"/>
              <a:t>                                                                        </a:t>
            </a:r>
            <a:r>
              <a:rPr lang="es-US" dirty="0" err="1"/>
              <a:t>ico</a:t>
            </a:r>
            <a:r>
              <a:rPr lang="es-US" dirty="0"/>
              <a:t> (mayor valencia) </a:t>
            </a:r>
          </a:p>
          <a:p>
            <a:r>
              <a:rPr lang="es-US" dirty="0"/>
              <a:t>Ejemplos: </a:t>
            </a:r>
          </a:p>
          <a:p>
            <a:r>
              <a:rPr lang="es-US" dirty="0" err="1"/>
              <a:t>FeO</a:t>
            </a:r>
            <a:r>
              <a:rPr lang="es-US" dirty="0"/>
              <a:t>      ---&gt; Oxido ferroso.</a:t>
            </a:r>
            <a:br>
              <a:rPr lang="es-US" dirty="0"/>
            </a:br>
            <a:r>
              <a:rPr lang="es-US" dirty="0"/>
              <a:t>Fe2O3 ---&gt; Oxido férrico.</a:t>
            </a:r>
          </a:p>
          <a:p>
            <a:endParaRPr lang="es-G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66800" y="2895600"/>
            <a:ext cx="7467600" cy="1143000"/>
          </a:xfrm>
        </p:spPr>
        <p:txBody>
          <a:bodyPr/>
          <a:lstStyle/>
          <a:p>
            <a:r>
              <a:rPr lang="es-GT" b="1" dirty="0" smtClean="0"/>
              <a:t>SISTEMA ESTEQUIOMÉTRICO O SISTEMÁTICO</a:t>
            </a:r>
            <a:endParaRPr lang="es-G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33400" y="381000"/>
            <a:ext cx="8077200" cy="4524315"/>
          </a:xfrm>
          <a:prstGeom prst="rect">
            <a:avLst/>
          </a:prstGeom>
          <a:noFill/>
        </p:spPr>
        <p:txBody>
          <a:bodyPr wrap="square" rtlCol="0">
            <a:spAutoFit/>
          </a:bodyPr>
          <a:lstStyle/>
          <a:p>
            <a:r>
              <a:rPr lang="es-US" b="1" dirty="0"/>
              <a:t>SISTEMA ESTEQUIOMÉTRICO O SISTEMÁTICO</a:t>
            </a:r>
            <a:r>
              <a:rPr lang="es-US" dirty="0"/>
              <a:t/>
            </a:r>
            <a:br>
              <a:rPr lang="es-US" dirty="0"/>
            </a:br>
            <a:r>
              <a:rPr lang="es-US" dirty="0"/>
              <a:t/>
            </a:r>
            <a:br>
              <a:rPr lang="es-US" dirty="0"/>
            </a:br>
            <a:r>
              <a:rPr lang="es-US" dirty="0"/>
              <a:t>En este sistema se utilizan prefijos, que depende la cantidad de átomos de cada elemento presentes en el compuesto.</a:t>
            </a:r>
            <a:br>
              <a:rPr lang="es-US" dirty="0"/>
            </a:br>
            <a:r>
              <a:rPr lang="es-US" dirty="0"/>
              <a:t/>
            </a:r>
            <a:br>
              <a:rPr lang="es-US" dirty="0"/>
            </a:br>
            <a:r>
              <a:rPr lang="es-US" dirty="0"/>
              <a:t>Los prefijos a utilizar son:  mono (1), di (2), </a:t>
            </a:r>
            <a:r>
              <a:rPr lang="es-US" dirty="0" err="1"/>
              <a:t>tri</a:t>
            </a:r>
            <a:r>
              <a:rPr lang="es-US" dirty="0"/>
              <a:t> (3), tetra (4), </a:t>
            </a:r>
            <a:r>
              <a:rPr lang="es-US" dirty="0" err="1"/>
              <a:t>penta</a:t>
            </a:r>
            <a:r>
              <a:rPr lang="es-US" dirty="0"/>
              <a:t> (5), </a:t>
            </a:r>
            <a:r>
              <a:rPr lang="es-US" dirty="0" err="1"/>
              <a:t>hexa</a:t>
            </a:r>
            <a:r>
              <a:rPr lang="es-US" dirty="0"/>
              <a:t> (6), </a:t>
            </a:r>
            <a:r>
              <a:rPr lang="es-US" dirty="0" err="1"/>
              <a:t>hepta</a:t>
            </a:r>
            <a:r>
              <a:rPr lang="es-US" dirty="0"/>
              <a:t> (7), </a:t>
            </a:r>
            <a:r>
              <a:rPr lang="es-US" dirty="0" err="1"/>
              <a:t>octa</a:t>
            </a:r>
            <a:r>
              <a:rPr lang="es-US" dirty="0"/>
              <a:t> (8), nona (9)...</a:t>
            </a:r>
            <a:br>
              <a:rPr lang="es-US" dirty="0"/>
            </a:br>
            <a:r>
              <a:rPr lang="es-US" dirty="0"/>
              <a:t/>
            </a:r>
            <a:br>
              <a:rPr lang="es-US" dirty="0"/>
            </a:br>
            <a:r>
              <a:rPr lang="es-US" dirty="0"/>
              <a:t>prefijo + oxido de + prefijo + metal </a:t>
            </a:r>
            <a:br>
              <a:rPr lang="es-US" dirty="0"/>
            </a:br>
            <a:endParaRPr lang="es-US" dirty="0"/>
          </a:p>
          <a:p>
            <a:r>
              <a:rPr lang="es-US" dirty="0"/>
              <a:t/>
            </a:r>
            <a:br>
              <a:rPr lang="es-US" dirty="0"/>
            </a:br>
            <a:r>
              <a:rPr lang="es-US" dirty="0"/>
              <a:t>Ejemplos</a:t>
            </a:r>
            <a:br>
              <a:rPr lang="es-US" dirty="0"/>
            </a:br>
            <a:r>
              <a:rPr lang="es-US" dirty="0" err="1"/>
              <a:t>FeO</a:t>
            </a:r>
            <a:r>
              <a:rPr lang="es-US" dirty="0"/>
              <a:t>      ---&gt; Monóxido de hierro</a:t>
            </a:r>
            <a:br>
              <a:rPr lang="es-US" dirty="0"/>
            </a:br>
            <a:r>
              <a:rPr lang="es-US" dirty="0"/>
              <a:t>Fe2O3 ---&gt; </a:t>
            </a:r>
            <a:r>
              <a:rPr lang="es-US" dirty="0" err="1"/>
              <a:t>Trioxido</a:t>
            </a:r>
            <a:r>
              <a:rPr lang="es-US" dirty="0"/>
              <a:t> de </a:t>
            </a:r>
            <a:r>
              <a:rPr lang="es-US" dirty="0" err="1"/>
              <a:t>dihierro</a:t>
            </a:r>
            <a:endParaRPr lang="es-US" dirty="0"/>
          </a:p>
          <a:p>
            <a:r>
              <a:rPr lang="es-US" dirty="0"/>
              <a:t>Ag2O   ---&gt; Monóxido de </a:t>
            </a:r>
            <a:r>
              <a:rPr lang="es-US" dirty="0" err="1"/>
              <a:t>diplata</a:t>
            </a:r>
            <a:endParaRPr lang="es-US" dirty="0"/>
          </a:p>
          <a:p>
            <a:endParaRPr lang="es-G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76400" y="2971800"/>
            <a:ext cx="7467600" cy="1143000"/>
          </a:xfrm>
        </p:spPr>
        <p:txBody>
          <a:bodyPr/>
          <a:lstStyle/>
          <a:p>
            <a:r>
              <a:rPr lang="es-GT" b="1" dirty="0" smtClean="0"/>
              <a:t>SISTEMA STOCK</a:t>
            </a:r>
            <a:endParaRPr lang="es-G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81000" y="381000"/>
            <a:ext cx="8153400" cy="4247317"/>
          </a:xfrm>
          <a:prstGeom prst="rect">
            <a:avLst/>
          </a:prstGeom>
          <a:noFill/>
        </p:spPr>
        <p:txBody>
          <a:bodyPr wrap="square" rtlCol="0">
            <a:spAutoFit/>
          </a:bodyPr>
          <a:lstStyle/>
          <a:p>
            <a:r>
              <a:rPr lang="es-US" b="1" dirty="0"/>
              <a:t>SISTEMA STOCK</a:t>
            </a:r>
            <a:endParaRPr lang="es-US" dirty="0"/>
          </a:p>
          <a:p>
            <a:r>
              <a:rPr lang="es-US" dirty="0"/>
              <a:t/>
            </a:r>
            <a:br>
              <a:rPr lang="es-US" dirty="0"/>
            </a:br>
            <a:endParaRPr lang="es-US" dirty="0"/>
          </a:p>
          <a:p>
            <a:r>
              <a:rPr lang="es-US" dirty="0"/>
              <a:t>Este sistema utiliza las palabras "Oxido de" seguido del nombre del metal y la valencia o número de oxidación entre paréntesis y en números romanos cuando el elemento tiene más de una valencia.</a:t>
            </a:r>
          </a:p>
          <a:p>
            <a:r>
              <a:rPr lang="es-US" dirty="0"/>
              <a:t/>
            </a:r>
            <a:br>
              <a:rPr lang="es-US" dirty="0"/>
            </a:br>
            <a:r>
              <a:rPr lang="es-US" dirty="0"/>
              <a:t>Oxido de + nombre del metal (número de oxidación) </a:t>
            </a:r>
            <a:br>
              <a:rPr lang="es-US" dirty="0"/>
            </a:br>
            <a:endParaRPr lang="es-US" dirty="0"/>
          </a:p>
          <a:p>
            <a:r>
              <a:rPr lang="es-US" dirty="0"/>
              <a:t>Ejemplo:</a:t>
            </a:r>
          </a:p>
          <a:p>
            <a:r>
              <a:rPr lang="es-US" dirty="0" err="1"/>
              <a:t>CaO</a:t>
            </a:r>
            <a:r>
              <a:rPr lang="es-US" dirty="0"/>
              <a:t>       ---&gt; Oxido de Calcio             (No lleva la valencia, porque este elemento posee solo una)</a:t>
            </a:r>
          </a:p>
          <a:p>
            <a:r>
              <a:rPr lang="es-US" dirty="0" err="1"/>
              <a:t>FeO</a:t>
            </a:r>
            <a:r>
              <a:rPr lang="es-US" dirty="0"/>
              <a:t>       ---&gt; Oxido de hierro (II)</a:t>
            </a:r>
          </a:p>
          <a:p>
            <a:r>
              <a:rPr lang="es-US" dirty="0"/>
              <a:t>Fe2O3  ---&gt; Oxido de hierro (III)</a:t>
            </a:r>
          </a:p>
          <a:p>
            <a:endParaRPr lang="es-GT"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TotalTime>
  <Words>70</Words>
  <Application>Microsoft Office PowerPoint</Application>
  <PresentationFormat>Presentación en pantalla (4:3)</PresentationFormat>
  <Paragraphs>44</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Mirador</vt:lpstr>
      <vt:lpstr>Óxidos Ácidos </vt:lpstr>
      <vt:lpstr>Diapositiva 2</vt:lpstr>
      <vt:lpstr>Diapositiva 3</vt:lpstr>
      <vt:lpstr>Sistema tradicional</vt:lpstr>
      <vt:lpstr>Diapositiva 5</vt:lpstr>
      <vt:lpstr>SISTEMA ESTEQUIOMÉTRICO O SISTEMÁTICO</vt:lpstr>
      <vt:lpstr>Diapositiva 7</vt:lpstr>
      <vt:lpstr>SISTEMA STOCK</vt:lpstr>
      <vt:lpstr>Diapositiva 9</vt:lpstr>
      <vt:lpstr>Diapositiva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Óxidos Ácidos</dc:title>
  <dc:creator>Familia</dc:creator>
  <cp:lastModifiedBy>Familia</cp:lastModifiedBy>
  <cp:revision>2</cp:revision>
  <dcterms:created xsi:type="dcterms:W3CDTF">2017-08-14T02:33:10Z</dcterms:created>
  <dcterms:modified xsi:type="dcterms:W3CDTF">2017-08-14T02:52:39Z</dcterms:modified>
</cp:coreProperties>
</file>