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4" r:id="rId10"/>
    <p:sldId id="267" r:id="rId11"/>
    <p:sldId id="265" r:id="rId12"/>
    <p:sldId id="266" r:id="rId13"/>
    <p:sldId id="268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00898"/>
            <a:ext cx="9144000" cy="2387600"/>
          </a:xfrm>
        </p:spPr>
        <p:txBody>
          <a:bodyPr>
            <a:noAutofit/>
          </a:bodyPr>
          <a:lstStyle/>
          <a:p>
            <a:r>
              <a:rPr lang="en-US" sz="16600" b="1" dirty="0">
                <a:latin typeface="Agency FB" panose="020B0503020202020204" charset="0"/>
                <a:cs typeface="Agency FB" panose="020B0503020202020204" charset="0"/>
              </a:rPr>
              <a:t>java 1</a:t>
            </a:r>
            <a:endParaRPr lang="en-US" sz="16600" b="1" dirty="0">
              <a:latin typeface="Agency FB" panose="020B0503020202020204" charset="0"/>
              <a:cs typeface="Agency FB" panose="020B0503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62890"/>
            <a:ext cx="10515600" cy="1325563"/>
          </a:xfrm>
        </p:spPr>
        <p:txBody>
          <a:bodyPr/>
          <a:p>
            <a:pPr algn="ctr"/>
            <a:r>
              <a:rPr lang="en-US" sz="2400" b="1" u="sng">
                <a:latin typeface="Calibri" panose="020F0502020204030204" charset="0"/>
                <a:cs typeface="Calibri" panose="020F0502020204030204" charset="0"/>
              </a:rPr>
              <a:t> أنواع البيانات العددية Numerical Datatype</a:t>
            </a:r>
            <a:endParaRPr lang="en-US" sz="2400" b="1" u="sng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595" y="1179195"/>
            <a:ext cx="10515600" cy="5521960"/>
          </a:xfrm>
        </p:spPr>
        <p:txBody>
          <a:bodyPr>
            <a:normAutofit/>
          </a:bodyPr>
          <a:p>
            <a:pPr marL="0" indent="0" algn="r">
              <a:buNone/>
            </a:pPr>
            <a:r>
              <a:rPr lang="ar-JO" sz="2400">
                <a:latin typeface="Calibri" panose="020F0502020204030204" charset="0"/>
                <a:cs typeface="Calibri" panose="020F0502020204030204" charset="0"/>
              </a:rPr>
              <a:t>الارقام الصحيحة :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 Integer - Long - Short - int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altLang="en-US" sz="2400">
                <a:latin typeface="Calibri" panose="020F0502020204030204" charset="0"/>
                <a:cs typeface="Calibri" panose="020F0502020204030204" charset="0"/>
              </a:rPr>
              <a:t>الارقام العشرية :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Double - float - Single - Decimal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ctr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2400" b="1" u="sng">
                <a:latin typeface="Calibri" panose="020F0502020204030204" charset="0"/>
                <a:cs typeface="Calibri" panose="020F0502020204030204" charset="0"/>
                <a:sym typeface="+mn-ea"/>
              </a:rPr>
              <a:t>Functions </a:t>
            </a:r>
            <a:r>
              <a:rPr lang="en-US" sz="2400" b="1" u="sng">
                <a:latin typeface="Calibri" panose="020F0502020204030204" charset="0"/>
                <a:cs typeface="Calibri" panose="020F0502020204030204" charset="0"/>
              </a:rPr>
              <a:t>مفهوم الدوال</a:t>
            </a: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ctr">
              <a:buNone/>
            </a:pPr>
            <a:endParaRPr lang="ar-JO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sz="2400">
                <a:latin typeface="Calibri" panose="020F0502020204030204" charset="0"/>
                <a:cs typeface="Calibri" panose="020F0502020204030204" charset="0"/>
              </a:rPr>
              <a:t>الفنكشن اذا اجا داخل الكلاس يسمى ميثود</a:t>
            </a:r>
            <a:endParaRPr lang="ar-JO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sz="2400">
                <a:latin typeface="Calibri" panose="020F0502020204030204" charset="0"/>
                <a:cs typeface="Calibri" panose="020F0502020204030204" charset="0"/>
              </a:rPr>
              <a:t>الاوبجكت اله اكشن كيف بنمثله بالفنكشن</a:t>
            </a:r>
            <a:endParaRPr lang="ar-JO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sz="2400">
                <a:latin typeface="Calibri" panose="020F0502020204030204" charset="0"/>
                <a:cs typeface="Calibri" panose="020F0502020204030204" charset="0"/>
              </a:rPr>
              <a:t>الفنكشن لا يتم تنفيذه الا عندد استدعاءه  </a:t>
            </a:r>
            <a:endParaRPr lang="ar-JO" sz="2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sz="3600" b="1" u="sng"/>
              <a:t>return &amp; jump</a:t>
            </a:r>
            <a:endParaRPr lang="en-US" altLang="en-US" sz="3600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r">
              <a:buNone/>
            </a:pPr>
            <a:r>
              <a:rPr lang="ar-JO" sz="2400">
                <a:latin typeface="Calibri" panose="020F0502020204030204" charset="0"/>
                <a:cs typeface="Calibri" panose="020F0502020204030204" charset="0"/>
              </a:rPr>
              <a:t>الصيغة العامة للدوال </a:t>
            </a:r>
            <a:endParaRPr lang="ar-JO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en-US" altLang="ar-JO" sz="2400">
                <a:latin typeface="Calibri" panose="020F0502020204030204" charset="0"/>
                <a:cs typeface="Calibri" panose="020F0502020204030204" charset="0"/>
              </a:rPr>
              <a:t>type name</a:t>
            </a:r>
            <a:r>
              <a:rPr lang="ar-JO" altLang="en-US" sz="24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latin typeface="Calibri" panose="020F0502020204030204" charset="0"/>
                <a:cs typeface="Calibri" panose="020F0502020204030204" charset="0"/>
              </a:rPr>
              <a:t>()</a:t>
            </a:r>
            <a:endParaRPr lang="en-US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en-US" altLang="en-US" sz="2400">
                <a:latin typeface="Calibri" panose="020F0502020204030204" charset="0"/>
                <a:cs typeface="Calibri" panose="020F0502020204030204" charset="0"/>
              </a:rPr>
              <a:t>{</a:t>
            </a:r>
            <a:endParaRPr lang="en-US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en-US" altLang="en-US" sz="2400">
                <a:latin typeface="Calibri" panose="020F0502020204030204" charset="0"/>
                <a:cs typeface="Calibri" panose="020F0502020204030204" charset="0"/>
              </a:rPr>
              <a:t>}</a:t>
            </a:r>
            <a:endParaRPr lang="en-US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altLang="en-US" sz="2400">
                <a:latin typeface="Calibri" panose="020F0502020204030204" charset="0"/>
                <a:cs typeface="Calibri" panose="020F0502020204030204" charset="0"/>
              </a:rPr>
              <a:t>لما يتم عملية الاستدعاء بصير عنا عملية اسمها قفز ولما يوصل لاخر بلوك بساوي عملية ارجاع لمكان الاستدعاء  </a:t>
            </a:r>
            <a:endParaRPr lang="ar-JO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altLang="ar-JO" sz="2400">
                <a:latin typeface="Calibri" panose="020F0502020204030204" charset="0"/>
                <a:cs typeface="Calibri" panose="020F0502020204030204" charset="0"/>
              </a:rPr>
              <a:t>بين الاستدعاء والتعريف في عميتين قفز من الاسترجاع الى التعريف عشان ينغذ الكود الي بداخله  بعدين ارجوع من البلوك الى الاستدعاء</a:t>
            </a:r>
            <a:endParaRPr lang="ar-JO" altLang="ar-JO" sz="2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000" b="1" u="sng"/>
              <a:t> : البارميترات Parameters</a:t>
            </a:r>
            <a:endParaRPr lang="en-US" sz="4000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 algn="r">
              <a:buNone/>
            </a:pPr>
            <a:r>
              <a:rPr lang="ar-JO" altLang="en-US" sz="2400">
                <a:latin typeface="Calibri" panose="020F0502020204030204" charset="0"/>
                <a:cs typeface="Calibri" panose="020F0502020204030204" charset="0"/>
              </a:rPr>
              <a:t>عبارة عن متغيرات يتم وضعها بين اقواس الدالة</a:t>
            </a:r>
            <a:endParaRPr lang="ar-JO" altLang="ar-JO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altLang="ar-JO" sz="2400">
                <a:latin typeface="Calibri" panose="020F0502020204030204" charset="0"/>
                <a:cs typeface="Calibri" panose="020F0502020204030204" charset="0"/>
              </a:rPr>
              <a:t>العلاقة بين المتغيرات والدوال في اشي بربط بينهم بكون</a:t>
            </a:r>
            <a:endParaRPr lang="en-US" altLang="ar-JO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en-US" altLang="ar-JO" sz="2400">
                <a:latin typeface="Calibri" panose="020F0502020204030204" charset="0"/>
                <a:cs typeface="Calibri" panose="020F0502020204030204" charset="0"/>
              </a:rPr>
              <a:t>action change </a:t>
            </a:r>
            <a:r>
              <a:rPr lang="ar-JO" altLang="en-US" sz="2400">
                <a:latin typeface="Calibri" panose="020F0502020204030204" charset="0"/>
                <a:cs typeface="Calibri" panose="020F0502020204030204" charset="0"/>
              </a:rPr>
              <a:t>الخصائص</a:t>
            </a:r>
            <a:endParaRPr lang="ar-JO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endParaRPr lang="ar-JO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en-US" altLang="ar-JO" sz="2400" b="1">
                <a:latin typeface="Calibri" panose="020F0502020204030204" charset="0"/>
                <a:cs typeface="Calibri" panose="020F0502020204030204" charset="0"/>
                <a:sym typeface="+mn-ea"/>
              </a:rPr>
              <a:t>this</a:t>
            </a:r>
            <a:r>
              <a:rPr lang="ar-JO" altLang="en-US" sz="2400" b="1">
                <a:latin typeface="Calibri" panose="020F0502020204030204" charset="0"/>
                <a:cs typeface="Calibri" panose="020F0502020204030204" charset="0"/>
              </a:rPr>
              <a:t>استخدام المتغير </a:t>
            </a:r>
            <a:endParaRPr lang="ar-JO" altLang="en-US" sz="2400" b="1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endParaRPr lang="ar-JO" altLang="en-US" sz="2400" b="1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endParaRPr lang="ar-JO" altLang="en-US" sz="2400" b="1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endParaRPr lang="ar-JO" altLang="en-US" sz="2400" b="1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sz="2400">
                <a:sym typeface="+mn-ea"/>
              </a:rPr>
              <a:t>كيف انشئ الكائن ؟</a:t>
            </a:r>
            <a:endParaRPr lang="ar-JO" sz="2400"/>
          </a:p>
          <a:p>
            <a:pPr marL="0" indent="0" algn="r">
              <a:buNone/>
            </a:pPr>
            <a:r>
              <a:rPr lang="en-US" sz="2400">
                <a:sym typeface="+mn-ea"/>
              </a:rPr>
              <a:t>new </a:t>
            </a:r>
            <a:r>
              <a:rPr lang="ar-JO" sz="2400">
                <a:sym typeface="+mn-ea"/>
              </a:rPr>
              <a:t>معناها انشئ نسخة جديدة من الكلاس</a:t>
            </a:r>
            <a:endParaRPr lang="ar-JO" sz="2400"/>
          </a:p>
          <a:p>
            <a:pPr marL="0" indent="0" algn="r">
              <a:buNone/>
            </a:pPr>
            <a:endParaRPr lang="ar-JO" alt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19505" y="23209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08280"/>
            <a:ext cx="10515600" cy="1325563"/>
          </a:xfrm>
        </p:spPr>
        <p:txBody>
          <a:bodyPr/>
          <a:p>
            <a:pPr algn="ctr"/>
            <a:r>
              <a:rPr lang="ar-JO" sz="4000" b="1" u="sng">
                <a:latin typeface="Calibri" panose="020F0502020204030204" charset="0"/>
                <a:cs typeface="Calibri" panose="020F0502020204030204" charset="0"/>
              </a:rPr>
              <a:t>مفهوم جمل التحكم</a:t>
            </a:r>
            <a:endParaRPr lang="ar-JO" sz="4000" b="1" u="sng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8845"/>
            <a:ext cx="10515600" cy="4351338"/>
          </a:xfrm>
        </p:spPr>
        <p:txBody>
          <a:bodyPr>
            <a:noAutofit/>
          </a:bodyPr>
          <a:p>
            <a:pPr marL="0" indent="0" algn="r">
              <a:buNone/>
            </a:pPr>
            <a:r>
              <a:rPr lang="ar-JO" altLang="en-US" sz="2400">
                <a:latin typeface="Calibri" panose="020F0502020204030204" charset="0"/>
                <a:cs typeface="Calibri" panose="020F0502020204030204" charset="0"/>
              </a:rPr>
              <a:t>اتحكم بسير التنفيذ يعني ايش يتنفذ وايش يتكرر وايش ما يتنفذ </a:t>
            </a:r>
            <a:endParaRPr lang="ar-JO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altLang="en-US" sz="2400">
                <a:latin typeface="Calibri" panose="020F0502020204030204" charset="0"/>
                <a:cs typeface="Calibri" panose="020F0502020204030204" charset="0"/>
              </a:rPr>
              <a:t>التحكم بكيفية سير سهم التنفيذ</a:t>
            </a:r>
            <a:endParaRPr lang="ar-JO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en-US" altLang="ar-JO" sz="2400">
                <a:latin typeface="Calibri" panose="020F0502020204030204" charset="0"/>
                <a:cs typeface="Calibri" panose="020F0502020204030204" charset="0"/>
              </a:rPr>
              <a:t> if</a:t>
            </a:r>
            <a:r>
              <a:rPr lang="ar-JO" altLang="en-US" sz="2400">
                <a:latin typeface="Calibri" panose="020F0502020204030204" charset="0"/>
                <a:cs typeface="Calibri" panose="020F0502020204030204" charset="0"/>
              </a:rPr>
              <a:t>استخدام جملة</a:t>
            </a:r>
            <a:endParaRPr lang="ar-JO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en-US" altLang="en-US" sz="2400">
                <a:latin typeface="Calibri" panose="020F0502020204030204" charset="0"/>
                <a:cs typeface="Calibri" panose="020F0502020204030204" charset="0"/>
              </a:rPr>
              <a:t>if (codition)</a:t>
            </a:r>
            <a:endParaRPr lang="en-US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en-US" altLang="en-US" sz="2400">
                <a:latin typeface="Calibri" panose="020F0502020204030204" charset="0"/>
                <a:cs typeface="Calibri" panose="020F0502020204030204" charset="0"/>
              </a:rPr>
              <a:t>{</a:t>
            </a:r>
            <a:endParaRPr lang="en-US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en-US" altLang="en-US" sz="2400">
                <a:latin typeface="Calibri" panose="020F0502020204030204" charset="0"/>
                <a:cs typeface="Calibri" panose="020F0502020204030204" charset="0"/>
              </a:rPr>
              <a:t>......</a:t>
            </a:r>
            <a:endParaRPr lang="en-US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endParaRPr lang="ar-JO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altLang="en-US" sz="24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else </a:t>
            </a:r>
            <a:r>
              <a:rPr lang="ar-JO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استخدامها</a:t>
            </a:r>
            <a:endParaRPr lang="ar-JO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اذا تحقق الشرط بتنفذ الموجود ب</a:t>
            </a:r>
            <a:endParaRPr lang="ar-JO" alt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 algn="r">
              <a:buNone/>
            </a:pPr>
            <a:r>
              <a:rPr lang="ar-JO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if</a:t>
            </a:r>
            <a:r>
              <a:rPr lang="ar-JO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اما اذا الشرط ما تحقق رح ينفذ </a:t>
            </a:r>
            <a:r>
              <a:rPr lang="en-US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else</a:t>
            </a:r>
            <a:endParaRPr lang="en-US" alt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 algn="r">
              <a:buNone/>
            </a:pPr>
            <a:r>
              <a:rPr lang="en-US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else if</a:t>
            </a:r>
            <a:r>
              <a:rPr lang="ar-JO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تستخدم لما يكون في اكثر من شرط </a:t>
            </a:r>
            <a:endParaRPr lang="ar-JO" alt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28295"/>
            <a:ext cx="10515600" cy="1325563"/>
          </a:xfrm>
        </p:spPr>
        <p:txBody>
          <a:bodyPr/>
          <a:p>
            <a:pPr algn="ctr"/>
            <a:r>
              <a:rPr lang="en-US" altLang="en-US" sz="4000" b="1" u="sng">
                <a:sym typeface="+mn-ea"/>
              </a:rPr>
              <a:t>switch</a:t>
            </a:r>
            <a:endParaRPr lang="en-US" altLang="en-US" sz="4000" b="1" u="sng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090"/>
            <a:ext cx="10515600" cy="4351338"/>
          </a:xfrm>
        </p:spPr>
        <p:txBody>
          <a:bodyPr>
            <a:noAutofit/>
          </a:bodyPr>
          <a:p>
            <a:pPr marL="0" indent="0" algn="r">
              <a:buNone/>
            </a:pP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switch</a:t>
            </a:r>
            <a:endParaRPr lang="en-US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altLang="en-US" sz="2000">
                <a:latin typeface="Calibri" panose="020F0502020204030204" charset="0"/>
                <a:cs typeface="Calibri" panose="020F0502020204030204" charset="0"/>
              </a:rPr>
              <a:t>شرط عادي تختبر بالشرط تبعها بين قوسين مافي شرط بنحط متغير او ثابت</a:t>
            </a:r>
            <a:endParaRPr lang="ar-JO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altLang="en-US" sz="2000">
                <a:latin typeface="Calibri" panose="020F0502020204030204" charset="0"/>
                <a:cs typeface="Calibri" panose="020F0502020204030204" charset="0"/>
              </a:rPr>
              <a:t>اختبر المتغير الموجود بين القوسين وببدا يدور على الكيس الي بتكون قيمتها صح وبطلع </a:t>
            </a:r>
            <a:endParaRPr lang="ar-JO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altLang="en-US" sz="2000">
                <a:latin typeface="Calibri" panose="020F0502020204030204" charset="0"/>
                <a:cs typeface="Calibri" panose="020F0502020204030204" charset="0"/>
              </a:rPr>
              <a:t>من البرنامج</a:t>
            </a:r>
            <a:endParaRPr lang="ar-JO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en-US" altLang="en-US" sz="2000">
                <a:latin typeface="Calibri" panose="020F0502020204030204" charset="0"/>
                <a:cs typeface="Calibri" panose="020F0502020204030204" charset="0"/>
              </a:rPr>
              <a:t>default </a:t>
            </a:r>
            <a:r>
              <a:rPr lang="ar-JO" altLang="en-US" sz="2000">
                <a:latin typeface="Calibri" panose="020F0502020204030204" charset="0"/>
                <a:cs typeface="Calibri" panose="020F0502020204030204" charset="0"/>
              </a:rPr>
              <a:t>استخدام</a:t>
            </a:r>
            <a:endParaRPr lang="ar-JO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altLang="en-US" sz="2000">
                <a:latin typeface="Calibri" panose="020F0502020204030204" charset="0"/>
                <a:cs typeface="Calibri" panose="020F0502020204030204" charset="0"/>
              </a:rPr>
              <a:t>اذا لم يجد اي كيس موافقه بنفذ الديفولت</a:t>
            </a:r>
            <a:endParaRPr lang="ar-JO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altLang="ar-JO" sz="2000">
                <a:latin typeface="Calibri" panose="020F0502020204030204" charset="0"/>
                <a:cs typeface="Calibri" panose="020F0502020204030204" charset="0"/>
              </a:rPr>
              <a:t>طريقة استخدام اكثر من كيس</a:t>
            </a:r>
            <a:endParaRPr lang="ar-JO" altLang="ar-JO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altLang="ar-JO" sz="2000">
                <a:latin typeface="Calibri" panose="020F0502020204030204" charset="0"/>
                <a:cs typeface="Calibri" panose="020F0502020204030204" charset="0"/>
              </a:rPr>
              <a:t>اذا كان عندك مجموعة من الكيسيز وبدك تطبق فيها نفس الجملة بنعمل هيك:</a:t>
            </a:r>
            <a:endParaRPr lang="ar-JO" altLang="ar-JO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en-US" altLang="ar-JO" sz="1600">
                <a:latin typeface="Calibri" panose="020F0502020204030204" charset="0"/>
                <a:cs typeface="Calibri" panose="020F0502020204030204" charset="0"/>
              </a:rPr>
              <a:t>case 20:</a:t>
            </a:r>
            <a:endParaRPr lang="en-US" altLang="ar-JO" sz="16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en-US" altLang="ar-JO" sz="1600">
                <a:latin typeface="Calibri" panose="020F0502020204030204" charset="0"/>
                <a:cs typeface="Calibri" panose="020F0502020204030204" charset="0"/>
              </a:rPr>
              <a:t>case 40:</a:t>
            </a:r>
            <a:endParaRPr lang="en-US" altLang="ar-JO" sz="16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en-US" altLang="ar-JO" sz="1600">
                <a:latin typeface="Calibri" panose="020F0502020204030204" charset="0"/>
                <a:cs typeface="Calibri" panose="020F0502020204030204" charset="0"/>
              </a:rPr>
              <a:t>case 60:</a:t>
            </a:r>
            <a:endParaRPr lang="en-US" altLang="ar-JO" sz="16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en-US" altLang="ar-JO" sz="2000">
                <a:latin typeface="Calibri" panose="020F0502020204030204" charset="0"/>
                <a:cs typeface="Calibri" panose="020F0502020204030204" charset="0"/>
              </a:rPr>
              <a:t>system.out.printin(‘....’);</a:t>
            </a:r>
            <a:endParaRPr lang="en-US" altLang="ar-JO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en-US" altLang="ar-JO" sz="2000">
                <a:latin typeface="Calibri" panose="020F0502020204030204" charset="0"/>
                <a:cs typeface="Calibri" panose="020F0502020204030204" charset="0"/>
              </a:rPr>
              <a:t>inline-if:</a:t>
            </a:r>
            <a:endParaRPr lang="en-US" altLang="ar-JO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altLang="ar-JO" sz="2000">
                <a:latin typeface="Calibri" panose="020F0502020204030204" charset="0"/>
                <a:cs typeface="Calibri" panose="020F0502020204030204" charset="0"/>
              </a:rPr>
              <a:t>عبارة عن جملة مختصرة ,جملة</a:t>
            </a:r>
            <a:r>
              <a:rPr lang="en-US" altLang="ar-JO" sz="2000">
                <a:latin typeface="Calibri" panose="020F0502020204030204" charset="0"/>
                <a:cs typeface="Calibri" panose="020F0502020204030204" charset="0"/>
              </a:rPr>
              <a:t>if</a:t>
            </a:r>
            <a:r>
              <a:rPr lang="ar-JO" altLang="ar-JO" sz="2000">
                <a:latin typeface="Calibri" panose="020F0502020204030204" charset="0"/>
                <a:cs typeface="Calibri" panose="020F0502020204030204" charset="0"/>
              </a:rPr>
              <a:t>ا</a:t>
            </a:r>
            <a:endParaRPr lang="ar-JO" altLang="ar-JO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altLang="ar-JO" sz="2000">
                <a:latin typeface="Calibri" panose="020F0502020204030204" charset="0"/>
                <a:cs typeface="Calibri" panose="020F0502020204030204" charset="0"/>
              </a:rPr>
              <a:t>لشرطية المختصرة</a:t>
            </a:r>
            <a:endParaRPr lang="ar-JO" altLang="ar-JO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en-US" altLang="ar-JO" sz="2000">
                <a:latin typeface="Calibri" panose="020F0502020204030204" charset="0"/>
                <a:cs typeface="Calibri" panose="020F0502020204030204" charset="0"/>
              </a:rPr>
              <a:t>int y=(c==10) ? : 70;</a:t>
            </a:r>
            <a:endParaRPr lang="en-US" altLang="ar-JO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en-US" altLang="ar-JO" sz="2000">
                <a:latin typeface="Calibri" panose="020F0502020204030204" charset="0"/>
                <a:cs typeface="Calibri" panose="020F0502020204030204" charset="0"/>
              </a:rPr>
              <a:t>: else</a:t>
            </a:r>
            <a:r>
              <a:rPr lang="ar-JO" altLang="ar-JO" sz="2000">
                <a:latin typeface="Calibri" panose="020F0502020204030204" charset="0"/>
                <a:cs typeface="Calibri" panose="020F0502020204030204" charset="0"/>
                <a:sym typeface="+mn-ea"/>
              </a:rPr>
              <a:t>كانها </a:t>
            </a:r>
            <a:endParaRPr lang="en-US" altLang="ar-JO" sz="20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510" y="135890"/>
            <a:ext cx="10515600" cy="6541135"/>
          </a:xfrm>
        </p:spPr>
        <p:txBody>
          <a:bodyPr>
            <a:noAutofit/>
          </a:bodyPr>
          <a:p>
            <a:pPr marL="0" indent="0" algn="r">
              <a:buNone/>
            </a:pPr>
            <a:r>
              <a:rPr lang="ar-JO" altLang="en-US" sz="2400" b="1" u="sng">
                <a:latin typeface="Calibri" panose="020F0502020204030204" charset="0"/>
                <a:cs typeface="Calibri" panose="020F0502020204030204" charset="0"/>
              </a:rPr>
              <a:t>المقدمة</a:t>
            </a:r>
            <a:endParaRPr lang="ar-JO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endParaRPr lang="ar-JO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endParaRPr lang="ar-JO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altLang="en-US" sz="2400">
                <a:latin typeface="Calibri" panose="020F0502020204030204" charset="0"/>
                <a:cs typeface="Calibri" panose="020F0502020204030204" charset="0"/>
              </a:rPr>
              <a:t>كل شيء عبارة عن كائن.</a:t>
            </a:r>
            <a:endParaRPr lang="ar-JO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endParaRPr lang="ar-JO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altLang="en-US" sz="2400">
                <a:latin typeface="Calibri" panose="020F0502020204030204" charset="0"/>
                <a:cs typeface="Calibri" panose="020F0502020204030204" charset="0"/>
              </a:rPr>
              <a:t>كل كائن يتكون من :</a:t>
            </a:r>
            <a:endParaRPr lang="ar-JO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altLang="en-US" sz="2400">
                <a:latin typeface="Calibri" panose="020F0502020204030204" charset="0"/>
                <a:cs typeface="Calibri" panose="020F0502020204030204" charset="0"/>
              </a:rPr>
              <a:t>1.خصائص </a:t>
            </a:r>
            <a:endParaRPr lang="ar-JO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altLang="en-US" sz="2400">
                <a:latin typeface="Calibri" panose="020F0502020204030204" charset="0"/>
                <a:cs typeface="Calibri" panose="020F0502020204030204" charset="0"/>
              </a:rPr>
              <a:t>2. افعال</a:t>
            </a:r>
            <a:endParaRPr lang="ar-JO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altLang="en-US" sz="2400">
                <a:latin typeface="Calibri" panose="020F0502020204030204" charset="0"/>
                <a:cs typeface="Calibri" panose="020F0502020204030204" charset="0"/>
              </a:rPr>
              <a:t>مثال : السيارة عبارة عن كائن ولون السيارة عبارة عن احمر وهذه خصائص السيارة</a:t>
            </a: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 ​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endParaRPr lang="ar-JO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altLang="en-US" sz="2400">
                <a:latin typeface="Calibri" panose="020F0502020204030204" charset="0"/>
                <a:cs typeface="Calibri" panose="020F0502020204030204" charset="0"/>
              </a:rPr>
              <a:t>الكائن هو الذي يفعل الافعال</a:t>
            </a: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 ​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endParaRPr lang="ar-JO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altLang="en-US" sz="2400">
                <a:latin typeface="Calibri" panose="020F0502020204030204" charset="0"/>
                <a:cs typeface="Calibri" panose="020F0502020204030204" charset="0"/>
              </a:rPr>
              <a:t>السيارة لديها افعال مثلا السيارة تمشي للامام للخلف تتوقف وتمشي.</a:t>
            </a:r>
            <a:endParaRPr lang="ar-JO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endParaRPr lang="ar-JO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​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625"/>
            <a:ext cx="10515600" cy="6358890"/>
          </a:xfrm>
        </p:spPr>
        <p:txBody>
          <a:bodyPr/>
          <a:p>
            <a:r>
              <a:rPr lang="en-US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car object name</a:t>
            </a:r>
            <a:r>
              <a:rPr lang="ar-JO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endParaRPr 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endParaRPr lang="en-US" altLang="ar-JO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ar-JO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ar-JO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ar-JO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altLang="en-US" sz="2400">
                <a:latin typeface="Calibri" panose="020F0502020204030204" charset="0"/>
                <a:cs typeface="Calibri" panose="020F0502020204030204" charset="0"/>
              </a:rPr>
              <a:t> :</a:t>
            </a:r>
            <a:r>
              <a:rPr lang="en-US" altLang="ar-JO" sz="2400">
                <a:latin typeface="Calibri" panose="020F0502020204030204" charset="0"/>
                <a:cs typeface="Calibri" panose="020F0502020204030204" charset="0"/>
              </a:rPr>
              <a:t>class  and object </a:t>
            </a:r>
            <a:r>
              <a:rPr lang="ar-JO" altLang="ar-JO" sz="2400">
                <a:latin typeface="Calibri" panose="020F0502020204030204" charset="0"/>
                <a:cs typeface="Calibri" panose="020F0502020204030204" charset="0"/>
              </a:rPr>
              <a:t>الفرق بين </a:t>
            </a:r>
            <a:endParaRPr lang="ar-JO" altLang="ar-JO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endParaRPr lang="ar-JO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endParaRPr lang="en-US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endParaRPr lang="en-US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altLang="en-US" sz="2400">
                <a:latin typeface="Calibri" panose="020F0502020204030204" charset="0"/>
                <a:cs typeface="Calibri" panose="020F0502020204030204" charset="0"/>
              </a:rPr>
              <a:t>: </a:t>
            </a:r>
            <a:r>
              <a:rPr lang="en-US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class</a:t>
            </a:r>
            <a:r>
              <a:rPr lang="ar-JO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 المقصود بال</a:t>
            </a:r>
            <a:endParaRPr lang="ar-JO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altLang="en-US" sz="2400">
                <a:latin typeface="Calibri" panose="020F0502020204030204" charset="0"/>
                <a:cs typeface="Calibri" panose="020F0502020204030204" charset="0"/>
              </a:rPr>
              <a:t> انه تحط الاشياء ضمن تصنيفات كل كائن اله خصائص معينة , ويعتبر الكلاس دليل ارشادي للكمبيوتر. </a:t>
            </a:r>
            <a:endParaRPr lang="ar-JO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altLang="en-US" sz="2400">
                <a:latin typeface="Calibri" panose="020F0502020204030204" charset="0"/>
                <a:cs typeface="Calibri" panose="020F0502020204030204" charset="0"/>
              </a:rPr>
              <a:t> </a:t>
            </a:r>
            <a:endParaRPr lang="ar-JO" altLang="en-US" sz="2400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572260" y="855980"/>
          <a:ext cx="85337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A2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color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black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camry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company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turm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 rot="16200000">
            <a:off x="9648825" y="3088005"/>
            <a:ext cx="422910" cy="1219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789670" y="3389630"/>
            <a:ext cx="2141220" cy="645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ar-JO"/>
              <a:t> object</a:t>
            </a:r>
            <a:r>
              <a:rPr lang="ar-JO" altLang="en-US">
                <a:sym typeface="+mn-ea"/>
              </a:rPr>
              <a:t>مافي </a:t>
            </a:r>
            <a:r>
              <a:rPr lang="en-US" altLang="ar-JO"/>
              <a:t> </a:t>
            </a:r>
            <a:r>
              <a:rPr lang="en-US" altLang="en-US"/>
              <a:t>class </a:t>
            </a:r>
            <a:r>
              <a:rPr lang="ar-JO" altLang="en-US"/>
              <a:t>بدون</a:t>
            </a:r>
            <a:endParaRPr lang="en-US" altLang="en-US"/>
          </a:p>
          <a:p>
            <a:pPr algn="ctr"/>
            <a:r>
              <a:rPr lang="en-US" altLang="en-US"/>
              <a:t>class </a:t>
            </a:r>
            <a:r>
              <a:rPr lang="ar-JO" altLang="en-US"/>
              <a:t>نسخة من</a:t>
            </a:r>
            <a:endParaRPr lang="ar-JO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9611360" y="43719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2585"/>
            <a:ext cx="10515600" cy="6162040"/>
          </a:xfrm>
        </p:spPr>
        <p:txBody>
          <a:bodyPr>
            <a:normAutofit lnSpcReduction="10000"/>
          </a:bodyPr>
          <a:p>
            <a:pPr marL="0" indent="0" algn="r">
              <a:buNone/>
            </a:pPr>
            <a:r>
              <a:rPr lang="ar-JO" altLang="en-US" sz="2400">
                <a:latin typeface="Calibri" panose="020F0502020204030204" charset="0"/>
                <a:cs typeface="Calibri" panose="020F0502020204030204" charset="0"/>
              </a:rPr>
              <a:t># من الكلاس الاصلية بقدر اشتق منها واخد الكلاس واعدل عليه واضيف عليه بالخصائص وهذا الشيء ينطبق على الآف الكلاسات والافعال احيانا تكون مشتركة.</a:t>
            </a:r>
            <a:endParaRPr lang="ar-JO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altLang="en-US" sz="2400">
                <a:latin typeface="Calibri" panose="020F0502020204030204" charset="0"/>
                <a:cs typeface="Calibri" panose="020F0502020204030204" charset="0"/>
              </a:rPr>
              <a:t># لغة جافا تصنف على انها  اوبجكت |تتعامل بالكلاسات والكائنات|.</a:t>
            </a:r>
            <a:endParaRPr lang="en-US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altLang="en-US" sz="2400">
                <a:latin typeface="Calibri" panose="020F0502020204030204" charset="0"/>
                <a:cs typeface="Calibri" panose="020F0502020204030204" charset="0"/>
              </a:rPr>
              <a:t># </a:t>
            </a:r>
            <a:r>
              <a:rPr lang="ar-JO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كل كائن يتكون من :</a:t>
            </a:r>
            <a:endParaRPr lang="ar-JO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400">
                <a:latin typeface="Calibri" panose="020F0502020204030204" charset="0"/>
                <a:cs typeface="Calibri" panose="020F0502020204030204" charset="0"/>
                <a:sym typeface="+mn-ea"/>
              </a:rPr>
              <a:t>variable</a:t>
            </a:r>
            <a:r>
              <a:rPr lang="ar-JO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1.خصائص برمجيآ تسمى المتغيرات</a:t>
            </a:r>
            <a:endParaRPr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 algn="r">
              <a:buNone/>
            </a:pPr>
            <a:r>
              <a:rPr lang="ar-JO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methods</a:t>
            </a:r>
            <a:r>
              <a:rPr lang="ar-JO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2. افعال برمجيآ تسمى الدوال</a:t>
            </a:r>
            <a:r>
              <a:rPr lang="en-US" altLang="ar-JO" sz="240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endParaRPr lang="ar-JO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endParaRPr lang="ar-JO" altLang="en-US" sz="2400" u="sng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altLang="en-US" sz="2400" u="sng">
                <a:latin typeface="Calibri" panose="020F0502020204030204" charset="0"/>
                <a:cs typeface="Calibri" panose="020F0502020204030204" charset="0"/>
              </a:rPr>
              <a:t>طريقة كتابة الكود في الجافا :</a:t>
            </a:r>
            <a:endParaRPr lang="ar-JO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ctr">
              <a:buNone/>
            </a:pPr>
            <a:r>
              <a:rPr lang="en-US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class</a:t>
            </a:r>
            <a:r>
              <a:rPr lang="ar-JO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اسم الكائن</a:t>
            </a:r>
            <a:endParaRPr lang="ar-JO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pPr marL="0" indent="0" algn="ctr">
              <a:buNone/>
            </a:pPr>
            <a:r>
              <a:rPr lang="en-US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{</a:t>
            </a:r>
            <a:endParaRPr lang="en-US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pPr marL="0" indent="0" algn="ctr">
              <a:buNone/>
            </a:pPr>
            <a:r>
              <a:rPr lang="en-US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int variable ;</a:t>
            </a:r>
            <a:endParaRPr lang="en-US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pPr marL="0" indent="0" algn="ctr">
              <a:buNone/>
            </a:pPr>
            <a:r>
              <a:rPr lang="en-US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int variable ;</a:t>
            </a:r>
            <a:endParaRPr lang="en-US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pPr marL="0" indent="0" algn="ctr">
              <a:buNone/>
            </a:pPr>
            <a:r>
              <a:rPr lang="en-US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}</a:t>
            </a:r>
            <a:endParaRPr lang="en-US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pPr marL="0" indent="0" algn="ctr">
              <a:buNone/>
            </a:pPr>
            <a:endParaRPr lang="en-US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p>
            <a:pPr algn="ctr"/>
            <a:r>
              <a:rPr lang="ar-JO" u="sng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التطبيق العملي للجافا </a:t>
            </a:r>
            <a:endParaRPr lang="ar-JO" u="sng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920"/>
            <a:ext cx="10515600" cy="5166360"/>
          </a:xfrm>
        </p:spPr>
        <p:txBody>
          <a:bodyPr>
            <a:normAutofit lnSpcReduction="20000"/>
          </a:bodyPr>
          <a:p>
            <a:pPr marL="0" indent="0" algn="r">
              <a:buNone/>
            </a:pPr>
            <a:r>
              <a:rPr lang="ar-JO" altLang="en-US" sz="2400">
                <a:latin typeface="Calibri" panose="020F0502020204030204" charset="0"/>
                <a:cs typeface="Calibri" panose="020F0502020204030204" charset="0"/>
              </a:rPr>
              <a:t>لازم يكون اسم امتداد الملف بنفس اسم الكلاس.</a:t>
            </a:r>
            <a:endParaRPr lang="en-US" altLang="ar-JO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en-US" altLang="en-US" sz="2400">
                <a:latin typeface="Calibri" panose="020F0502020204030204" charset="0"/>
                <a:cs typeface="Calibri" panose="020F0502020204030204" charset="0"/>
              </a:rPr>
              <a:t>method</a:t>
            </a:r>
            <a:r>
              <a:rPr lang="ar-JO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# الدالة اذا اجت داخل الكلاس تسمى </a:t>
            </a:r>
            <a:endParaRPr lang="en-US" altLang="ar-JO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altLang="ar-JO" sz="2400">
                <a:latin typeface="Calibri" panose="020F0502020204030204" charset="0"/>
                <a:cs typeface="Calibri" panose="020F0502020204030204" charset="0"/>
              </a:rPr>
              <a:t>الكلاس عبارة عن وصف للكائن</a:t>
            </a:r>
            <a:endParaRPr lang="ar-JO" altLang="ar-JO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altLang="ar-JO" sz="2400">
                <a:latin typeface="Calibri" panose="020F0502020204030204" charset="0"/>
                <a:cs typeface="Calibri" panose="020F0502020204030204" charset="0"/>
              </a:rPr>
              <a:t>انواع الكومنت بجافا :</a:t>
            </a:r>
            <a:endParaRPr lang="ar-JO" altLang="ar-JO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l">
              <a:buNone/>
            </a:pPr>
            <a:r>
              <a:rPr lang="en-US" altLang="ar-JO" sz="2400">
                <a:latin typeface="Calibri" panose="020F0502020204030204" charset="0"/>
                <a:cs typeface="Calibri" panose="020F0502020204030204" charset="0"/>
              </a:rPr>
              <a:t>1.inline comment </a:t>
            </a:r>
            <a:r>
              <a:rPr lang="ar-JO" altLang="ar-JO" sz="2400">
                <a:latin typeface="Calibri" panose="020F0502020204030204" charset="0"/>
                <a:cs typeface="Calibri" panose="020F0502020204030204" charset="0"/>
                <a:sym typeface="+mn-ea"/>
              </a:rPr>
              <a:t>على سطر واحد الكتابة بتكون</a:t>
            </a:r>
            <a:endParaRPr lang="ar-JO" altLang="ar-JO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l">
              <a:buNone/>
            </a:pPr>
            <a:endParaRPr lang="en-US" altLang="ar-JO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l">
              <a:buNone/>
            </a:pPr>
            <a:r>
              <a:rPr lang="en-US" altLang="ar-JO" sz="2400">
                <a:latin typeface="Calibri" panose="020F0502020204030204" charset="0"/>
                <a:cs typeface="Calibri" panose="020F0502020204030204" charset="0"/>
              </a:rPr>
              <a:t>// hello java....... </a:t>
            </a:r>
            <a:r>
              <a:rPr lang="ar-JO" altLang="ar-JO" sz="2400">
                <a:latin typeface="Calibri" panose="020F0502020204030204" charset="0"/>
                <a:cs typeface="Calibri" panose="020F0502020204030204" charset="0"/>
              </a:rPr>
              <a:t> </a:t>
            </a:r>
            <a:endParaRPr lang="ar-JO" altLang="ar-JO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l">
              <a:buNone/>
            </a:pPr>
            <a:endParaRPr lang="en-US" altLang="ar-JO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l">
              <a:buNone/>
            </a:pPr>
            <a:r>
              <a:rPr lang="en-US" altLang="ar-JO" sz="2400">
                <a:latin typeface="Calibri" panose="020F0502020204030204" charset="0"/>
                <a:cs typeface="Calibri" panose="020F0502020204030204" charset="0"/>
              </a:rPr>
              <a:t>2. multi inline comment </a:t>
            </a:r>
            <a:r>
              <a:rPr lang="ar-JO" altLang="ar-JO" sz="2400">
                <a:latin typeface="Calibri" panose="020F0502020204030204" charset="0"/>
                <a:cs typeface="Calibri" panose="020F0502020204030204" charset="0"/>
              </a:rPr>
              <a:t>على اكثر من سطر بتكون الكتابة</a:t>
            </a:r>
            <a:endParaRPr lang="ar-JO" altLang="ar-JO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l">
              <a:buNone/>
            </a:pPr>
            <a:endParaRPr lang="en-US" altLang="ar-JO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l">
              <a:buNone/>
            </a:pPr>
            <a:r>
              <a:rPr lang="en-US" altLang="ar-JO" sz="2400">
                <a:latin typeface="Calibri" panose="020F0502020204030204" charset="0"/>
                <a:cs typeface="Calibri" panose="020F0502020204030204" charset="0"/>
              </a:rPr>
              <a:t>/* hello ....</a:t>
            </a:r>
            <a:endParaRPr lang="en-US" altLang="ar-JO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l">
              <a:buNone/>
            </a:pPr>
            <a:r>
              <a:rPr lang="en-US" altLang="ar-JO" sz="2400">
                <a:latin typeface="Calibri" panose="020F0502020204030204" charset="0"/>
                <a:cs typeface="Calibri" panose="020F0502020204030204" charset="0"/>
              </a:rPr>
              <a:t>java 101</a:t>
            </a:r>
            <a:endParaRPr lang="en-US" altLang="ar-JO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l">
              <a:buNone/>
            </a:pPr>
            <a:r>
              <a:rPr lang="en-US" altLang="ar-JO" sz="2400">
                <a:latin typeface="Calibri" panose="020F0502020204030204" charset="0"/>
                <a:cs typeface="Calibri" panose="020F0502020204030204" charset="0"/>
              </a:rPr>
              <a:t> */</a:t>
            </a:r>
            <a:endParaRPr lang="en-US" altLang="ar-JO" sz="2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2100"/>
            <a:ext cx="10515600" cy="1325563"/>
          </a:xfrm>
        </p:spPr>
        <p:txBody>
          <a:bodyPr/>
          <a:p>
            <a:pPr algn="ctr"/>
            <a:r>
              <a:rPr lang="en-US" sz="4000" b="1" u="sng">
                <a:latin typeface="Calibri" panose="020F0502020204030204" charset="0"/>
                <a:cs typeface="Calibri" panose="020F0502020204030204" charset="0"/>
              </a:rPr>
              <a:t>Variables</a:t>
            </a:r>
            <a:endParaRPr lang="en-US" sz="4000" b="1" u="sng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595" y="671830"/>
            <a:ext cx="10515600" cy="4351338"/>
          </a:xfrm>
        </p:spPr>
        <p:txBody>
          <a:bodyPr>
            <a:normAutofit lnSpcReduction="20000"/>
          </a:bodyPr>
          <a:p>
            <a:pPr marL="0" indent="0" algn="r">
              <a:buNone/>
            </a:pPr>
            <a:endParaRPr lang="ar-JO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endParaRPr lang="ar-JO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endParaRPr lang="ar-JO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endParaRPr lang="ar-JO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endParaRPr lang="ar-JO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endParaRPr lang="ar-JO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endParaRPr lang="ar-JO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 algn="r">
              <a:buNone/>
            </a:pPr>
            <a:r>
              <a:rPr lang="ar-JO" sz="2400">
                <a:latin typeface="Calibri" panose="020F0502020204030204" charset="0"/>
                <a:cs typeface="Calibri" panose="020F0502020204030204" charset="0"/>
                <a:sym typeface="+mn-ea"/>
              </a:rPr>
              <a:t># الكمبيوتر بعطي لكل خانه عنوان عشان يميز ولا يتكرر نفسه.</a:t>
            </a:r>
            <a:endParaRPr lang="ar-JO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sz="2400">
                <a:latin typeface="Calibri" panose="020F0502020204030204" charset="0"/>
                <a:cs typeface="Calibri" panose="020F0502020204030204" charset="0"/>
              </a:rPr>
              <a:t># المتغيرات : اسماء مستعارة للعناوين بالذاكرة .</a:t>
            </a:r>
            <a:endParaRPr lang="ar-JO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altLang="en-US" sz="240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lang="en-US" altLang="ar-JO" sz="24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JO" altLang="en-US" sz="2400">
                <a:latin typeface="Calibri" panose="020F0502020204030204" charset="0"/>
                <a:cs typeface="Calibri" panose="020F0502020204030204" charset="0"/>
              </a:rPr>
              <a:t>“جلب  قيم و تخزين قيم”</a:t>
            </a:r>
            <a:r>
              <a:rPr lang="en-US" altLang="ar-JO" sz="24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JO" altLang="ar-JO" sz="24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ar-JO" sz="2400">
                <a:latin typeface="Calibri" panose="020F0502020204030204" charset="0"/>
                <a:cs typeface="Calibri" panose="020F0502020204030204" charset="0"/>
              </a:rPr>
              <a:t>Store ,</a:t>
            </a:r>
            <a:r>
              <a:rPr lang="ar-JO" altLang="en-US" sz="24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>
                <a:latin typeface="Calibri" panose="020F0502020204030204" charset="0"/>
                <a:cs typeface="Calibri" panose="020F0502020204030204" charset="0"/>
              </a:rPr>
              <a:t>Fetch </a:t>
            </a:r>
            <a:r>
              <a:rPr lang="ar-JO" altLang="en-US" sz="2400">
                <a:latin typeface="Calibri" panose="020F0502020204030204" charset="0"/>
                <a:cs typeface="Calibri" panose="020F0502020204030204" charset="0"/>
              </a:rPr>
              <a:t># </a:t>
            </a:r>
            <a:r>
              <a:rPr lang="ar-JO" altLang="ar-JO" sz="2400">
                <a:latin typeface="Calibri" panose="020F0502020204030204" charset="0"/>
                <a:cs typeface="Calibri" panose="020F0502020204030204" charset="0"/>
                <a:sym typeface="+mn-ea"/>
              </a:rPr>
              <a:t>بالذاكرة عنا عمليتين</a:t>
            </a:r>
            <a:endParaRPr lang="ar-JO" altLang="ar-JO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 algn="r">
              <a:buNone/>
            </a:pPr>
            <a:r>
              <a:rPr lang="ar-JO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.</a:t>
            </a:r>
            <a:r>
              <a:rPr lang="en-US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Fetch</a:t>
            </a:r>
            <a:r>
              <a:rPr lang="ar-JO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ar-JO" altLang="ar-JO" sz="2400">
                <a:latin typeface="Calibri" panose="020F0502020204030204" charset="0"/>
                <a:cs typeface="Calibri" panose="020F0502020204030204" charset="0"/>
                <a:sym typeface="+mn-ea"/>
              </a:rPr>
              <a:t>ولما اعطي امر طباعة معناها</a:t>
            </a:r>
            <a:r>
              <a:rPr lang="ar-JO" altLang="ar-JO" sz="240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ar-JO" sz="2400">
                <a:latin typeface="Calibri" panose="020F0502020204030204" charset="0"/>
                <a:cs typeface="Calibri" panose="020F0502020204030204" charset="0"/>
                <a:sym typeface="+mn-ea"/>
              </a:rPr>
              <a:t>Store</a:t>
            </a:r>
            <a:r>
              <a:rPr lang="ar-JO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# </a:t>
            </a:r>
            <a:r>
              <a:rPr lang="ar-JO" altLang="ar-JO" sz="2400">
                <a:latin typeface="Calibri" panose="020F0502020204030204" charset="0"/>
                <a:cs typeface="Calibri" panose="020F0502020204030204" charset="0"/>
                <a:sym typeface="+mn-ea"/>
              </a:rPr>
              <a:t>لما اخزن قيمة داخل الذاكرة معناها</a:t>
            </a:r>
            <a:endParaRPr lang="ar-JO" altLang="ar-JO" sz="240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830070" y="826135"/>
          <a:ext cx="853249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80"/>
                <a:gridCol w="5122545"/>
                <a:gridCol w="165227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address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content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size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0*321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 byte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0*322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0*FC1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10200005" y="3139440"/>
            <a:ext cx="2520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ar-JO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endParaRPr lang="ar-JO" altLang="en-US" sz="2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u="sng">
                <a:latin typeface="Calibri" panose="020F0502020204030204" charset="0"/>
                <a:cs typeface="Calibri" panose="020F0502020204030204" charset="0"/>
              </a:rPr>
              <a:t>datatype </a:t>
            </a:r>
            <a:endParaRPr lang="en-US" b="1" u="sng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 b="1" u="sng">
                <a:latin typeface="Calibri" panose="020F0502020204030204" charset="0"/>
                <a:cs typeface="Calibri" panose="020F0502020204030204" charset="0"/>
              </a:rPr>
              <a:t>type of datatype </a:t>
            </a: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: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1. int 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2. string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3. float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4. double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5. char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400" b="1" u="sng">
                <a:latin typeface="Calibri" panose="020F0502020204030204" charset="0"/>
                <a:cs typeface="Calibri" panose="020F0502020204030204" charset="0"/>
              </a:rPr>
              <a:t>general formula</a:t>
            </a:r>
            <a:endParaRPr lang="ar-JO" sz="2400" b="1" u="sng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datatype name=value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88290"/>
            <a:ext cx="10515600" cy="1325563"/>
          </a:xfrm>
        </p:spPr>
        <p:txBody>
          <a:bodyPr/>
          <a:p>
            <a:pPr algn="ctr"/>
            <a:r>
              <a:rPr lang="en-US" b="1" u="sng"/>
              <a:t> Variable Size</a:t>
            </a:r>
            <a:endParaRPr lang="en-US" b="1" u="sng"/>
          </a:p>
        </p:txBody>
      </p:sp>
      <p:graphicFrame>
        <p:nvGraphicFramePr>
          <p:cNvPr id="4" name="Table 3"/>
          <p:cNvGraphicFramePr/>
          <p:nvPr/>
        </p:nvGraphicFramePr>
        <p:xfrm>
          <a:off x="318770" y="1037590"/>
          <a:ext cx="11473815" cy="5589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770"/>
                <a:gridCol w="1364615"/>
                <a:gridCol w="8774430"/>
              </a:tblGrid>
              <a:tr h="621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Data Type</a:t>
                      </a:r>
                      <a:endParaRPr lang="en-US" sz="18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Size</a:t>
                      </a:r>
                      <a:endParaRPr lang="en-US" sz="18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/>
                </a:tc>
              </a:tr>
              <a:tr h="621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byte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1 byte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Stores whole numbers from -128 to 127</a:t>
                      </a:r>
                      <a:endParaRPr lang="en-US" sz="1800"/>
                    </a:p>
                  </a:txBody>
                  <a:tcPr/>
                </a:tc>
              </a:tr>
              <a:tr h="621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    short	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2bytes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Stores whole numbers from -32,768 to 32,767</a:t>
                      </a:r>
                      <a:endParaRPr lang="en-US" sz="1800"/>
                    </a:p>
                  </a:txBody>
                  <a:tcPr/>
                </a:tc>
              </a:tr>
              <a:tr h="621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int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4 bytes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Stores whole numbers from -2,147,483,648 to 2,147,483,647</a:t>
                      </a:r>
                      <a:endParaRPr lang="en-US" sz="1800"/>
                    </a:p>
                  </a:txBody>
                  <a:tcPr/>
                </a:tc>
              </a:tr>
              <a:tr h="621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long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8 bytes	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Stores whole numbers from -9,223,372,036,854,775,808 to 9,223,372,036,854,775,807</a:t>
                      </a:r>
                      <a:endParaRPr lang="en-US" sz="1800"/>
                    </a:p>
                  </a:txBody>
                  <a:tcPr/>
                </a:tc>
              </a:tr>
              <a:tr h="621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float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4 bytes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Stores fractional numbers. Sufficient for storing 6 to 7 decimal digits</a:t>
                      </a:r>
                      <a:endParaRPr lang="en-US" sz="1800"/>
                    </a:p>
                  </a:txBody>
                  <a:tcPr/>
                </a:tc>
              </a:tr>
              <a:tr h="621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double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8 bytes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Stores fractional numbers. Sufficient for storing 15 decimal digits</a:t>
                      </a:r>
                      <a:endParaRPr lang="en-US" sz="1800"/>
                    </a:p>
                  </a:txBody>
                  <a:tcPr/>
                </a:tc>
              </a:tr>
              <a:tr h="621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boolean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1 bit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Stores true or false values</a:t>
                      </a:r>
                      <a:endParaRPr lang="en-US" sz="1800"/>
                    </a:p>
                  </a:txBody>
                  <a:tcPr/>
                </a:tc>
              </a:tr>
              <a:tr h="621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char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2 bytes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Stores a single character/letter or ASCII values</a:t>
                      </a:r>
                      <a:endParaRPr lang="en-US" sz="1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>
                <a:latin typeface="Calibri" panose="020F0502020204030204" charset="0"/>
                <a:cs typeface="Calibri" panose="020F0502020204030204" charset="0"/>
              </a:rPr>
              <a:t>return</a:t>
            </a:r>
            <a:r>
              <a:rPr lang="en-US" altLang="en-US"/>
              <a:t> 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554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int name()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{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...........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}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 algn="r">
              <a:buNone/>
            </a:pPr>
            <a:r>
              <a:rPr lang="ar-JO" sz="2400">
                <a:latin typeface="Calibri" panose="020F0502020204030204" charset="0"/>
                <a:cs typeface="Calibri" panose="020F0502020204030204" charset="0"/>
              </a:rPr>
              <a:t>لما تكتب النوع للدالة بس ترجع من الكود بترجع حامله قيمة بنفس نوع المتغير</a:t>
            </a:r>
            <a:r>
              <a:rPr lang="en-US" altLang="ar-JO" sz="24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JO" sz="2400">
                <a:latin typeface="Calibri" panose="020F0502020204030204" charset="0"/>
                <a:cs typeface="Calibri" panose="020F0502020204030204" charset="0"/>
              </a:rPr>
              <a:t>المحطوط</a:t>
            </a:r>
            <a:endParaRPr lang="ar-JO" sz="2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3681</Words>
  <Application>WPS Presentation</Application>
  <PresentationFormat>Widescreen</PresentationFormat>
  <Paragraphs>260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SimSun</vt:lpstr>
      <vt:lpstr>Wingdings</vt:lpstr>
      <vt:lpstr>Agency FB</vt:lpstr>
      <vt:lpstr>Calibri</vt:lpstr>
      <vt:lpstr>Microsoft YaHei</vt:lpstr>
      <vt:lpstr>Arial Unicode MS</vt:lpstr>
      <vt:lpstr>Calibri Light</vt:lpstr>
      <vt:lpstr>Times New Roman</vt:lpstr>
      <vt:lpstr>Arabic Typesetting</vt:lpstr>
      <vt:lpstr>Aldhabi</vt:lpstr>
      <vt:lpstr>Sitka Subheading</vt:lpstr>
      <vt:lpstr>Tempus Sans ITC</vt:lpstr>
      <vt:lpstr>Snap ITC</vt:lpstr>
      <vt:lpstr>Sitka Text</vt:lpstr>
      <vt:lpstr>Corbel</vt:lpstr>
      <vt:lpstr>Office Theme</vt:lpstr>
      <vt:lpstr>java 1</vt:lpstr>
      <vt:lpstr>PowerPoint 演示文稿</vt:lpstr>
      <vt:lpstr>PowerPoint 演示文稿</vt:lpstr>
      <vt:lpstr>PowerPoint 演示文稿</vt:lpstr>
      <vt:lpstr>التطبيق العملي للجافا </vt:lpstr>
      <vt:lpstr>Variables</vt:lpstr>
      <vt:lpstr>datatype </vt:lpstr>
      <vt:lpstr> Variable Size</vt:lpstr>
      <vt:lpstr>return  </vt:lpstr>
      <vt:lpstr> أنواع البيانات العددية Numerical Datatype</vt:lpstr>
      <vt:lpstr>return &amp; jump</vt:lpstr>
      <vt:lpstr>الدرس الثامن والعشرون : مفهوم البارميترات Parameters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</dc:title>
  <dc:creator/>
  <cp:lastModifiedBy>Nad</cp:lastModifiedBy>
  <cp:revision>9</cp:revision>
  <dcterms:created xsi:type="dcterms:W3CDTF">2023-06-04T13:09:00Z</dcterms:created>
  <dcterms:modified xsi:type="dcterms:W3CDTF">2023-06-10T17:47:56Z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D1870FE05CF04FB3B4B35F00F1B9F445</vt:lpwstr>
  </property>
  <property fmtid="{D5CDD505-2E9C-101B-9397-08002B2CF9AE}" pid="3" name="KSOProductBuildVer">
    <vt:lpwstr>1033-11.2.0.11417</vt:lpwstr>
  </property>
</Properties>
</file>