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</p:sldIdLst>
  <p:sldSz cy="24688800" cx="329184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76">
          <p15:clr>
            <a:srgbClr val="A4A3A4"/>
          </p15:clr>
        </p15:guide>
        <p15:guide id="2" pos="146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7C9439-345D-4C77-8C43-7709B78156E3}">
  <a:tblStyle styleId="{CD7C9439-345D-4C77-8C43-7709B78156E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76" orient="horz"/>
        <p:guide pos="146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646640" y="988219"/>
            <a:ext cx="2962513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646640" y="5760244"/>
            <a:ext cx="14755415" cy="8089106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16516350" y="5760244"/>
            <a:ext cx="14755415" cy="8089106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1646640" y="13963659"/>
            <a:ext cx="14755415" cy="8090297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16516350" y="13963659"/>
            <a:ext cx="14755415" cy="8090297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451998" y="17281931"/>
            <a:ext cx="19751278" cy="2040731"/>
          </a:xfrm>
          <a:prstGeom prst="rect">
            <a:avLst/>
          </a:prstGeom>
          <a:noFill/>
          <a:ln>
            <a:noFill/>
          </a:ln>
        </p:spPr>
        <p:txBody>
          <a:bodyPr anchorCtr="0" anchor="b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6451998" y="2206236"/>
            <a:ext cx="19751278" cy="14812564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marR="0" rtl="0" algn="l"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320"/>
              <a:buFont typeface="Arial"/>
              <a:buNone/>
              <a:defRPr b="0" i="0" sz="23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  <a:defRPr b="0" i="0" sz="1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451998" y="19322655"/>
            <a:ext cx="19751278" cy="289679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228600" lvl="0" marL="45720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040"/>
            </a:lvl1pPr>
            <a:lvl2pPr indent="-228600" lvl="1" marL="914400" algn="l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  <a:defRPr sz="88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4pPr>
            <a:lvl5pPr indent="-228600" lvl="4" marL="22860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5pPr>
            <a:lvl6pPr indent="-228600" lvl="5" marL="27432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6pPr>
            <a:lvl7pPr indent="-228600" lvl="6" marL="32004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7pPr>
            <a:lvl8pPr indent="-228600" lvl="7" marL="36576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8pPr>
            <a:lvl9pPr indent="-228600" lvl="8" marL="41148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647192" y="989013"/>
            <a:ext cx="2962401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8312153" y="-905510"/>
            <a:ext cx="16294099" cy="29624019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17036057" y="7818248"/>
            <a:ext cx="21065729" cy="7405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2166344" y="468519"/>
            <a:ext cx="21065729" cy="22105145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2469358" y="7670006"/>
            <a:ext cx="27979689" cy="5291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4937524" y="13989853"/>
            <a:ext cx="23043355" cy="6310313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2048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/>
            </a:lvl1pPr>
            <a:lvl2pPr lvl="1" algn="ctr">
              <a:spcBef>
                <a:spcPts val="1808"/>
              </a:spcBef>
              <a:spcAft>
                <a:spcPts val="0"/>
              </a:spcAft>
              <a:buClr>
                <a:schemeClr val="dk1"/>
              </a:buClr>
              <a:buSzPts val="9040"/>
              <a:buFont typeface="Arial"/>
              <a:buNone/>
              <a:defRPr/>
            </a:lvl2pPr>
            <a:lvl3pPr lvl="2" algn="ctr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/>
            </a:lvl3pPr>
            <a:lvl4pPr lvl="3" algn="ctr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/>
            </a:lvl4pPr>
            <a:lvl5pPr lvl="4" algn="ctr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/>
            </a:lvl5pPr>
            <a:lvl6pPr lvl="5" algn="ctr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/>
            </a:lvl6pPr>
            <a:lvl7pPr lvl="6" algn="ctr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/>
            </a:lvl7pPr>
            <a:lvl8pPr lvl="7" algn="ctr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/>
            </a:lvl8pPr>
            <a:lvl9pPr lvl="8" algn="ctr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647192" y="989013"/>
            <a:ext cx="2962401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647192" y="5759450"/>
            <a:ext cx="29624019" cy="16294099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2600330" y="15865080"/>
            <a:ext cx="27980879" cy="4902994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8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600330" y="10464405"/>
            <a:ext cx="27980879" cy="5400675"/>
          </a:xfrm>
          <a:prstGeom prst="rect">
            <a:avLst/>
          </a:prstGeom>
          <a:noFill/>
          <a:ln>
            <a:noFill/>
          </a:ln>
        </p:spPr>
        <p:txBody>
          <a:bodyPr anchorCtr="0" anchor="b" bIns="183400" lIns="366800" spcFirstLastPara="1" rIns="366800" wrap="square" tIns="183400">
            <a:noAutofit/>
          </a:bodyPr>
          <a:lstStyle>
            <a:lvl1pPr indent="-228600" lvl="0" marL="4572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440"/>
            </a:lvl1pPr>
            <a:lvl2pPr indent="-228600" lvl="1" marL="9144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/>
            </a:lvl2pPr>
            <a:lvl3pPr indent="-228600" lvl="2" marL="13716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120"/>
            </a:lvl3pPr>
            <a:lvl4pPr indent="-228600" lvl="3" marL="182880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040"/>
            </a:lvl4pPr>
            <a:lvl5pPr indent="-228600" lvl="4" marL="228600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040"/>
            </a:lvl5pPr>
            <a:lvl6pPr indent="-228600" lvl="5" marL="274320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040"/>
            </a:lvl6pPr>
            <a:lvl7pPr indent="-228600" lvl="6" marL="320040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040"/>
            </a:lvl7pPr>
            <a:lvl8pPr indent="-228600" lvl="7" marL="365760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040"/>
            </a:lvl8pPr>
            <a:lvl9pPr indent="-228600" lvl="8" marL="411480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04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647192" y="989013"/>
            <a:ext cx="2962401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646640" y="5760243"/>
            <a:ext cx="14755415" cy="16293705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0360" lvl="1" marL="91440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–"/>
              <a:defRPr sz="1760"/>
            </a:lvl2pPr>
            <a:lvl3pPr indent="-320039" lvl="2" marL="1371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440"/>
            </a:lvl3pPr>
            <a:lvl4pPr indent="-314960" lvl="3" marL="18288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–"/>
              <a:defRPr sz="1360"/>
            </a:lvl4pPr>
            <a:lvl5pPr indent="-314960" lvl="4" marL="22860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5pPr>
            <a:lvl6pPr indent="-314960" lvl="5" marL="27432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6pPr>
            <a:lvl7pPr indent="-314960" lvl="6" marL="32004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7pPr>
            <a:lvl8pPr indent="-314959" lvl="7" marL="3657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8pPr>
            <a:lvl9pPr indent="-314959" lvl="8" marL="41148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6516350" y="5760243"/>
            <a:ext cx="14755415" cy="16293705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0360" lvl="1" marL="91440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–"/>
              <a:defRPr sz="1760"/>
            </a:lvl2pPr>
            <a:lvl3pPr indent="-320039" lvl="2" marL="1371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440"/>
            </a:lvl3pPr>
            <a:lvl4pPr indent="-314960" lvl="3" marL="18288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–"/>
              <a:defRPr sz="1360"/>
            </a:lvl4pPr>
            <a:lvl5pPr indent="-314960" lvl="4" marL="22860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5pPr>
            <a:lvl6pPr indent="-314960" lvl="5" marL="27432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6pPr>
            <a:lvl7pPr indent="-314960" lvl="6" marL="32004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7pPr>
            <a:lvl8pPr indent="-314959" lvl="7" marL="3657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8pPr>
            <a:lvl9pPr indent="-314959" lvl="8" marL="41148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»"/>
              <a:defRPr sz="136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645449" y="988219"/>
            <a:ext cx="29627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645448" y="5526887"/>
            <a:ext cx="14544675" cy="2302669"/>
          </a:xfrm>
          <a:prstGeom prst="rect">
            <a:avLst/>
          </a:prstGeom>
          <a:noFill/>
          <a:ln>
            <a:noFill/>
          </a:ln>
        </p:spPr>
        <p:txBody>
          <a:bodyPr anchorCtr="0" anchor="b" bIns="183400" lIns="366800" spcFirstLastPara="1" rIns="366800" wrap="square" tIns="183400">
            <a:noAutofit/>
          </a:bodyPr>
          <a:lstStyle>
            <a:lvl1pPr indent="-228600" lvl="0" marL="45720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  <a:defRPr b="1" sz="1760"/>
            </a:lvl1pPr>
            <a:lvl2pPr indent="-228600" lvl="1" marL="9144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sz="1440"/>
            </a:lvl2pPr>
            <a:lvl3pPr indent="-228600" lvl="2" marL="1371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sz="1360"/>
            </a:lvl3pPr>
            <a:lvl4pPr indent="-228600" lvl="3" marL="18288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4pPr>
            <a:lvl5pPr indent="-228600" lvl="4" marL="22860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5pPr>
            <a:lvl6pPr indent="-228600" lvl="5" marL="27432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6pPr>
            <a:lvl7pPr indent="-228600" lvl="6" marL="32004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7pPr>
            <a:lvl8pPr indent="-228600" lvl="7" marL="36576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8pPr>
            <a:lvl9pPr indent="-228600" lvl="8" marL="41148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1645448" y="7829551"/>
            <a:ext cx="14544675" cy="14224397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40360" lvl="0" marL="45720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 sz="1760"/>
            </a:lvl1pPr>
            <a:lvl2pPr indent="-320040" lvl="1" marL="9144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sz="1440"/>
            </a:lvl2pPr>
            <a:lvl3pPr indent="-314960" lvl="2" marL="1371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360"/>
            </a:lvl3pPr>
            <a:lvl4pPr indent="-299719" lvl="3" marL="18288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–"/>
              <a:defRPr sz="1120"/>
            </a:lvl4pPr>
            <a:lvl5pPr indent="-299720" lvl="4" marL="22860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5pPr>
            <a:lvl6pPr indent="-299720" lvl="5" marL="27432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6pPr>
            <a:lvl7pPr indent="-299720" lvl="6" marL="32004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7pPr>
            <a:lvl8pPr indent="-299720" lvl="7" marL="36576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8pPr>
            <a:lvl9pPr indent="-299720" lvl="8" marL="41148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16722333" y="5526887"/>
            <a:ext cx="14550628" cy="2302669"/>
          </a:xfrm>
          <a:prstGeom prst="rect">
            <a:avLst/>
          </a:prstGeom>
          <a:noFill/>
          <a:ln>
            <a:noFill/>
          </a:ln>
        </p:spPr>
        <p:txBody>
          <a:bodyPr anchorCtr="0" anchor="b" bIns="183400" lIns="366800" spcFirstLastPara="1" rIns="366800" wrap="square" tIns="183400">
            <a:noAutofit/>
          </a:bodyPr>
          <a:lstStyle>
            <a:lvl1pPr indent="-228600" lvl="0" marL="45720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  <a:defRPr b="1" sz="1760"/>
            </a:lvl1pPr>
            <a:lvl2pPr indent="-228600" lvl="1" marL="9144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sz="1440"/>
            </a:lvl2pPr>
            <a:lvl3pPr indent="-228600" lvl="2" marL="1371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sz="1360"/>
            </a:lvl3pPr>
            <a:lvl4pPr indent="-228600" lvl="3" marL="18288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4pPr>
            <a:lvl5pPr indent="-228600" lvl="4" marL="22860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5pPr>
            <a:lvl6pPr indent="-228600" lvl="5" marL="27432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6pPr>
            <a:lvl7pPr indent="-228600" lvl="6" marL="32004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7pPr>
            <a:lvl8pPr indent="-228600" lvl="7" marL="36576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8pPr>
            <a:lvl9pPr indent="-228600" lvl="8" marL="41148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1" sz="112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16722333" y="7829551"/>
            <a:ext cx="14550628" cy="14224397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40360" lvl="0" marL="45720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 sz="1760"/>
            </a:lvl1pPr>
            <a:lvl2pPr indent="-320040" lvl="1" marL="9144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sz="1440"/>
            </a:lvl2pPr>
            <a:lvl3pPr indent="-314960" lvl="2" marL="1371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360"/>
            </a:lvl3pPr>
            <a:lvl4pPr indent="-299719" lvl="3" marL="18288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–"/>
              <a:defRPr sz="1120"/>
            </a:lvl4pPr>
            <a:lvl5pPr indent="-299720" lvl="4" marL="22860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5pPr>
            <a:lvl6pPr indent="-299720" lvl="5" marL="27432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6pPr>
            <a:lvl7pPr indent="-299720" lvl="6" marL="32004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7pPr>
            <a:lvl8pPr indent="-299720" lvl="7" marL="36576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8pPr>
            <a:lvl9pPr indent="-299720" lvl="8" marL="411480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sz="112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647192" y="989013"/>
            <a:ext cx="2962401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645448" y="983457"/>
            <a:ext cx="10829925" cy="4182666"/>
          </a:xfrm>
          <a:prstGeom prst="rect">
            <a:avLst/>
          </a:prstGeom>
          <a:noFill/>
          <a:ln>
            <a:noFill/>
          </a:ln>
        </p:spPr>
        <p:txBody>
          <a:bodyPr anchorCtr="0" anchor="b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2870656" y="983466"/>
            <a:ext cx="18402300" cy="21070491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375920" lvl="0" marL="457200" algn="l"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320"/>
              <a:buFont typeface="Arial"/>
              <a:buChar char="•"/>
              <a:defRPr sz="232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0360" lvl="2" marL="137160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 sz="1760"/>
            </a:lvl3pPr>
            <a:lvl4pPr indent="-320039" lvl="3" marL="18288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sz="1440"/>
            </a:lvl4pPr>
            <a:lvl5pPr indent="-320039" lvl="4" marL="22860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»"/>
              <a:defRPr sz="1440"/>
            </a:lvl5pPr>
            <a:lvl6pPr indent="-320039" lvl="5" marL="27432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»"/>
              <a:defRPr sz="1440"/>
            </a:lvl6pPr>
            <a:lvl7pPr indent="-320039" lvl="6" marL="32004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»"/>
              <a:defRPr sz="1440"/>
            </a:lvl7pPr>
            <a:lvl8pPr indent="-320040" lvl="7" marL="3657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»"/>
              <a:defRPr sz="1440"/>
            </a:lvl8pPr>
            <a:lvl9pPr indent="-320040" lvl="8" marL="41148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»"/>
              <a:defRPr sz="144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1645448" y="5166129"/>
            <a:ext cx="10829925" cy="168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228600" lvl="0" marL="45720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040"/>
            </a:lvl1pPr>
            <a:lvl2pPr indent="-228600" lvl="1" marL="914400" algn="l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  <a:defRPr sz="88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4pPr>
            <a:lvl5pPr indent="-228600" lvl="4" marL="22860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5pPr>
            <a:lvl6pPr indent="-228600" lvl="5" marL="27432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6pPr>
            <a:lvl7pPr indent="-228600" lvl="6" marL="32004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7pPr>
            <a:lvl8pPr indent="-228600" lvl="7" marL="36576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8pPr>
            <a:lvl9pPr indent="-228600" lvl="8" marL="4114800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640"/>
              <a:buFont typeface="Arial"/>
              <a:buNone/>
              <a:defRPr sz="64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47192" y="989013"/>
            <a:ext cx="2962401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47192" y="5759450"/>
            <a:ext cx="29624019" cy="16294099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-878839" lvl="0" marL="457200" marR="0" rtl="0" algn="l">
              <a:spcBef>
                <a:spcPts val="2048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Char char="•"/>
              <a:defRPr b="0" i="0" sz="10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02640" lvl="1" marL="914400" marR="0" rtl="0" algn="l">
              <a:spcBef>
                <a:spcPts val="1808"/>
              </a:spcBef>
              <a:spcAft>
                <a:spcPts val="0"/>
              </a:spcAft>
              <a:buClr>
                <a:schemeClr val="dk1"/>
              </a:buClr>
              <a:buSzPts val="9040"/>
              <a:buFont typeface="Arial"/>
              <a:buChar char="–"/>
              <a:defRPr b="0" i="0" sz="9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6280" lvl="2" marL="1371600" marR="0" rtl="0" algn="l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b="0" i="0" sz="76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0" lvl="3" marL="18288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0" lvl="4" marL="22860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0" lvl="5" marL="27432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0" lvl="6" marL="3200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0" lvl="7" marL="36576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0" lvl="8" marL="41148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471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248392" y="22482175"/>
            <a:ext cx="104216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3592792" y="22482175"/>
            <a:ext cx="767842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400" lIns="366800" spcFirstLastPara="1" rIns="366800" wrap="square" tIns="183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9188525" y="457200"/>
            <a:ext cx="156468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3400" lIns="366800" spcFirstLastPara="1" rIns="366800" wrap="square" tIns="183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chemeClr val="dk1"/>
                </a:solidFill>
              </a:rPr>
              <a:t>How The Outcome Of A Chess Games Are Determined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520">
                <a:latin typeface="Arial"/>
                <a:ea typeface="Arial"/>
                <a:cs typeface="Arial"/>
                <a:sym typeface="Arial"/>
              </a:rPr>
            </a:br>
            <a:r>
              <a:rPr lang="en-US" sz="4320"/>
              <a:t>Nadrata Abdul-salam</a:t>
            </a:r>
            <a:endParaRPr b="1" sz="432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14"/>
          <p:cNvGraphicFramePr/>
          <p:nvPr/>
        </p:nvGraphicFramePr>
        <p:xfrm>
          <a:off x="10127901" y="4573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{CD7C9439-345D-4C77-8C43-7709B78156E3}</a:tableStyleId>
              </a:tblPr>
              <a:tblGrid>
                <a:gridCol w="12245350"/>
              </a:tblGrid>
              <a:tr h="19658125">
                <a:tc>
                  <a:txBody>
                    <a:bodyPr/>
                    <a:lstStyle/>
                    <a:p>
                      <a:pPr indent="-447675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50"/>
                        <a:buFont typeface="Playfair Display"/>
                        <a:buChar char="●"/>
                      </a:pPr>
                      <a:r>
                        <a:rPr lang="en-US" sz="345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100% of white players who the Queens pawns/mason attack, Philidord defense 2&amp;3 ,French defense etc won the game.</a:t>
                      </a:r>
                      <a:endParaRPr sz="345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45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447675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50"/>
                        <a:buFont typeface="Playfair Display"/>
                        <a:buChar char="●"/>
                      </a:pPr>
                      <a:r>
                        <a:rPr lang="en-US" sz="345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Players with ratings between a 1000 and 1500 new more likely to win  a game</a:t>
                      </a:r>
                      <a:endParaRPr sz="345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50">
                        <a:solidFill>
                          <a:schemeClr val="dk1"/>
                        </a:solidFill>
                      </a:endParaRPr>
                    </a:p>
                    <a:p>
                      <a:pPr indent="-203200" lvl="0" marL="342900" marR="0" rtl="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-2032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-2032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-2032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122250" marB="122250" marR="305675" marL="3056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Blue tissue paper" id="100" name="Google Shape;100;p14"/>
          <p:cNvSpPr txBox="1"/>
          <p:nvPr/>
        </p:nvSpPr>
        <p:spPr>
          <a:xfrm>
            <a:off x="10119360" y="3977852"/>
            <a:ext cx="12254140" cy="59585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900" lIns="65825" spcFirstLastPara="1" rIns="65825" wrap="square" tIns="32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graphicFrame>
        <p:nvGraphicFramePr>
          <p:cNvPr id="101" name="Google Shape;101;p14"/>
          <p:cNvGraphicFramePr/>
          <p:nvPr/>
        </p:nvGraphicFramePr>
        <p:xfrm>
          <a:off x="22705978" y="45934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{CD7C9439-345D-4C77-8C43-7709B78156E3}</a:tableStyleId>
              </a:tblPr>
              <a:tblGrid>
                <a:gridCol w="9845050"/>
              </a:tblGrid>
              <a:tr h="15066150">
                <a:tc>
                  <a:txBody>
                    <a:bodyPr/>
                    <a:lstStyle/>
                    <a:p>
                      <a:pPr indent="-419100" lvl="0" marL="4572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The type of opening affects an outcome of a game because it helps you understand your opponents move which gives you a higher probability of winning a game.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4572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4572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419100" lvl="0" marL="4572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The 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ratings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determines what type of player you’re going against and can differ with each game  depending on whether the player won or loss.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419100" lvl="0" marL="4572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the type of moves,turns,ratings and opening strategies leads to higher probability of wining in a chess game.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22250" marB="122250" marR="305675" marL="3056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Blue tissue paper" id="102" name="Google Shape;102;p14"/>
          <p:cNvSpPr txBox="1"/>
          <p:nvPr/>
        </p:nvSpPr>
        <p:spPr>
          <a:xfrm>
            <a:off x="22677120" y="3990835"/>
            <a:ext cx="9875520" cy="59585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900" lIns="65825" spcFirstLastPara="1" rIns="65825" wrap="square" tIns="32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graphicFrame>
        <p:nvGraphicFramePr>
          <p:cNvPr id="103" name="Google Shape;103;p14"/>
          <p:cNvGraphicFramePr/>
          <p:nvPr/>
        </p:nvGraphicFramePr>
        <p:xfrm>
          <a:off x="332151" y="14525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{CD7C9439-345D-4C77-8C43-7709B78156E3}</a:tableStyleId>
              </a:tblPr>
              <a:tblGrid>
                <a:gridCol w="9543375"/>
              </a:tblGrid>
              <a:tr h="9706000">
                <a:tc>
                  <a:txBody>
                    <a:bodyPr/>
                    <a:lstStyle/>
                    <a:p>
                      <a:pPr indent="-292100" lvl="0" marL="4572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41910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Download dataset into Rstudio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41910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Clean and filtered data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41910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Visualized dataset using ggplot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41910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Analyzed and ranged data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415925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50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Determined the different openings that can affect the probability of winning in a chess gam</a:t>
                      </a:r>
                      <a:r>
                        <a:rPr lang="en-US" sz="2950">
                          <a:solidFill>
                            <a:schemeClr val="dk1"/>
                          </a:solidFill>
                        </a:rPr>
                        <a:t>e</a:t>
                      </a:r>
                      <a:endParaRPr sz="29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22250" marB="122250" marR="305675" marL="3056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Blue tissue paper" id="104" name="Google Shape;104;p14"/>
          <p:cNvSpPr txBox="1"/>
          <p:nvPr/>
        </p:nvSpPr>
        <p:spPr>
          <a:xfrm>
            <a:off x="316906" y="13914730"/>
            <a:ext cx="9556218" cy="59585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900" lIns="65825" spcFirstLastPara="1" rIns="65825" wrap="square" tIns="32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</p:txBody>
      </p:sp>
      <p:graphicFrame>
        <p:nvGraphicFramePr>
          <p:cNvPr id="105" name="Google Shape;105;p14"/>
          <p:cNvGraphicFramePr/>
          <p:nvPr/>
        </p:nvGraphicFramePr>
        <p:xfrm>
          <a:off x="22768559" y="20761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{CD7C9439-345D-4C77-8C43-7709B78156E3}</a:tableStyleId>
              </a:tblPr>
              <a:tblGrid>
                <a:gridCol w="9849975"/>
              </a:tblGrid>
              <a:tr h="3562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Mitchell J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Nadrata Abdul-salam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Linchess API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122250" marB="122250" marR="305675" marL="3056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Blue tissue paper" id="106" name="Google Shape;106;p14"/>
          <p:cNvSpPr txBox="1"/>
          <p:nvPr/>
        </p:nvSpPr>
        <p:spPr>
          <a:xfrm>
            <a:off x="22763214" y="20165388"/>
            <a:ext cx="9855343" cy="59585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900" lIns="65825" spcFirstLastPara="1" rIns="65825" wrap="square" tIns="32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BIBLIOGRAPHY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1177453" y="2620400"/>
            <a:ext cx="11348186" cy="843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700" lIns="293425" spcFirstLastPara="1" rIns="293425" wrap="square" tIns="146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Affiliated institutions</a:t>
            </a:r>
            <a:endParaRPr/>
          </a:p>
        </p:txBody>
      </p:sp>
      <p:graphicFrame>
        <p:nvGraphicFramePr>
          <p:cNvPr id="108" name="Google Shape;108;p14"/>
          <p:cNvGraphicFramePr/>
          <p:nvPr/>
        </p:nvGraphicFramePr>
        <p:xfrm>
          <a:off x="320853" y="45748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{CD7C9439-345D-4C77-8C43-7709B78156E3}</a:tableStyleId>
              </a:tblPr>
              <a:tblGrid>
                <a:gridCol w="9554675"/>
              </a:tblGrid>
              <a:tr h="5026350">
                <a:tc>
                  <a:txBody>
                    <a:bodyPr/>
                    <a:lstStyle/>
                    <a:p>
                      <a:pPr indent="-44450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00"/>
                        <a:buFont typeface="Playfair Display"/>
                        <a:buChar char="●"/>
                      </a:pPr>
                      <a:r>
                        <a:rPr lang="en-US" sz="34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The games.csv dataset has about 20,00 information on chess games played. The dataset includes many variables like; the player’s id, moves, ratings, turns, victory status , openings(position carried out within the first moves made by black and white pieces) etc..I want to predict the result/winning possibility and develop an understanding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203200" lvl="0" marL="342900" marR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122250" marB="122250" marR="305675" marL="3056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Blue tissue paper" id="109" name="Google Shape;109;p14"/>
          <p:cNvSpPr txBox="1"/>
          <p:nvPr/>
        </p:nvSpPr>
        <p:spPr>
          <a:xfrm>
            <a:off x="304802" y="3965897"/>
            <a:ext cx="9568215" cy="59585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900" lIns="65825" spcFirstLastPara="1" rIns="65825" wrap="square" tIns="32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</p:txBody>
      </p:sp>
      <p:graphicFrame>
        <p:nvGraphicFramePr>
          <p:cNvPr id="110" name="Google Shape;110;p14"/>
          <p:cNvGraphicFramePr/>
          <p:nvPr/>
        </p:nvGraphicFramePr>
        <p:xfrm>
          <a:off x="290373" y="10457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{CD7C9439-345D-4C77-8C43-7709B78156E3}</a:tableStyleId>
              </a:tblPr>
              <a:tblGrid>
                <a:gridCol w="9554675"/>
              </a:tblGrid>
              <a:tr h="3197550">
                <a:tc>
                  <a:txBody>
                    <a:bodyPr/>
                    <a:lstStyle/>
                    <a:p>
                      <a:pPr indent="-41910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What factors leads to a higher probability of a winning game?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4191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Can winning probability change with different ratings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4191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Playfair Display"/>
                        <a:buChar char="●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Does the type of opening affect an outcome of a game</a:t>
                      </a:r>
                      <a:endParaRPr sz="3000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-203200" lvl="0" marL="342900" marR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122250" marB="122250" marR="305675" marL="3056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Blue tissue paper" id="111" name="Google Shape;111;p14"/>
          <p:cNvSpPr txBox="1"/>
          <p:nvPr/>
        </p:nvSpPr>
        <p:spPr>
          <a:xfrm>
            <a:off x="274322" y="9848537"/>
            <a:ext cx="9568215" cy="59585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900" lIns="65825" spcFirstLastPara="1" rIns="65825" wrap="square" tIns="32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34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4679" y="699302"/>
            <a:ext cx="3885894" cy="26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449" y="602757"/>
            <a:ext cx="1947331" cy="240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558428" y="806945"/>
            <a:ext cx="23717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53122" y="196293"/>
            <a:ext cx="4165279" cy="321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95795" y="934712"/>
            <a:ext cx="3937489" cy="1993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86075" y="18739150"/>
            <a:ext cx="8412375" cy="52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737750" y="18739150"/>
            <a:ext cx="9875525" cy="50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461875" y="12135625"/>
            <a:ext cx="10363625" cy="50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461875" y="8841550"/>
            <a:ext cx="110710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ter Template 36x48 design 1">
  <a:themeElements>
    <a:clrScheme name="Poster Template 36x48 design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