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05" autoAdjust="0"/>
  </p:normalViewPr>
  <p:slideViewPr>
    <p:cSldViewPr snapToGrid="0">
      <p:cViewPr varScale="1">
        <p:scale>
          <a:sx n="69" d="100"/>
          <a:sy n="69" d="100"/>
        </p:scale>
        <p:origin x="12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A55E-36C0-4909-A479-2EFBA773A39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7FF04-9404-4CFC-B41F-0B375F5969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ERSTEAM/EELAB/commit/0ac4dd9f63e0c46046ede76ea49aacb63c0c282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Based on 0ac4dd9</a:t>
            </a:r>
            <a:br>
              <a:rPr lang="en-US" altLang="zh-TW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FF04-9404-4CFC-B41F-0B375F5969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9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7FF04-9404-4CFC-B41F-0B375F5969C1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en-US" altLang="zh-TW" sz="1200" b="0" kern="1200" dirty="0" err="1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altLang="zh-TW" sz="1200" b="0" kern="12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kern="1200" dirty="0" err="1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GestureVOC</a:t>
            </a:r>
            <a:r>
              <a:rPr lang="en-US" altLang="zh-TW" sz="1200" b="0" kern="1200" baseline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建立手勢</a:t>
            </a:r>
            <a:r>
              <a:rPr lang="zh-TW" altLang="en-US" sz="1200" b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樣本檔案存放的資料夾</a:t>
            </a:r>
            <a:endParaRPr lang="en-US" altLang="zh-TW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-R “drive/My Drive/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Vsigns_samples_Jul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/train” “/content/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GestureVOC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將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“drive/My Drive/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Vsigns_samples_Jul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/train”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檔案全數拷貝至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“/content/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GestureVOC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!ls “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GestureVOC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/train/images”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將此資料夾中的所有檔案全數條列出來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7FF04-9404-4CFC-B41F-0B375F5969C1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FA98-8E9D-432F-B336-42DA5796D76D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0EE68-BAE5-4518-8044-94E823CA5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90D273-280D-4AC7-8B83-58C02DC8B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13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363035" y="24229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Copy sample files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731924" y="156844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依序點選        </a:t>
            </a:r>
            <a:r>
              <a:rPr lang="en-US" altLang="zh-TW" dirty="0"/>
              <a:t>Run cell </a:t>
            </a:r>
            <a:r>
              <a:rPr lang="zh-TW" altLang="en-US" dirty="0"/>
              <a:t>鍵</a:t>
            </a:r>
            <a:endParaRPr lang="en-US" altLang="zh-TW" dirty="0"/>
          </a:p>
          <a:p>
            <a:r>
              <a:rPr lang="zh-TW" altLang="en-US" dirty="0"/>
              <a:t>進入下圖中的藍色網址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接著選擇帳戶後複製以下網址至上圖長形空格中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1" y="2853194"/>
            <a:ext cx="5286375" cy="13112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81" y="4948886"/>
            <a:ext cx="4276725" cy="948436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2129051" y="1947555"/>
            <a:ext cx="395785" cy="382137"/>
            <a:chOff x="3152633" y="2866030"/>
            <a:chExt cx="395785" cy="382137"/>
          </a:xfrm>
        </p:grpSpPr>
        <p:sp>
          <p:nvSpPr>
            <p:cNvPr id="9" name="橢圓 8"/>
            <p:cNvSpPr/>
            <p:nvPr/>
          </p:nvSpPr>
          <p:spPr>
            <a:xfrm>
              <a:off x="3152633" y="2866030"/>
              <a:ext cx="395785" cy="3821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合併 9"/>
            <p:cNvSpPr/>
            <p:nvPr/>
          </p:nvSpPr>
          <p:spPr>
            <a:xfrm rot="16200000">
              <a:off x="3237931" y="2978623"/>
              <a:ext cx="225188" cy="15695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5366217" y="5449139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/>
                </a:solidFill>
              </a:rPr>
              <a:t>(</a:t>
            </a:r>
            <a:r>
              <a:rPr lang="zh-TW" altLang="en-US" dirty="0">
                <a:solidFill>
                  <a:schemeClr val="accent5"/>
                </a:solidFill>
              </a:rPr>
              <a:t>每個人的授權碼皆不相同喔</a:t>
            </a:r>
            <a:r>
              <a:rPr lang="en-US" altLang="zh-TW" dirty="0">
                <a:solidFill>
                  <a:schemeClr val="accent5"/>
                </a:solidFill>
              </a:rPr>
              <a:t>!)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238250" y="5708196"/>
            <a:ext cx="3657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238250" y="5897957"/>
            <a:ext cx="10102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Install </a:t>
            </a: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Tensorflow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, </a:t>
            </a: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ImageAi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將機器學習的軟體安裝至</a:t>
            </a:r>
            <a:r>
              <a:rPr lang="en-US" altLang="zh-TW" dirty="0" err="1"/>
              <a:t>Colab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別以為</a:t>
            </a:r>
            <a:r>
              <a:rPr lang="en-US" altLang="zh-TW" dirty="0" err="1"/>
              <a:t>Colab</a:t>
            </a:r>
            <a:r>
              <a:rPr lang="zh-TW" altLang="en-US" dirty="0"/>
              <a:t>是一程式或網頁喔！它其實是台電腦</a:t>
            </a:r>
            <a:r>
              <a:rPr lang="en-US" altLang="zh-TW" dirty="0"/>
              <a:t>!)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Training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進行機器學習</a:t>
            </a:r>
            <a:r>
              <a:rPr lang="en-US" altLang="zh-TW" dirty="0"/>
              <a:t>〔</a:t>
            </a:r>
            <a:r>
              <a:rPr lang="en-US" altLang="zh-TW" dirty="0" err="1"/>
              <a:t>stone,paper,scissors</a:t>
            </a:r>
            <a:r>
              <a:rPr lang="en-US" altLang="zh-TW" dirty="0"/>
              <a:t>〕</a:t>
            </a:r>
          </a:p>
          <a:p>
            <a:pPr mar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(</a:t>
            </a:r>
            <a:r>
              <a:rPr lang="zh-TW" altLang="en-US" dirty="0"/>
              <a:t>為先前框選標籤的主要目的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84950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75" y="3037296"/>
            <a:ext cx="6070323" cy="14955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14650" y="3819978"/>
            <a:ext cx="1009650" cy="161925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箭號 (左彎) 6"/>
          <p:cNvSpPr/>
          <p:nvPr/>
        </p:nvSpPr>
        <p:spPr>
          <a:xfrm rot="509635">
            <a:off x="3988466" y="3994272"/>
            <a:ext cx="352425" cy="904875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5266" y="461884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accent5"/>
                </a:solidFill>
              </a:rPr>
              <a:t>配合樣本製作時輸入的標籤內容</a:t>
            </a:r>
          </a:p>
        </p:txBody>
      </p:sp>
      <p:pic>
        <p:nvPicPr>
          <p:cNvPr id="9" name="Picture 1"/>
          <p:cNvPicPr/>
          <p:nvPr/>
        </p:nvPicPr>
        <p:blipFill rotWithShape="1">
          <a:blip r:embed="rId4"/>
          <a:srcRect l="6330" t="62044" b="9023"/>
          <a:stretch>
            <a:fillRect/>
          </a:stretch>
        </p:blipFill>
        <p:spPr bwMode="auto">
          <a:xfrm>
            <a:off x="948009" y="5409517"/>
            <a:ext cx="7252214" cy="1365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/>
          <p:cNvSpPr txBox="1"/>
          <p:nvPr/>
        </p:nvSpPr>
        <p:spPr>
          <a:xfrm>
            <a:off x="1074875" y="4946160"/>
            <a:ext cx="331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Training</a:t>
            </a:r>
            <a:r>
              <a:rPr lang="zh-TW" altLang="en-US" dirty="0"/>
              <a:t>結束後會看到的畫面▼</a:t>
            </a:r>
          </a:p>
        </p:txBody>
      </p:sp>
      <p:sp>
        <p:nvSpPr>
          <p:cNvPr id="12" name="矩形 11"/>
          <p:cNvSpPr/>
          <p:nvPr/>
        </p:nvSpPr>
        <p:spPr>
          <a:xfrm>
            <a:off x="981075" y="6454712"/>
            <a:ext cx="7210425" cy="27946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200223" y="6454712"/>
            <a:ext cx="250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5"/>
                </a:solidFill>
              </a:rPr>
              <a:t>(Epoch</a:t>
            </a:r>
            <a:r>
              <a:rPr lang="zh-TW" altLang="en-US" sz="1400" dirty="0">
                <a:solidFill>
                  <a:schemeClr val="accent5"/>
                </a:solidFill>
              </a:rPr>
              <a:t>為</a:t>
            </a:r>
            <a:r>
              <a:rPr lang="en-US" altLang="zh-TW" sz="1400" dirty="0">
                <a:solidFill>
                  <a:schemeClr val="accent5"/>
                </a:solidFill>
              </a:rPr>
              <a:t>12)</a:t>
            </a:r>
            <a:endParaRPr lang="zh-TW" altLang="en-US" sz="1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Cambria" panose="02040503050406030204" pitchFamily="18" charset="0"/>
              </a:rPr>
              <a:t>       上傳到</a:t>
            </a:r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Google</a:t>
            </a:r>
            <a:r>
              <a:rPr lang="zh-TW" altLang="en-US" sz="3200" dirty="0">
                <a:latin typeface="Cambria" panose="02040503050406030204" pitchFamily="18" charset="0"/>
              </a:rPr>
              <a:t> </a:t>
            </a:r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Drive,</a:t>
            </a:r>
            <a:r>
              <a:rPr lang="zh-TW" altLang="en-US" sz="3200" dirty="0">
                <a:latin typeface="Cambria" panose="02040503050406030204" pitchFamily="18" charset="0"/>
              </a:rPr>
              <a:t>提供全班下載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        </a:t>
            </a:r>
            <a:r>
              <a:rPr lang="en-US" altLang="zh-TW" dirty="0"/>
              <a:t>Run cell </a:t>
            </a:r>
            <a:r>
              <a:rPr lang="zh-TW" altLang="en-US" dirty="0"/>
              <a:t>鍵</a:t>
            </a:r>
            <a:endParaRPr lang="en-US" altLang="zh-TW" dirty="0"/>
          </a:p>
          <a:p>
            <a:r>
              <a:rPr lang="zh-TW" altLang="en-US" dirty="0"/>
              <a:t>執行完後共會有</a:t>
            </a:r>
            <a:r>
              <a:rPr lang="en-US" altLang="zh-TW" dirty="0"/>
              <a:t>12</a:t>
            </a:r>
            <a:r>
              <a:rPr lang="zh-TW" altLang="en-US" dirty="0"/>
              <a:t>個</a:t>
            </a:r>
            <a:r>
              <a:rPr lang="en-US" altLang="zh-TW" dirty="0"/>
              <a:t>.h5</a:t>
            </a:r>
            <a:r>
              <a:rPr lang="zh-TW" altLang="en-US" dirty="0"/>
              <a:t>檔案，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選取下圖中框選的部分複製貼上至下方框選的空格中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651379" y="2160589"/>
            <a:ext cx="395785" cy="382137"/>
            <a:chOff x="3152633" y="2866030"/>
            <a:chExt cx="395785" cy="382137"/>
          </a:xfrm>
        </p:grpSpPr>
        <p:sp>
          <p:nvSpPr>
            <p:cNvPr id="6" name="橢圓 5"/>
            <p:cNvSpPr/>
            <p:nvPr/>
          </p:nvSpPr>
          <p:spPr>
            <a:xfrm>
              <a:off x="3152633" y="2866030"/>
              <a:ext cx="395785" cy="3821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合併 6"/>
            <p:cNvSpPr/>
            <p:nvPr/>
          </p:nvSpPr>
          <p:spPr>
            <a:xfrm rot="16200000">
              <a:off x="3237931" y="2978623"/>
              <a:ext cx="225188" cy="15695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Picture 1"/>
          <p:cNvPicPr/>
          <p:nvPr/>
        </p:nvPicPr>
        <p:blipFill rotWithShape="1">
          <a:blip r:embed="rId2"/>
          <a:srcRect l="2712" t="61723" b="6130"/>
          <a:stretch>
            <a:fillRect/>
          </a:stretch>
        </p:blipFill>
        <p:spPr bwMode="auto">
          <a:xfrm>
            <a:off x="920620" y="5185611"/>
            <a:ext cx="5467739" cy="103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弧形箭號 (左彎) 11"/>
          <p:cNvSpPr/>
          <p:nvPr/>
        </p:nvSpPr>
        <p:spPr>
          <a:xfrm rot="1670451">
            <a:off x="3691591" y="5197442"/>
            <a:ext cx="356595" cy="648252"/>
          </a:xfrm>
          <a:prstGeom prst="curved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1324" y="5443415"/>
            <a:ext cx="1316892" cy="15630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57" y="3494190"/>
            <a:ext cx="4167257" cy="16129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623396" y="4926319"/>
            <a:ext cx="1849271" cy="1010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zh-TW" altLang="en-US" dirty="0"/>
              <a:t>指令補充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Cp</a:t>
            </a:r>
            <a:r>
              <a:rPr lang="en-US" altLang="zh-TW" dirty="0"/>
              <a:t>:</a:t>
            </a:r>
            <a:r>
              <a:rPr lang="zh-TW" altLang="en-US" dirty="0"/>
              <a:t> 主要用於複製檔案或目錄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R</a:t>
            </a:r>
            <a:r>
              <a:rPr lang="en-US" altLang="zh-TW" dirty="0"/>
              <a:t>:</a:t>
            </a:r>
            <a:r>
              <a:rPr lang="zh-TW" altLang="en-US" dirty="0"/>
              <a:t> 若給出的源檔案是一個目錄檔案，此時將複製該目錄下所有的子目錄和檔案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:</a:t>
            </a:r>
            <a:r>
              <a:rPr lang="zh-TW" altLang="en-US" dirty="0"/>
              <a:t> 即英文“</a:t>
            </a:r>
            <a:r>
              <a:rPr lang="en-US" altLang="zh-TW" dirty="0"/>
              <a:t>make directory” </a:t>
            </a:r>
            <a:r>
              <a:rPr lang="zh-TW" altLang="en-US" dirty="0"/>
              <a:t>的簡寫，是在檔案系統建立目錄的</a:t>
            </a:r>
            <a:r>
              <a:rPr lang="zh-TW" altLang="en-US" b="1" dirty="0"/>
              <a:t>指令</a:t>
            </a:r>
            <a:endParaRPr lang="en-US" altLang="zh-TW" b="1" dirty="0"/>
          </a:p>
          <a:p>
            <a:r>
              <a:rPr lang="en-US" altLang="zh-TW" dirty="0"/>
              <a:t>ls:</a:t>
            </a:r>
            <a:r>
              <a:rPr lang="zh-TW" altLang="en-US" dirty="0"/>
              <a:t> 列出目前目錄中的檔案與目錄列表，為最常被使用的指令之一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zh-TW" altLang="en-US" dirty="0"/>
              <a:t>動腦時間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想想看，在</a:t>
            </a:r>
            <a:r>
              <a:rPr lang="en-US" altLang="zh-TW" dirty="0" err="1"/>
              <a:t>Colab</a:t>
            </a:r>
            <a:r>
              <a:rPr lang="zh-TW" altLang="en-US" dirty="0"/>
              <a:t>的機器學習中是如何運用這些指令的呢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1032" name="Picture 8" descr="Download green question mark and speech bubble icon - question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49" y="3461113"/>
            <a:ext cx="2667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342</Words>
  <Application>Microsoft Office PowerPoint</Application>
  <PresentationFormat>寬螢幕</PresentationFormat>
  <Paragraphs>59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Trebuchet MS</vt:lpstr>
      <vt:lpstr>Wingdings 3</vt:lpstr>
      <vt:lpstr>多面向</vt:lpstr>
      <vt:lpstr>PowerPoint 簡報</vt:lpstr>
      <vt:lpstr>Copy sample files</vt:lpstr>
      <vt:lpstr> Install Tensorflow , Keras and ImageAi</vt:lpstr>
      <vt:lpstr>                               Training</vt:lpstr>
      <vt:lpstr>       上傳到Google Drive,提供全班下載</vt:lpstr>
      <vt:lpstr>指令補充 </vt:lpstr>
      <vt:lpstr>動腦時間</vt:lpstr>
    </vt:vector>
  </TitlesOfParts>
  <Company>NAER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sample files</dc:title>
  <dc:creator>User</dc:creator>
  <cp:lastModifiedBy>tien-i Kao</cp:lastModifiedBy>
  <cp:revision>18</cp:revision>
  <dcterms:created xsi:type="dcterms:W3CDTF">2020-07-13T07:21:00Z</dcterms:created>
  <dcterms:modified xsi:type="dcterms:W3CDTF">2020-07-28T07:27:12Z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