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Book Antiqua" pitchFamily="18" charset="0"/>
      <p:regular r:id="rId16"/>
      <p:bold r:id="rId17"/>
      <p:italic r:id="rId18"/>
      <p:boldItalic r:id="rId19"/>
    </p:embeddedFont>
    <p:embeddedFont>
      <p:font typeface="Calibri"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876"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4c787b02f2_0_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4c787b02f2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4c787b02f2_0_6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4c787b02f2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4c787b02f2_0_6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4c787b02f2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4c787b02f2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4c787b02f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4c787b02f2_0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4c787b02f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4c787b02f2_0_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4c787b02f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775748"/>
            <a:ext cx="9799674" cy="57006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000"/>
              <a:buFont typeface="Book Antiqua"/>
              <a:buNone/>
            </a:pPr>
            <a:r>
              <a:rPr lang="en-US" sz="2000" b="1">
                <a:latin typeface="Book Antiqua"/>
                <a:ea typeface="Book Antiqua"/>
                <a:cs typeface="Book Antiqua"/>
                <a:sym typeface="Book Antiqua"/>
              </a:rPr>
              <a:t>DEPARTMENT OF ELECTRONICS AND COMMUNICATION ENGINEERING</a:t>
            </a:r>
            <a:endParaRPr/>
          </a:p>
        </p:txBody>
      </p:sp>
      <p:sp>
        <p:nvSpPr>
          <p:cNvPr id="85" name="Google Shape;85;p13"/>
          <p:cNvSpPr txBox="1">
            <a:spLocks noGrp="1"/>
          </p:cNvSpPr>
          <p:nvPr>
            <p:ph type="subTitle" idx="1"/>
          </p:nvPr>
        </p:nvSpPr>
        <p:spPr>
          <a:xfrm>
            <a:off x="-3189768" y="3515501"/>
            <a:ext cx="13716000" cy="235511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000"/>
              <a:buNone/>
            </a:pPr>
            <a:r>
              <a:rPr lang="en-US" sz="2000" b="1" dirty="0">
                <a:latin typeface="Book Antiqua"/>
                <a:ea typeface="Book Antiqua"/>
                <a:cs typeface="Book Antiqua"/>
                <a:sym typeface="Book Antiqua"/>
              </a:rPr>
              <a:t>TEAM MEMBERS</a:t>
            </a:r>
            <a:r>
              <a:rPr lang="en-US" sz="2000" dirty="0">
                <a:latin typeface="Book Antiqua"/>
                <a:ea typeface="Book Antiqua"/>
                <a:cs typeface="Book Antiqua"/>
                <a:sym typeface="Book Antiqua"/>
              </a:rPr>
              <a:t>:</a:t>
            </a:r>
            <a:endParaRPr dirty="0"/>
          </a:p>
          <a:p>
            <a:pPr marL="0" lvl="0" indent="0" algn="ctr" rtl="0">
              <a:lnSpc>
                <a:spcPct val="9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                                                                              ARCHANA A(113321106005)</a:t>
            </a:r>
            <a:endParaRPr dirty="0"/>
          </a:p>
          <a:p>
            <a:pPr marL="0" lvl="0" indent="0" algn="ctr" rtl="0">
              <a:lnSpc>
                <a:spcPct val="9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                                                                             AKSHAYA G(113321106028)</a:t>
            </a:r>
            <a:endParaRPr dirty="0"/>
          </a:p>
          <a:p>
            <a:pPr marL="0" lvl="0" indent="0" algn="ctr" rtl="0">
              <a:lnSpc>
                <a:spcPct val="9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                                                                                                   	DOMMARAJU HANVITHA(11332106024)</a:t>
            </a:r>
            <a:endParaRPr dirty="0"/>
          </a:p>
          <a:p>
            <a:pPr marL="0" lvl="0" indent="0" algn="ctr" rtl="0">
              <a:lnSpc>
                <a:spcPct val="9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							       </a:t>
            </a:r>
            <a:r>
              <a:rPr lang="en-US" sz="2000" dirty="0" smtClean="0">
                <a:latin typeface="Times New Roman"/>
                <a:ea typeface="Times New Roman"/>
                <a:cs typeface="Times New Roman"/>
                <a:sym typeface="Times New Roman"/>
              </a:rPr>
              <a:t>MUNAGACHERLA </a:t>
            </a:r>
            <a:r>
              <a:rPr lang="en-US" sz="2000" dirty="0">
                <a:latin typeface="Times New Roman"/>
                <a:ea typeface="Times New Roman"/>
                <a:cs typeface="Times New Roman"/>
                <a:sym typeface="Times New Roman"/>
              </a:rPr>
              <a:t>BHAVANA(113321106054)</a:t>
            </a:r>
            <a:endParaRPr dirty="0"/>
          </a:p>
          <a:p>
            <a:pPr marL="0" lvl="0" indent="0" algn="ctr" rtl="0">
              <a:lnSpc>
                <a:spcPct val="9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                                                                                        NAFISA PARVIN S(113321106056)</a:t>
            </a:r>
            <a:endParaRPr dirty="0"/>
          </a:p>
          <a:p>
            <a:pPr marL="0" lvl="0" indent="0" algn="l" rtl="0">
              <a:lnSpc>
                <a:spcPct val="90000"/>
              </a:lnSpc>
              <a:spcBef>
                <a:spcPts val="1000"/>
              </a:spcBef>
              <a:spcAft>
                <a:spcPts val="0"/>
              </a:spcAft>
              <a:buClr>
                <a:schemeClr val="dk1"/>
              </a:buClr>
              <a:buSzPts val="2000"/>
              <a:buNone/>
            </a:pPr>
            <a:endParaRPr sz="2000" dirty="0">
              <a:latin typeface="Times New Roman"/>
              <a:ea typeface="Times New Roman"/>
              <a:cs typeface="Times New Roman"/>
              <a:sym typeface="Times New Roman"/>
            </a:endParaRPr>
          </a:p>
        </p:txBody>
      </p:sp>
      <p:pic>
        <p:nvPicPr>
          <p:cNvPr id="86" name="Google Shape;86;p13"/>
          <p:cNvPicPr preferRelativeResize="0"/>
          <p:nvPr/>
        </p:nvPicPr>
        <p:blipFill rotWithShape="1">
          <a:blip r:embed="rId3">
            <a:alphaModFix/>
          </a:blip>
          <a:srcRect/>
          <a:stretch/>
        </p:blipFill>
        <p:spPr>
          <a:xfrm>
            <a:off x="1524000" y="356819"/>
            <a:ext cx="9144000" cy="1355023"/>
          </a:xfrm>
          <a:prstGeom prst="rect">
            <a:avLst/>
          </a:prstGeom>
          <a:noFill/>
          <a:ln>
            <a:noFill/>
          </a:ln>
        </p:spPr>
      </p:pic>
      <p:sp>
        <p:nvSpPr>
          <p:cNvPr id="87" name="Google Shape;87;p13"/>
          <p:cNvSpPr txBox="1"/>
          <p:nvPr/>
        </p:nvSpPr>
        <p:spPr>
          <a:xfrm>
            <a:off x="3007242" y="2575536"/>
            <a:ext cx="6710916"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Book Antiqua"/>
                <a:ea typeface="Book Antiqua"/>
                <a:cs typeface="Book Antiqua"/>
                <a:sym typeface="Book Antiqua"/>
              </a:rPr>
              <a:t>MARKET BASKET INSIGHTS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p:nvPr/>
        </p:nvSpPr>
        <p:spPr>
          <a:xfrm>
            <a:off x="910825" y="1702575"/>
            <a:ext cx="5119800" cy="254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latin typeface="Book Antiqua"/>
                <a:ea typeface="Book Antiqua"/>
                <a:cs typeface="Book Antiqua"/>
                <a:sym typeface="Book Antiqua"/>
              </a:rPr>
              <a:t>FLOWCHART THAT DEPICTS THE PROCESS CARRIED OUT IN MARKET BASKET INSIGHTS IN A SIMPLE WAY</a:t>
            </a:r>
            <a:endParaRPr sz="2800">
              <a:latin typeface="Book Antiqua"/>
              <a:ea typeface="Book Antiqua"/>
              <a:cs typeface="Book Antiqua"/>
              <a:sym typeface="Book Antiqua"/>
            </a:endParaRPr>
          </a:p>
        </p:txBody>
      </p:sp>
      <p:pic>
        <p:nvPicPr>
          <p:cNvPr id="141" name="Google Shape;141;p22"/>
          <p:cNvPicPr preferRelativeResize="0"/>
          <p:nvPr/>
        </p:nvPicPr>
        <p:blipFill>
          <a:blip r:embed="rId3">
            <a:alphaModFix/>
          </a:blip>
          <a:stretch>
            <a:fillRect/>
          </a:stretch>
        </p:blipFill>
        <p:spPr>
          <a:xfrm>
            <a:off x="7165300" y="152400"/>
            <a:ext cx="3583456" cy="655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latin typeface="Book Antiqua"/>
                <a:ea typeface="Book Antiqua"/>
                <a:cs typeface="Book Antiqua"/>
                <a:sym typeface="Book Antiqua"/>
              </a:rPr>
              <a:t>APPLICATIONS</a:t>
            </a:r>
            <a:endParaRPr b="1">
              <a:latin typeface="Book Antiqua"/>
              <a:ea typeface="Book Antiqua"/>
              <a:cs typeface="Book Antiqua"/>
              <a:sym typeface="Book Antiqua"/>
            </a:endParaRPr>
          </a:p>
        </p:txBody>
      </p:sp>
      <p:sp>
        <p:nvSpPr>
          <p:cNvPr id="147" name="Google Shape;147;p23"/>
          <p:cNvSpPr txBox="1">
            <a:spLocks noGrp="1"/>
          </p:cNvSpPr>
          <p:nvPr>
            <p:ph type="body" idx="1"/>
          </p:nvPr>
        </p:nvSpPr>
        <p:spPr>
          <a:xfrm>
            <a:off x="838200" y="1855375"/>
            <a:ext cx="10515600" cy="4351200"/>
          </a:xfrm>
          <a:prstGeom prst="rect">
            <a:avLst/>
          </a:prstGeom>
        </p:spPr>
        <p:txBody>
          <a:bodyPr spcFirstLastPara="1" wrap="square" lIns="91425" tIns="45700" rIns="91425" bIns="45700" anchor="t" anchorCtr="0">
            <a:normAutofit/>
          </a:bodyPr>
          <a:lstStyle/>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Telecommunication</a:t>
            </a:r>
            <a:endParaRPr sz="2150">
              <a:latin typeface="Book Antiqua"/>
              <a:ea typeface="Book Antiqua"/>
              <a:cs typeface="Book Antiqua"/>
              <a:sym typeface="Book Antiqua"/>
            </a:endParaRPr>
          </a:p>
          <a:p>
            <a:pPr marL="0" lvl="0" indent="0" algn="l" rtl="0">
              <a:spcBef>
                <a:spcPts val="1000"/>
              </a:spcBef>
              <a:spcAft>
                <a:spcPts val="0"/>
              </a:spcAft>
              <a:buNone/>
            </a:pPr>
            <a:endParaRPr sz="215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 Bioinformatics</a:t>
            </a:r>
            <a:endParaRPr sz="2150">
              <a:latin typeface="Book Antiqua"/>
              <a:ea typeface="Book Antiqua"/>
              <a:cs typeface="Book Antiqua"/>
              <a:sym typeface="Book Antiqua"/>
            </a:endParaRPr>
          </a:p>
          <a:p>
            <a:pPr marL="0" lvl="0" indent="0" algn="l" rtl="0">
              <a:spcBef>
                <a:spcPts val="1000"/>
              </a:spcBef>
              <a:spcAft>
                <a:spcPts val="0"/>
              </a:spcAft>
              <a:buNone/>
            </a:pPr>
            <a:r>
              <a:rPr lang="en-US" sz="2150">
                <a:latin typeface="Book Antiqua"/>
                <a:ea typeface="Book Antiqua"/>
                <a:cs typeface="Book Antiqua"/>
                <a:sym typeface="Book Antiqua"/>
              </a:rPr>
              <a:t> </a:t>
            </a:r>
            <a:endParaRPr sz="215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Affinity promotion</a:t>
            </a:r>
            <a:endParaRPr sz="2150">
              <a:latin typeface="Book Antiqua"/>
              <a:ea typeface="Book Antiqua"/>
              <a:cs typeface="Book Antiqua"/>
              <a:sym typeface="Book Antiqua"/>
            </a:endParaRPr>
          </a:p>
          <a:p>
            <a:pPr marL="0" lvl="0" indent="0" algn="l" rtl="0">
              <a:spcBef>
                <a:spcPts val="1000"/>
              </a:spcBef>
              <a:spcAft>
                <a:spcPts val="0"/>
              </a:spcAft>
              <a:buNone/>
            </a:pPr>
            <a:endParaRPr sz="215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 Fraud detection</a:t>
            </a:r>
            <a:endParaRPr sz="2150">
              <a:latin typeface="Book Antiqua"/>
              <a:ea typeface="Book Antiqua"/>
              <a:cs typeface="Book Antiqua"/>
              <a:sym typeface="Book Antiqua"/>
            </a:endParaRPr>
          </a:p>
          <a:p>
            <a:pPr marL="0" lvl="0" indent="0" algn="l" rtl="0">
              <a:spcBef>
                <a:spcPts val="1000"/>
              </a:spcBef>
              <a:spcAft>
                <a:spcPts val="0"/>
              </a:spcAft>
              <a:buNone/>
            </a:pPr>
            <a:endParaRPr sz="215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Cross selling</a:t>
            </a:r>
            <a:endParaRPr sz="2150">
              <a:latin typeface="Book Antiqua"/>
              <a:ea typeface="Book Antiqua"/>
              <a:cs typeface="Book Antiqua"/>
              <a:sym typeface="Book Antiqua"/>
            </a:endParaRPr>
          </a:p>
        </p:txBody>
      </p:sp>
      <p:pic>
        <p:nvPicPr>
          <p:cNvPr id="148" name="Google Shape;148;p23"/>
          <p:cNvPicPr preferRelativeResize="0"/>
          <p:nvPr/>
        </p:nvPicPr>
        <p:blipFill>
          <a:blip r:embed="rId3">
            <a:alphaModFix/>
          </a:blip>
          <a:stretch>
            <a:fillRect/>
          </a:stretch>
        </p:blipFill>
        <p:spPr>
          <a:xfrm>
            <a:off x="6423750" y="1855375"/>
            <a:ext cx="4771099" cy="34789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latin typeface="Book Antiqua"/>
                <a:ea typeface="Book Antiqua"/>
                <a:cs typeface="Book Antiqua"/>
                <a:sym typeface="Book Antiqua"/>
              </a:rPr>
              <a:t>BENEFITS</a:t>
            </a:r>
            <a:endParaRPr b="1">
              <a:latin typeface="Book Antiqua"/>
              <a:ea typeface="Book Antiqua"/>
              <a:cs typeface="Book Antiqua"/>
              <a:sym typeface="Book Antiqua"/>
            </a:endParaRPr>
          </a:p>
        </p:txBody>
      </p:sp>
      <p:sp>
        <p:nvSpPr>
          <p:cNvPr id="154" name="Google Shape;154;p24"/>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lnSpcReduction="10000"/>
          </a:bodyPr>
          <a:lstStyle/>
          <a:p>
            <a:pPr marL="457200" lvl="0" indent="-342900" algn="l" rtl="0">
              <a:spcBef>
                <a:spcPts val="1000"/>
              </a:spcBef>
              <a:spcAft>
                <a:spcPts val="0"/>
              </a:spcAft>
              <a:buSzPts val="1800"/>
              <a:buChar char="●"/>
            </a:pPr>
            <a:r>
              <a:rPr lang="en-US"/>
              <a:t>Cost effective and Flexible</a:t>
            </a:r>
            <a:endParaRPr/>
          </a:p>
          <a:p>
            <a:pPr marL="0" lvl="0" indent="0" algn="l" rtl="0">
              <a:spcBef>
                <a:spcPts val="1000"/>
              </a:spcBef>
              <a:spcAft>
                <a:spcPts val="0"/>
              </a:spcAft>
              <a:buNone/>
            </a:pPr>
            <a:endParaRPr/>
          </a:p>
          <a:p>
            <a:pPr marL="457200" lvl="0" indent="-342900" algn="l" rtl="0">
              <a:spcBef>
                <a:spcPts val="1000"/>
              </a:spcBef>
              <a:spcAft>
                <a:spcPts val="0"/>
              </a:spcAft>
              <a:buSzPts val="1800"/>
              <a:buChar char="●"/>
            </a:pPr>
            <a:r>
              <a:rPr lang="en-US"/>
              <a:t>Store Layout</a:t>
            </a:r>
            <a:endParaRPr/>
          </a:p>
          <a:p>
            <a:pPr marL="0" lvl="0" indent="0" algn="l" rtl="0">
              <a:spcBef>
                <a:spcPts val="1000"/>
              </a:spcBef>
              <a:spcAft>
                <a:spcPts val="0"/>
              </a:spcAft>
              <a:buNone/>
            </a:pPr>
            <a:endParaRPr/>
          </a:p>
          <a:p>
            <a:pPr marL="457200" lvl="0" indent="-342900" algn="l" rtl="0">
              <a:spcBef>
                <a:spcPts val="1000"/>
              </a:spcBef>
              <a:spcAft>
                <a:spcPts val="0"/>
              </a:spcAft>
              <a:buSzPts val="1800"/>
              <a:buChar char="●"/>
            </a:pPr>
            <a:r>
              <a:rPr lang="en-US"/>
              <a:t>Recommend products based on </a:t>
            </a:r>
            <a:endParaRPr/>
          </a:p>
          <a:p>
            <a:pPr marL="0" lvl="0" indent="0" algn="l" rtl="0">
              <a:spcBef>
                <a:spcPts val="1000"/>
              </a:spcBef>
              <a:spcAft>
                <a:spcPts val="0"/>
              </a:spcAft>
              <a:buNone/>
            </a:pPr>
            <a:r>
              <a:rPr lang="en-US"/>
              <a:t>customer purchase patterns</a:t>
            </a:r>
            <a:endParaRPr/>
          </a:p>
          <a:p>
            <a:pPr marL="0" lvl="0" indent="0" algn="l" rtl="0">
              <a:spcBef>
                <a:spcPts val="1000"/>
              </a:spcBef>
              <a:spcAft>
                <a:spcPts val="0"/>
              </a:spcAft>
              <a:buNone/>
            </a:pPr>
            <a:endParaRPr/>
          </a:p>
          <a:p>
            <a:pPr marL="457200" lvl="0" indent="-342900" algn="l" rtl="0">
              <a:spcBef>
                <a:spcPts val="1000"/>
              </a:spcBef>
              <a:spcAft>
                <a:spcPts val="0"/>
              </a:spcAft>
              <a:buSzPts val="1800"/>
              <a:buChar char="●"/>
            </a:pPr>
            <a:r>
              <a:rPr lang="en-US"/>
              <a:t>Identifies sales influencers</a:t>
            </a:r>
            <a:endParaRPr/>
          </a:p>
          <a:p>
            <a:pPr marL="0" lvl="0" indent="0" algn="l" rtl="0">
              <a:spcBef>
                <a:spcPts val="1000"/>
              </a:spcBef>
              <a:spcAft>
                <a:spcPts val="0"/>
              </a:spcAft>
              <a:buNone/>
            </a:pPr>
            <a:endParaRPr/>
          </a:p>
        </p:txBody>
      </p:sp>
      <p:pic>
        <p:nvPicPr>
          <p:cNvPr id="155" name="Google Shape;155;p24"/>
          <p:cNvPicPr preferRelativeResize="0"/>
          <p:nvPr/>
        </p:nvPicPr>
        <p:blipFill>
          <a:blip r:embed="rId3">
            <a:alphaModFix/>
          </a:blip>
          <a:stretch>
            <a:fillRect/>
          </a:stretch>
        </p:blipFill>
        <p:spPr>
          <a:xfrm>
            <a:off x="6301950" y="2251675"/>
            <a:ext cx="5681676" cy="3499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p:nvPr/>
        </p:nvSpPr>
        <p:spPr>
          <a:xfrm>
            <a:off x="3185248" y="2828835"/>
            <a:ext cx="5821503"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7200"/>
              <a:buFont typeface="Arial"/>
              <a:buNone/>
            </a:pPr>
            <a:r>
              <a:rPr lang="en-US" sz="7200" b="0" i="0" u="none" strike="noStrike" cap="none">
                <a:solidFill>
                  <a:schemeClr val="dk1"/>
                </a:solidFill>
                <a:latin typeface="Times New Roman"/>
                <a:ea typeface="Times New Roman"/>
                <a:cs typeface="Times New Roman"/>
                <a:sym typeface="Times New Roman"/>
              </a:rPr>
              <a:t>THANK YOU</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a:t>          </a:t>
            </a:r>
            <a:r>
              <a:rPr lang="en-US" b="1">
                <a:latin typeface="Book Antiqua"/>
                <a:ea typeface="Book Antiqua"/>
                <a:cs typeface="Book Antiqua"/>
                <a:sym typeface="Book Antiqua"/>
              </a:rPr>
              <a:t>INTRODUCTION</a:t>
            </a:r>
            <a:endParaRPr b="1">
              <a:latin typeface="Book Antiqua"/>
              <a:ea typeface="Book Antiqua"/>
              <a:cs typeface="Book Antiqua"/>
              <a:sym typeface="Book Antiqua"/>
            </a:endParaRPr>
          </a:p>
        </p:txBody>
      </p:sp>
      <p:sp>
        <p:nvSpPr>
          <p:cNvPr id="93" name="Google Shape;93;p1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SzPts val="1800"/>
              <a:buFont typeface="Book Antiqua"/>
              <a:buChar char="➢"/>
            </a:pPr>
            <a:r>
              <a:rPr lang="en-US">
                <a:latin typeface="Book Antiqua"/>
                <a:ea typeface="Book Antiqua"/>
                <a:cs typeface="Book Antiqua"/>
                <a:sym typeface="Book Antiqua"/>
              </a:rPr>
              <a:t>Market basket insights, also known as market basket analysis or association rule mining, is a powerful data analysis technique used in retail, e-commerce, and various other industries to discover meaningful patterns and relationships within customer transaction data. </a:t>
            </a:r>
            <a:endParaRPr>
              <a:latin typeface="Book Antiqua"/>
              <a:ea typeface="Book Antiqua"/>
              <a:cs typeface="Book Antiqua"/>
              <a:sym typeface="Book Antiqua"/>
            </a:endParaRPr>
          </a:p>
          <a:p>
            <a:pPr marL="457200" lvl="0" indent="0" algn="l" rtl="0">
              <a:lnSpc>
                <a:spcPct val="90000"/>
              </a:lnSpc>
              <a:spcBef>
                <a:spcPts val="1000"/>
              </a:spcBef>
              <a:spcAft>
                <a:spcPts val="0"/>
              </a:spcAft>
              <a:buSzPts val="1800"/>
              <a:buNone/>
            </a:pPr>
            <a:endParaRPr>
              <a:latin typeface="Book Antiqua"/>
              <a:ea typeface="Book Antiqua"/>
              <a:cs typeface="Book Antiqua"/>
              <a:sym typeface="Book Antiqua"/>
            </a:endParaRPr>
          </a:p>
          <a:p>
            <a:pPr marL="457200" lvl="0" indent="-342900" algn="l" rtl="0">
              <a:lnSpc>
                <a:spcPct val="90000"/>
              </a:lnSpc>
              <a:spcBef>
                <a:spcPts val="1000"/>
              </a:spcBef>
              <a:spcAft>
                <a:spcPts val="0"/>
              </a:spcAft>
              <a:buSzPts val="1800"/>
              <a:buFont typeface="Book Antiqua"/>
              <a:buChar char="➢"/>
            </a:pPr>
            <a:r>
              <a:rPr lang="en-US">
                <a:latin typeface="Book Antiqua"/>
                <a:ea typeface="Book Antiqua"/>
                <a:cs typeface="Book Antiqua"/>
                <a:sym typeface="Book Antiqua"/>
              </a:rPr>
              <a:t>It provides valuable insights into consumer behavior and helps businesses make informed decisions regarding product placement, pricing strategies, and marketing campaigns.</a:t>
            </a:r>
            <a:endParaRPr>
              <a:latin typeface="Book Antiqua"/>
              <a:ea typeface="Book Antiqua"/>
              <a:cs typeface="Book Antiqua"/>
              <a:sym typeface="Book Antiqu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5"/>
          <p:cNvPicPr preferRelativeResize="0"/>
          <p:nvPr/>
        </p:nvPicPr>
        <p:blipFill rotWithShape="1">
          <a:blip r:embed="rId3">
            <a:alphaModFix/>
          </a:blip>
          <a:srcRect/>
          <a:stretch/>
        </p:blipFill>
        <p:spPr>
          <a:xfrm>
            <a:off x="104650" y="649975"/>
            <a:ext cx="11982699" cy="5937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a:latin typeface="Book Antiqua"/>
                <a:ea typeface="Book Antiqua"/>
                <a:cs typeface="Book Antiqua"/>
                <a:sym typeface="Book Antiqua"/>
              </a:rPr>
              <a:t>PROCESS OF MARKET BASKET INSIGHTS</a:t>
            </a:r>
            <a:endParaRPr>
              <a:latin typeface="Book Antiqua"/>
              <a:ea typeface="Book Antiqua"/>
              <a:cs typeface="Book Antiqua"/>
              <a:sym typeface="Book Antiqua"/>
            </a:endParaRPr>
          </a:p>
        </p:txBody>
      </p:sp>
      <p:sp>
        <p:nvSpPr>
          <p:cNvPr id="104" name="Google Shape;104;p1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fontScale="92500" lnSpcReduction="20000"/>
          </a:bodyPr>
          <a:lstStyle/>
          <a:p>
            <a:pPr marL="457200" lvl="0" indent="0" algn="l" rtl="0">
              <a:lnSpc>
                <a:spcPct val="90000"/>
              </a:lnSpc>
              <a:spcBef>
                <a:spcPts val="1000"/>
              </a:spcBef>
              <a:spcAft>
                <a:spcPts val="0"/>
              </a:spcAft>
              <a:buSzPct val="82949"/>
              <a:buNone/>
            </a:pPr>
            <a:endParaRPr>
              <a:latin typeface="Book Antiqua"/>
              <a:ea typeface="Book Antiqua"/>
              <a:cs typeface="Book Antiqua"/>
              <a:sym typeface="Book Antiqua"/>
            </a:endParaRPr>
          </a:p>
          <a:p>
            <a:pPr marL="457200" lvl="0" indent="-317182" algn="l" rtl="0">
              <a:lnSpc>
                <a:spcPct val="90000"/>
              </a:lnSpc>
              <a:spcBef>
                <a:spcPts val="1000"/>
              </a:spcBef>
              <a:spcAft>
                <a:spcPts val="0"/>
              </a:spcAft>
              <a:buSzPct val="64285"/>
              <a:buFont typeface="Book Antiqua"/>
              <a:buChar char="●"/>
            </a:pPr>
            <a:r>
              <a:rPr lang="en-US">
                <a:latin typeface="Book Antiqua"/>
                <a:ea typeface="Book Antiqua"/>
                <a:cs typeface="Book Antiqua"/>
                <a:sym typeface="Book Antiqua"/>
              </a:rPr>
              <a:t>Data Collection.</a:t>
            </a:r>
            <a:endParaRPr>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ct val="39285"/>
              <a:buFont typeface="Arial"/>
              <a:buNone/>
            </a:pPr>
            <a:endParaRPr>
              <a:latin typeface="Book Antiqua"/>
              <a:ea typeface="Book Antiqua"/>
              <a:cs typeface="Book Antiqua"/>
              <a:sym typeface="Book Antiqua"/>
            </a:endParaRPr>
          </a:p>
          <a:p>
            <a:pPr marL="457200" lvl="0" indent="-317182" algn="l" rtl="0">
              <a:lnSpc>
                <a:spcPct val="90000"/>
              </a:lnSpc>
              <a:spcBef>
                <a:spcPts val="1000"/>
              </a:spcBef>
              <a:spcAft>
                <a:spcPts val="0"/>
              </a:spcAft>
              <a:buSzPct val="64285"/>
              <a:buFont typeface="Book Antiqua"/>
              <a:buChar char="●"/>
            </a:pPr>
            <a:r>
              <a:rPr lang="en-US">
                <a:latin typeface="Book Antiqua"/>
                <a:ea typeface="Book Antiqua"/>
                <a:cs typeface="Book Antiqua"/>
                <a:sym typeface="Book Antiqua"/>
              </a:rPr>
              <a:t>Data Preprocessing</a:t>
            </a:r>
            <a:endParaRPr>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ct val="39285"/>
              <a:buFont typeface="Arial"/>
              <a:buNone/>
            </a:pPr>
            <a:endParaRPr>
              <a:latin typeface="Book Antiqua"/>
              <a:ea typeface="Book Antiqua"/>
              <a:cs typeface="Book Antiqua"/>
              <a:sym typeface="Book Antiqua"/>
            </a:endParaRPr>
          </a:p>
          <a:p>
            <a:pPr marL="457200" lvl="0" indent="-317182" algn="l" rtl="0">
              <a:lnSpc>
                <a:spcPct val="90000"/>
              </a:lnSpc>
              <a:spcBef>
                <a:spcPts val="1000"/>
              </a:spcBef>
              <a:spcAft>
                <a:spcPts val="0"/>
              </a:spcAft>
              <a:buSzPct val="64285"/>
              <a:buFont typeface="Book Antiqua"/>
              <a:buChar char="●"/>
            </a:pPr>
            <a:r>
              <a:rPr lang="en-US">
                <a:latin typeface="Book Antiqua"/>
                <a:ea typeface="Book Antiqua"/>
                <a:cs typeface="Book Antiqua"/>
                <a:sym typeface="Book Antiqua"/>
              </a:rPr>
              <a:t>Association Rule Mining</a:t>
            </a:r>
            <a:endParaRPr>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ct val="39285"/>
              <a:buFont typeface="Arial"/>
              <a:buNone/>
            </a:pPr>
            <a:endParaRPr>
              <a:latin typeface="Book Antiqua"/>
              <a:ea typeface="Book Antiqua"/>
              <a:cs typeface="Book Antiqua"/>
              <a:sym typeface="Book Antiqua"/>
            </a:endParaRPr>
          </a:p>
          <a:p>
            <a:pPr marL="457200" lvl="0" indent="-317182" algn="l" rtl="0">
              <a:lnSpc>
                <a:spcPct val="90000"/>
              </a:lnSpc>
              <a:spcBef>
                <a:spcPts val="1000"/>
              </a:spcBef>
              <a:spcAft>
                <a:spcPts val="0"/>
              </a:spcAft>
              <a:buSzPct val="64285"/>
              <a:buFont typeface="Book Antiqua"/>
              <a:buChar char="●"/>
            </a:pPr>
            <a:r>
              <a:rPr lang="en-US">
                <a:latin typeface="Book Antiqua"/>
                <a:ea typeface="Book Antiqua"/>
                <a:cs typeface="Book Antiqua"/>
                <a:sym typeface="Book Antiqua"/>
              </a:rPr>
              <a:t>Rule Evaluation</a:t>
            </a:r>
            <a:endParaRPr>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ct val="39285"/>
              <a:buFont typeface="Arial"/>
              <a:buNone/>
            </a:pPr>
            <a:endParaRPr>
              <a:latin typeface="Book Antiqua"/>
              <a:ea typeface="Book Antiqua"/>
              <a:cs typeface="Book Antiqua"/>
              <a:sym typeface="Book Antiqua"/>
            </a:endParaRPr>
          </a:p>
          <a:p>
            <a:pPr marL="457200" lvl="0" indent="-317182" algn="l" rtl="0">
              <a:lnSpc>
                <a:spcPct val="90000"/>
              </a:lnSpc>
              <a:spcBef>
                <a:spcPts val="1000"/>
              </a:spcBef>
              <a:spcAft>
                <a:spcPts val="0"/>
              </a:spcAft>
              <a:buSzPct val="64285"/>
              <a:buFont typeface="Book Antiqua"/>
              <a:buChar char="●"/>
            </a:pPr>
            <a:r>
              <a:rPr lang="en-US">
                <a:latin typeface="Book Antiqua"/>
                <a:ea typeface="Book Antiqua"/>
                <a:cs typeface="Book Antiqua"/>
                <a:sym typeface="Book Antiqua"/>
              </a:rPr>
              <a:t>Interpretation and Action</a:t>
            </a:r>
            <a:endParaRPr>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ct val="39285"/>
              <a:buFont typeface="Arial"/>
              <a:buNone/>
            </a:pPr>
            <a:endParaRPr>
              <a:latin typeface="Book Antiqua"/>
              <a:ea typeface="Book Antiqua"/>
              <a:cs typeface="Book Antiqua"/>
              <a:sym typeface="Book Antiqua"/>
            </a:endParaRPr>
          </a:p>
          <a:p>
            <a:pPr marL="0" lvl="0" indent="0" algn="l" rtl="0">
              <a:lnSpc>
                <a:spcPct val="90000"/>
              </a:lnSpc>
              <a:spcBef>
                <a:spcPts val="1000"/>
              </a:spcBef>
              <a:spcAft>
                <a:spcPts val="0"/>
              </a:spcAft>
              <a:buSzPct val="82949"/>
              <a:buNone/>
            </a:pPr>
            <a:endParaRPr>
              <a:latin typeface="Book Antiqua"/>
              <a:ea typeface="Book Antiqua"/>
              <a:cs typeface="Book Antiqua"/>
              <a:sym typeface="Book Antiqua"/>
            </a:endParaRPr>
          </a:p>
        </p:txBody>
      </p:sp>
      <p:pic>
        <p:nvPicPr>
          <p:cNvPr id="105" name="Google Shape;105;p16"/>
          <p:cNvPicPr preferRelativeResize="0"/>
          <p:nvPr/>
        </p:nvPicPr>
        <p:blipFill rotWithShape="1">
          <a:blip r:embed="rId3">
            <a:alphaModFix/>
          </a:blip>
          <a:srcRect/>
          <a:stretch/>
        </p:blipFill>
        <p:spPr>
          <a:xfrm>
            <a:off x="6022650" y="2467046"/>
            <a:ext cx="5018400" cy="2634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b="1">
                <a:latin typeface="Book Antiqua"/>
                <a:ea typeface="Book Antiqua"/>
                <a:cs typeface="Book Antiqua"/>
                <a:sym typeface="Book Antiqua"/>
              </a:rPr>
              <a:t>DATA COLLECTION</a:t>
            </a:r>
            <a:endParaRPr b="1">
              <a:latin typeface="Book Antiqua"/>
              <a:ea typeface="Book Antiqua"/>
              <a:cs typeface="Book Antiqua"/>
              <a:sym typeface="Book Antiqua"/>
            </a:endParaRPr>
          </a:p>
        </p:txBody>
      </p:sp>
      <p:sp>
        <p:nvSpPr>
          <p:cNvPr id="111" name="Google Shape;111;p17"/>
          <p:cNvSpPr txBox="1">
            <a:spLocks noGrp="1"/>
          </p:cNvSpPr>
          <p:nvPr>
            <p:ph type="body" idx="1"/>
          </p:nvPr>
        </p:nvSpPr>
        <p:spPr>
          <a:xfrm>
            <a:off x="838200" y="1690825"/>
            <a:ext cx="10515600" cy="4741800"/>
          </a:xfrm>
          <a:prstGeom prst="rect">
            <a:avLst/>
          </a:prstGeom>
          <a:noFill/>
          <a:ln>
            <a:noFill/>
          </a:ln>
        </p:spPr>
        <p:txBody>
          <a:bodyPr spcFirstLastPara="1" wrap="square" lIns="91425" tIns="45700" rIns="91425" bIns="45700" anchor="t" anchorCtr="0">
            <a:normAutofit lnSpcReduction="10000"/>
          </a:bodyPr>
          <a:lstStyle/>
          <a:p>
            <a:pPr marL="457200" lvl="0" indent="-365125" algn="l" rtl="0">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It involves gathering the transaction data necessary to analyze customer purchasing behavior and discover meaningful patterns and associations between items.</a:t>
            </a:r>
            <a:endParaRPr sz="2150">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The first step is to identify the sources of data that contain information about customer transactions.</a:t>
            </a:r>
            <a:endParaRPr sz="2150">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Once the data sources are identified, the relevant transaction data must be extracted.If the data comes from multiple sources, it may need to be integrated into a single dataset.</a:t>
            </a:r>
            <a:endParaRPr sz="2150">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The cleaned and transformed data is typically stored in a suitable format or database for analysis.Transaction data is often continually collected and updated.</a:t>
            </a:r>
            <a:endParaRPr sz="2150">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 Once the transaction data has been collected, cleaned, and prepared, it is ready for the next steps in market basket analysis, including association rule mining, rule evaluation, interpretation, and action planning. </a:t>
            </a:r>
            <a:endParaRPr sz="2150">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This analysis helps businesses gain valuable insights into customer behavior and make data-driven decisions to improve their operations and customer satisfaction.</a:t>
            </a:r>
            <a:endParaRPr sz="2150">
              <a:latin typeface="Book Antiqua"/>
              <a:ea typeface="Book Antiqua"/>
              <a:cs typeface="Book Antiqua"/>
              <a:sym typeface="Book Antiqua"/>
            </a:endParaRPr>
          </a:p>
          <a:p>
            <a:pPr marL="0" lvl="0" indent="0" algn="l" rtl="0">
              <a:lnSpc>
                <a:spcPct val="90000"/>
              </a:lnSpc>
              <a:spcBef>
                <a:spcPts val="1000"/>
              </a:spcBef>
              <a:spcAft>
                <a:spcPts val="0"/>
              </a:spcAft>
              <a:buSzPts val="1800"/>
              <a:buNone/>
            </a:pPr>
            <a:endParaRPr sz="2150">
              <a:latin typeface="Book Antiqua"/>
              <a:ea typeface="Book Antiqua"/>
              <a:cs typeface="Book Antiqua"/>
              <a:sym typeface="Book Antiqu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b="1">
                <a:latin typeface="Book Antiqua"/>
                <a:ea typeface="Book Antiqua"/>
                <a:cs typeface="Book Antiqua"/>
                <a:sym typeface="Book Antiqua"/>
              </a:rPr>
              <a:t>DATA PREPROCESSING</a:t>
            </a:r>
            <a:endParaRPr b="1">
              <a:latin typeface="Book Antiqua"/>
              <a:ea typeface="Book Antiqua"/>
              <a:cs typeface="Book Antiqua"/>
              <a:sym typeface="Book Antiqua"/>
            </a:endParaRPr>
          </a:p>
        </p:txBody>
      </p:sp>
      <p:sp>
        <p:nvSpPr>
          <p:cNvPr id="117" name="Google Shape;117;p1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457200" lvl="0" indent="-365125" algn="l" rtl="0">
              <a:lnSpc>
                <a:spcPct val="90000"/>
              </a:lnSpc>
              <a:spcBef>
                <a:spcPts val="1000"/>
              </a:spcBef>
              <a:spcAft>
                <a:spcPts val="0"/>
              </a:spcAft>
              <a:buSzPts val="2150"/>
              <a:buFont typeface="Book Antiqua"/>
              <a:buChar char="●"/>
            </a:pPr>
            <a:r>
              <a:rPr lang="en-US" sz="2150">
                <a:latin typeface="Book Antiqua"/>
                <a:ea typeface="Book Antiqua"/>
                <a:cs typeface="Book Antiqua"/>
                <a:sym typeface="Book Antiqua"/>
              </a:rPr>
              <a:t>It involves cleaning and transforming raw transaction data to make it suitable for analysis. Duplicate records, if present in the data, need to be identified and removed.</a:t>
            </a:r>
            <a:endParaRPr sz="2150">
              <a:solidFill>
                <a:srgbClr val="222222"/>
              </a:solidFill>
              <a:highlight>
                <a:srgbClr val="FFFFFF"/>
              </a:highlight>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If your data comes from multiple sources or systems, integrate it into a single dataset. Ensure that data from different sources is compatible and that unique product and customer identifiers are mapped correctly.</a:t>
            </a:r>
            <a:endParaRPr sz="2150">
              <a:solidFill>
                <a:srgbClr val="222222"/>
              </a:solidFill>
              <a:highlight>
                <a:srgbClr val="FFFFFF"/>
              </a:highlight>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In cases where there are a large number of items or product categories, dimensionality reduction techniques can be applied to simplify the data without losing important information.</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In some analyses, you may choose to split the dataset into training and testing subsets to evaluate model performance. This is common in machine learning-based market basket analysis.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Maintain thorough documentation of all the preprocessing steps performed on the data. Documentation helps ensure transparency and reproducibility of the analysis.</a:t>
            </a:r>
            <a:endParaRPr sz="215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None/>
            </a:pPr>
            <a:endParaRPr sz="215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None/>
            </a:pPr>
            <a:endParaRPr sz="2150"/>
          </a:p>
          <a:p>
            <a:pPr marL="0" lvl="0" indent="0" algn="l" rtl="0">
              <a:lnSpc>
                <a:spcPct val="90000"/>
              </a:lnSpc>
              <a:spcBef>
                <a:spcPts val="1000"/>
              </a:spcBef>
              <a:spcAft>
                <a:spcPts val="0"/>
              </a:spcAft>
              <a:buNone/>
            </a:pPr>
            <a:endParaRPr sz="2150">
              <a:solidFill>
                <a:srgbClr val="222222"/>
              </a:solidFill>
              <a:highlight>
                <a:srgbClr val="FFFFFF"/>
              </a:highlight>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ts val="1100"/>
              <a:buFont typeface="Arial"/>
              <a:buNone/>
            </a:pPr>
            <a:endParaRPr sz="2150">
              <a:solidFill>
                <a:srgbClr val="222222"/>
              </a:solidFill>
              <a:highlight>
                <a:srgbClr val="FFFFFF"/>
              </a:highlight>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ts val="1100"/>
              <a:buFont typeface="Arial"/>
              <a:buNone/>
            </a:pPr>
            <a:endParaRPr sz="2150">
              <a:solidFill>
                <a:srgbClr val="222222"/>
              </a:solidFill>
              <a:highlight>
                <a:srgbClr val="FFFFFF"/>
              </a:highlight>
              <a:latin typeface="Book Antiqua"/>
              <a:ea typeface="Book Antiqua"/>
              <a:cs typeface="Book Antiqua"/>
              <a:sym typeface="Book Antiqua"/>
            </a:endParaRPr>
          </a:p>
          <a:p>
            <a:pPr marL="0" lvl="0" indent="0" algn="l" rtl="0">
              <a:lnSpc>
                <a:spcPct val="90000"/>
              </a:lnSpc>
              <a:spcBef>
                <a:spcPts val="1000"/>
              </a:spcBef>
              <a:spcAft>
                <a:spcPts val="0"/>
              </a:spcAft>
              <a:buSzPts val="1800"/>
              <a:buNone/>
            </a:pPr>
            <a:endParaRPr sz="2150">
              <a:solidFill>
                <a:srgbClr val="222222"/>
              </a:solidFill>
              <a:highlight>
                <a:srgbClr val="FFFFFF"/>
              </a:highlight>
              <a:latin typeface="Book Antiqua"/>
              <a:ea typeface="Book Antiqua"/>
              <a:cs typeface="Book Antiqua"/>
              <a:sym typeface="Book Antiqu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latin typeface="Book Antiqua"/>
                <a:ea typeface="Book Antiqua"/>
                <a:cs typeface="Book Antiqua"/>
                <a:sym typeface="Book Antiqua"/>
              </a:rPr>
              <a:t>ASSOCIATION RULE MINING</a:t>
            </a:r>
            <a:endParaRPr b="1">
              <a:latin typeface="Book Antiqua"/>
              <a:ea typeface="Book Antiqua"/>
              <a:cs typeface="Book Antiqua"/>
              <a:sym typeface="Book Antiqua"/>
            </a:endParaRPr>
          </a:p>
        </p:txBody>
      </p:sp>
      <p:sp>
        <p:nvSpPr>
          <p:cNvPr id="123" name="Google Shape;123;p1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65125" algn="l" rtl="0">
              <a:spcBef>
                <a:spcPts val="100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It is employed to discover interesting and meaningful patterns and associations between items that are frequently purchased together in customer transactions.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Association rule mining requires a dataset of customer transactions.Each transaction consists of a list of items that were purchased together, along with transaction identifiers and timestamps.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Association rule mining algorithms generate a large number of candidate rules based on the transaction data and user-defined thresholds for support and confidence. Once the association rules have been generated, businesses can interpret them to gain insights into customer behavior. </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Association rule mining is a valuable tool in market basket insights because it helps businesses uncover hidden patterns in customer transaction data, enabling them to make data-driven decisions that can enhance customer satisfaction, increase revenue, and improve overall business operations.</a:t>
            </a:r>
            <a:endParaRPr sz="215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None/>
            </a:pPr>
            <a:endParaRPr sz="2150">
              <a:solidFill>
                <a:srgbClr val="222222"/>
              </a:solidFill>
              <a:highlight>
                <a:srgbClr val="FFFFFF"/>
              </a:highlight>
              <a:latin typeface="Book Antiqua"/>
              <a:ea typeface="Book Antiqua"/>
              <a:cs typeface="Book Antiqua"/>
              <a:sym typeface="Book Antiqu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latin typeface="Book Antiqua"/>
                <a:ea typeface="Book Antiqua"/>
                <a:cs typeface="Book Antiqua"/>
                <a:sym typeface="Book Antiqua"/>
              </a:rPr>
              <a:t>RULE EVALUATION</a:t>
            </a:r>
            <a:endParaRPr b="1">
              <a:latin typeface="Book Antiqua"/>
              <a:ea typeface="Book Antiqua"/>
              <a:cs typeface="Book Antiqua"/>
              <a:sym typeface="Book Antiqua"/>
            </a:endParaRPr>
          </a:p>
        </p:txBody>
      </p:sp>
      <p:sp>
        <p:nvSpPr>
          <p:cNvPr id="129" name="Google Shape;129;p2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65125" algn="l" rtl="0">
              <a:spcBef>
                <a:spcPts val="100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Rule evaluation in market basket insights is the process of assessing and quantifying the quality and significance of association rules discovered through association rule mining.</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Users typically set minimum support and confidence thresholds to filter out rules that do not meet their desired level of significance. </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Visual representations, such as scatter plots, heatmaps, or network diagrams, can be used to visualize the relationships between items and the strength of association rules. These visualizations make it easier for analysts to interpret the findings.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Evaluate whether the discovered rules can be translated into actionable business strategies. Some rules may have high support and confidence but may not be practical to implement due to various constraints.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After implementing rules, businesses should monitor their impact and gather feedback to continuously refine the association rule mining process and improve the quality of rules generated.</a:t>
            </a:r>
            <a:endParaRPr sz="215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Clr>
                <a:schemeClr val="dk1"/>
              </a:buClr>
              <a:buSzPts val="1100"/>
              <a:buFont typeface="Arial"/>
              <a:buNone/>
            </a:pPr>
            <a:endParaRPr sz="215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None/>
            </a:pPr>
            <a:endParaRPr sz="2150">
              <a:solidFill>
                <a:srgbClr val="222222"/>
              </a:solidFill>
              <a:highlight>
                <a:srgbClr val="FFFFFF"/>
              </a:highlight>
              <a:latin typeface="Book Antiqua"/>
              <a:ea typeface="Book Antiqua"/>
              <a:cs typeface="Book Antiqua"/>
              <a:sym typeface="Book Antiqu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latin typeface="Book Antiqua"/>
                <a:ea typeface="Book Antiqua"/>
                <a:cs typeface="Book Antiqua"/>
                <a:sym typeface="Book Antiqua"/>
              </a:rPr>
              <a:t>INTERPRETATION AND ACTION</a:t>
            </a:r>
            <a:endParaRPr b="1">
              <a:latin typeface="Book Antiqua"/>
              <a:ea typeface="Book Antiqua"/>
              <a:cs typeface="Book Antiqua"/>
              <a:sym typeface="Book Antiqua"/>
            </a:endParaRPr>
          </a:p>
        </p:txBody>
      </p:sp>
      <p:sp>
        <p:nvSpPr>
          <p:cNvPr id="135" name="Google Shape;135;p2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65125" algn="l" rtl="0">
              <a:spcBef>
                <a:spcPts val="100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Interpretation involves making sense of the association rules that have been generated through market basket analysis. </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You may need to segment your customer base based on the discovered patterns.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Verify the validity of the insights by discussing them with domain experts or stakeholders in your organization. </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They can provide additional context and help assess the practicality of implementing the findings.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Continuously monitor the results of your actions and gather feedback from customers and employees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Integrate market basket insights with other data sources, such as customer demographics or purchase history, to create a more comprehensive understanding of your customers and their preferences.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Keep records of the actions taken and their outcomes. This documentation helps in assessing the long-term impact of market basket insights on your business.</a:t>
            </a:r>
            <a:endParaRPr sz="215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Clr>
                <a:schemeClr val="dk1"/>
              </a:buClr>
              <a:buSzPts val="1100"/>
              <a:buFont typeface="Arial"/>
              <a:buNone/>
            </a:pPr>
            <a:endParaRPr sz="215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None/>
            </a:pPr>
            <a:endParaRPr sz="2150">
              <a:solidFill>
                <a:srgbClr val="222222"/>
              </a:solidFill>
              <a:highlight>
                <a:srgbClr val="FFFFFF"/>
              </a:highlight>
              <a:latin typeface="Book Antiqua"/>
              <a:ea typeface="Book Antiqua"/>
              <a:cs typeface="Book Antiqua"/>
              <a:sym typeface="Book Antiqua"/>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893</Words>
  <Application>Microsoft Office PowerPoint</Application>
  <PresentationFormat>Custom</PresentationFormat>
  <Paragraphs>80</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Book Antiqua</vt:lpstr>
      <vt:lpstr>Calibri</vt:lpstr>
      <vt:lpstr>Times New Roman</vt:lpstr>
      <vt:lpstr>Office Theme</vt:lpstr>
      <vt:lpstr>DEPARTMENT OF ELECTRONICS AND COMMUNICATION ENGINEERING</vt:lpstr>
      <vt:lpstr>          INTRODUCTION</vt:lpstr>
      <vt:lpstr>Slide 3</vt:lpstr>
      <vt:lpstr>PROCESS OF MARKET BASKET INSIGHTS</vt:lpstr>
      <vt:lpstr>DATA COLLECTION</vt:lpstr>
      <vt:lpstr>DATA PREPROCESSING</vt:lpstr>
      <vt:lpstr>ASSOCIATION RULE MINING</vt:lpstr>
      <vt:lpstr>RULE EVALUATION</vt:lpstr>
      <vt:lpstr>INTERPRETATION AND ACTION</vt:lpstr>
      <vt:lpstr>Slide 10</vt:lpstr>
      <vt:lpstr>APPLICATIONS</vt:lpstr>
      <vt:lpstr>BENEFITS</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COMMUNICATION ENGINEERING</dc:title>
  <dc:creator>munagacherlabhavana2004@gmail.com</dc:creator>
  <cp:lastModifiedBy>ECELAB18</cp:lastModifiedBy>
  <cp:revision>2</cp:revision>
  <dcterms:created xsi:type="dcterms:W3CDTF">2023-09-29T16:51:04Z</dcterms:created>
  <dcterms:modified xsi:type="dcterms:W3CDTF">2023-10-10T08:47:03Z</dcterms:modified>
</cp:coreProperties>
</file>