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16C2-39AE-A9ED-1C28-CB34490577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2F3199-A81B-8812-C268-A16F032B1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DADF02-ED3A-6AF9-3E9E-FBDBFC7FC033}"/>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5" name="Footer Placeholder 4">
            <a:extLst>
              <a:ext uri="{FF2B5EF4-FFF2-40B4-BE49-F238E27FC236}">
                <a16:creationId xmlns:a16="http://schemas.microsoft.com/office/drawing/2014/main" id="{42DDC117-33AB-6F2B-E858-A5E259259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F2E4E-E05D-AD34-8F06-AA5FF4174CB5}"/>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89445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76CF-1D90-44E5-DDBE-12BDA2ABD4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707DE6-B460-92F7-A7BA-785AE2328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A971A-1E5E-F88F-B52A-E15036FF88F5}"/>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5" name="Footer Placeholder 4">
            <a:extLst>
              <a:ext uri="{FF2B5EF4-FFF2-40B4-BE49-F238E27FC236}">
                <a16:creationId xmlns:a16="http://schemas.microsoft.com/office/drawing/2014/main" id="{36F923E6-89F1-93AC-9B3C-C0E2F2D755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41713-A365-8FB0-2A27-46056F21F960}"/>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137486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5141F-DA07-D50D-F816-3810CD8CE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E4D974-FF64-1D6A-1A38-8B9B60FAE4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F03E77-D48D-D842-CF63-AFA653F3A0D2}"/>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5" name="Footer Placeholder 4">
            <a:extLst>
              <a:ext uri="{FF2B5EF4-FFF2-40B4-BE49-F238E27FC236}">
                <a16:creationId xmlns:a16="http://schemas.microsoft.com/office/drawing/2014/main" id="{848D1884-29EC-B7D8-004A-4C69BA646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38996-8BE4-1755-0AD9-10327E516EAF}"/>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27023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B9FB-704A-3858-0E75-007F8D20B6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4EE77E-1891-33C9-D36F-38B6FEB26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95C82-2A5E-D8FB-3E29-6EE952F3915B}"/>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5" name="Footer Placeholder 4">
            <a:extLst>
              <a:ext uri="{FF2B5EF4-FFF2-40B4-BE49-F238E27FC236}">
                <a16:creationId xmlns:a16="http://schemas.microsoft.com/office/drawing/2014/main" id="{1A1F9B45-3DD9-7703-FEBA-E8B192DEC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3727D-FF0E-11A6-CD3B-48160CABAFF8}"/>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88100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F94A-219D-69EA-F391-6C294C2BB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3640E2-1987-7209-C439-532AC4FBFA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38B0D-84EB-0506-05F9-CD3FB1142ABE}"/>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5" name="Footer Placeholder 4">
            <a:extLst>
              <a:ext uri="{FF2B5EF4-FFF2-40B4-BE49-F238E27FC236}">
                <a16:creationId xmlns:a16="http://schemas.microsoft.com/office/drawing/2014/main" id="{ED4BEFB8-D0DB-CB21-9E08-A3184655E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71077-0AC0-951C-2A81-AC588211108E}"/>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91754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A7DF-78B1-25B2-F428-88F3F60FB0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B461CC-F375-0D89-8897-C7C197598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81EB51-7703-D436-9CC4-06C8E6AFB2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01438C-7B0B-2A2F-52B7-A9B72CF77931}"/>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6" name="Footer Placeholder 5">
            <a:extLst>
              <a:ext uri="{FF2B5EF4-FFF2-40B4-BE49-F238E27FC236}">
                <a16:creationId xmlns:a16="http://schemas.microsoft.com/office/drawing/2014/main" id="{5BF31E18-C943-C4BC-8492-5D7CFB90BD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DE5D8C-5D76-71C7-BD21-B30C26E6FAB2}"/>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19486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C928-3053-32ED-9DFC-1E964A0F3F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D504F-60BA-EFCA-4FF5-EB9191D67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E201B9-941A-C589-BEC1-0ED302957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A3AC4A-4087-0DBC-F356-99DA0745B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0DA82-4EF2-EB17-A0C0-3B4BB376F7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42576C-F31F-4746-F783-6DF1FCFF5DAC}"/>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8" name="Footer Placeholder 7">
            <a:extLst>
              <a:ext uri="{FF2B5EF4-FFF2-40B4-BE49-F238E27FC236}">
                <a16:creationId xmlns:a16="http://schemas.microsoft.com/office/drawing/2014/main" id="{DBC8AB32-5D6E-BE43-797D-27AEB0651F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3CD658-E5AB-3C43-0C49-610D66E32FB8}"/>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20459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DAA0-F542-316C-1491-C97B2476D5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2550FB-6D81-781A-4299-AF6AA28300A6}"/>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4" name="Footer Placeholder 3">
            <a:extLst>
              <a:ext uri="{FF2B5EF4-FFF2-40B4-BE49-F238E27FC236}">
                <a16:creationId xmlns:a16="http://schemas.microsoft.com/office/drawing/2014/main" id="{FBA88646-39ED-47D1-253D-DF63F7992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58F4E4-0782-1144-B82C-C6FCEE85EC05}"/>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51805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B44E-ED50-F8D2-B75D-CA2A50D25E35}"/>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3" name="Footer Placeholder 2">
            <a:extLst>
              <a:ext uri="{FF2B5EF4-FFF2-40B4-BE49-F238E27FC236}">
                <a16:creationId xmlns:a16="http://schemas.microsoft.com/office/drawing/2014/main" id="{48A42EE3-6752-2E50-D24F-A72D9DF0CB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37FF42-862A-124C-CCC8-684089FCE9F9}"/>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39500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2707-63FA-B77F-0396-18C8AFE7D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807F7E-C351-9490-2DAC-514716C2C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E29A29-2003-A799-34B1-1D4614E3F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43598-6FD6-1E70-83C8-EF7A816813FE}"/>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6" name="Footer Placeholder 5">
            <a:extLst>
              <a:ext uri="{FF2B5EF4-FFF2-40B4-BE49-F238E27FC236}">
                <a16:creationId xmlns:a16="http://schemas.microsoft.com/office/drawing/2014/main" id="{6B133A86-4529-2EE1-6008-6B0B2F8C3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ABB7E0-88C9-44E9-5436-9148E04FC5A3}"/>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18617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E98D-F608-A6BE-9960-8AF492A5D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E4AC9A-2DDD-9D89-14DF-B1EDCCC95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E82E8-DA23-D716-CDC8-5EB82A1B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0E23C-E1E9-08D1-110F-3725D965DF23}"/>
              </a:ext>
            </a:extLst>
          </p:cNvPr>
          <p:cNvSpPr>
            <a:spLocks noGrp="1"/>
          </p:cNvSpPr>
          <p:nvPr>
            <p:ph type="dt" sz="half" idx="10"/>
          </p:nvPr>
        </p:nvSpPr>
        <p:spPr/>
        <p:txBody>
          <a:bodyPr/>
          <a:lstStyle/>
          <a:p>
            <a:fld id="{66FDAD31-AB3A-4FF3-B7AC-1F57AAA23F98}" type="datetimeFigureOut">
              <a:rPr lang="en-IN" smtClean="0"/>
              <a:t>25-10-2023</a:t>
            </a:fld>
            <a:endParaRPr lang="en-IN"/>
          </a:p>
        </p:txBody>
      </p:sp>
      <p:sp>
        <p:nvSpPr>
          <p:cNvPr id="6" name="Footer Placeholder 5">
            <a:extLst>
              <a:ext uri="{FF2B5EF4-FFF2-40B4-BE49-F238E27FC236}">
                <a16:creationId xmlns:a16="http://schemas.microsoft.com/office/drawing/2014/main" id="{ADC16B95-C42C-0975-2437-F58384D2D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D1DAF5-93AD-3FDD-A2A0-0A3C2797CD91}"/>
              </a:ext>
            </a:extLst>
          </p:cNvPr>
          <p:cNvSpPr>
            <a:spLocks noGrp="1"/>
          </p:cNvSpPr>
          <p:nvPr>
            <p:ph type="sldNum" sz="quarter" idx="12"/>
          </p:nvPr>
        </p:nvSpPr>
        <p:spPr/>
        <p:txBody>
          <a:bodyPr/>
          <a:lstStyle/>
          <a:p>
            <a:fld id="{904298C8-3D2C-4B2A-9FFD-1DD24A118461}" type="slidenum">
              <a:rPr lang="en-IN" smtClean="0"/>
              <a:t>‹#›</a:t>
            </a:fld>
            <a:endParaRPr lang="en-IN"/>
          </a:p>
        </p:txBody>
      </p:sp>
    </p:spTree>
    <p:extLst>
      <p:ext uri="{BB962C8B-B14F-4D97-AF65-F5344CB8AC3E}">
        <p14:creationId xmlns:p14="http://schemas.microsoft.com/office/powerpoint/2010/main" val="360930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1A9CF-0414-9BD0-0753-02562CFA2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D85990-9E3C-7664-0420-5E5F84CD0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955499-F7AA-D6A5-9127-6D7C0AA8A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DAD31-AB3A-4FF3-B7AC-1F57AAA23F98}" type="datetimeFigureOut">
              <a:rPr lang="en-IN" smtClean="0"/>
              <a:t>25-10-2023</a:t>
            </a:fld>
            <a:endParaRPr lang="en-IN"/>
          </a:p>
        </p:txBody>
      </p:sp>
      <p:sp>
        <p:nvSpPr>
          <p:cNvPr id="5" name="Footer Placeholder 4">
            <a:extLst>
              <a:ext uri="{FF2B5EF4-FFF2-40B4-BE49-F238E27FC236}">
                <a16:creationId xmlns:a16="http://schemas.microsoft.com/office/drawing/2014/main" id="{6481B280-6385-742E-5F4F-515756EFC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4BDBA4-5291-75E6-CA5E-0BF2E19B6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298C8-3D2C-4B2A-9FFD-1DD24A118461}" type="slidenum">
              <a:rPr lang="en-IN" smtClean="0"/>
              <a:t>‹#›</a:t>
            </a:fld>
            <a:endParaRPr lang="en-IN"/>
          </a:p>
        </p:txBody>
      </p:sp>
    </p:spTree>
    <p:extLst>
      <p:ext uri="{BB962C8B-B14F-4D97-AF65-F5344CB8AC3E}">
        <p14:creationId xmlns:p14="http://schemas.microsoft.com/office/powerpoint/2010/main" val="21760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analyticsvidhya.com/blog/2016/01/complete-tutorial-learn-data-science-python-scratch-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3327EFAF-7DAA-196C-8E21-86D42BFE8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27" y="296779"/>
            <a:ext cx="9216190" cy="194911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8DB2979B-1BA7-9A92-76CB-C74911847100}"/>
              </a:ext>
            </a:extLst>
          </p:cNvPr>
          <p:cNvSpPr>
            <a:spLocks noGrp="1"/>
          </p:cNvSpPr>
          <p:nvPr>
            <p:ph sz="half" idx="4294967295"/>
          </p:nvPr>
        </p:nvSpPr>
        <p:spPr>
          <a:xfrm>
            <a:off x="625642" y="2342147"/>
            <a:ext cx="9841832" cy="3665621"/>
          </a:xfrm>
        </p:spPr>
        <p:txBody>
          <a:bodyPr>
            <a:normAutofit/>
          </a:bodyPr>
          <a:lstStyle/>
          <a:p>
            <a:pPr marL="0" indent="0">
              <a:buNone/>
            </a:pPr>
            <a:r>
              <a:rPr lang="en-IN" dirty="0"/>
              <a:t>        DEPARMENTS OF ELECTRONICS AND COMMUNICATION</a:t>
            </a:r>
          </a:p>
          <a:p>
            <a:pPr marL="0" indent="0">
              <a:buNone/>
            </a:pPr>
            <a:r>
              <a:rPr lang="en-IN" dirty="0"/>
              <a:t>                TEAM MEMEBERS :  </a:t>
            </a:r>
          </a:p>
          <a:p>
            <a:pPr marL="0" indent="0">
              <a:buNone/>
            </a:pPr>
            <a:r>
              <a:rPr lang="en-IN" dirty="0"/>
              <a:t>                                               ARCHANA A(113321106005)</a:t>
            </a:r>
          </a:p>
          <a:p>
            <a:pPr marL="0" indent="0">
              <a:buNone/>
            </a:pPr>
            <a:r>
              <a:rPr lang="en-IN" dirty="0"/>
              <a:t>                                        AKSHAYA G (113321106028)</a:t>
            </a:r>
          </a:p>
          <a:p>
            <a:pPr marL="0" indent="0">
              <a:buNone/>
            </a:pPr>
            <a:r>
              <a:rPr lang="en-IN" dirty="0"/>
              <a:t>                                      DOMMARAJU HANVITHA(113321106024)</a:t>
            </a:r>
          </a:p>
          <a:p>
            <a:pPr marL="0" indent="0">
              <a:buNone/>
            </a:pPr>
            <a:r>
              <a:rPr lang="en-IN" dirty="0"/>
              <a:t>                                      MUNAGACHERLA BHAVANA(113321106054)</a:t>
            </a:r>
          </a:p>
          <a:p>
            <a:pPr marL="0" indent="0">
              <a:buNone/>
            </a:pPr>
            <a:r>
              <a:rPr lang="en-IN" dirty="0"/>
              <a:t>                                           NAFISA PARVIN S (113321106056)</a:t>
            </a:r>
          </a:p>
          <a:p>
            <a:endParaRPr lang="en-IN" dirty="0"/>
          </a:p>
          <a:p>
            <a:endParaRPr lang="en-IN" dirty="0"/>
          </a:p>
        </p:txBody>
      </p:sp>
    </p:spTree>
    <p:extLst>
      <p:ext uri="{BB962C8B-B14F-4D97-AF65-F5344CB8AC3E}">
        <p14:creationId xmlns:p14="http://schemas.microsoft.com/office/powerpoint/2010/main" val="1871221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5255-D0A2-9A61-AE50-4ACF3EE06027}"/>
              </a:ext>
            </a:extLst>
          </p:cNvPr>
          <p:cNvSpPr>
            <a:spLocks noGrp="1"/>
          </p:cNvSpPr>
          <p:nvPr>
            <p:ph type="title"/>
          </p:nvPr>
        </p:nvSpPr>
        <p:spPr>
          <a:xfrm>
            <a:off x="838200" y="1050757"/>
            <a:ext cx="10515600" cy="921165"/>
          </a:xfrm>
        </p:spPr>
        <p:txBody>
          <a:bodyPr>
            <a:noAutofit/>
          </a:bodyPr>
          <a:lstStyle/>
          <a:p>
            <a:r>
              <a:rPr lang="en-US" sz="2000" b="0" i="0" dirty="0">
                <a:solidFill>
                  <a:srgbClr val="222222"/>
                </a:solidFill>
                <a:effectLst/>
                <a:latin typeface="Arial Black" panose="020B0A04020102020204" pitchFamily="34" charset="0"/>
              </a:rPr>
              <a:t>Implementing Market Basket Analysis Using the </a:t>
            </a:r>
            <a:r>
              <a:rPr lang="en-US" sz="2000" b="0" i="0" dirty="0" err="1">
                <a:solidFill>
                  <a:srgbClr val="222222"/>
                </a:solidFill>
                <a:effectLst/>
                <a:latin typeface="Arial Black" panose="020B0A04020102020204" pitchFamily="34" charset="0"/>
              </a:rPr>
              <a:t>Apriori</a:t>
            </a:r>
            <a:r>
              <a:rPr lang="en-US" sz="2000" b="0" i="0" dirty="0">
                <a:solidFill>
                  <a:srgbClr val="222222"/>
                </a:solidFill>
                <a:effectLst/>
                <a:latin typeface="Arial Black" panose="020B0A04020102020204" pitchFamily="34" charset="0"/>
              </a:rPr>
              <a:t> Method</a:t>
            </a:r>
            <a:br>
              <a:rPr lang="en-US" sz="2000" b="0" i="0" dirty="0">
                <a:solidFill>
                  <a:srgbClr val="222222"/>
                </a:solidFill>
                <a:effectLst/>
                <a:latin typeface="Lato" panose="020F0502020204030203" pitchFamily="34" charset="0"/>
              </a:rPr>
            </a:br>
            <a:r>
              <a:rPr lang="en-US" sz="2000" b="0" i="0" dirty="0">
                <a:solidFill>
                  <a:srgbClr val="222222"/>
                </a:solidFill>
                <a:effectLst/>
                <a:latin typeface="Lato" panose="020F0502020204030203" pitchFamily="34" charset="0"/>
              </a:rPr>
              <a:t>       </a:t>
            </a:r>
            <a:r>
              <a:rPr lang="en-US" sz="2800" b="0" i="0" dirty="0">
                <a:solidFill>
                  <a:srgbClr val="222222"/>
                </a:solidFill>
                <a:effectLst/>
                <a:latin typeface="Lato" panose="020F0502020204030203" pitchFamily="34" charset="0"/>
              </a:rPr>
              <a:t>The </a:t>
            </a:r>
            <a:r>
              <a:rPr lang="en-US" sz="2800" b="0" i="0" dirty="0" err="1">
                <a:solidFill>
                  <a:srgbClr val="222222"/>
                </a:solidFill>
                <a:effectLst/>
                <a:latin typeface="Lato" panose="020F0502020204030203" pitchFamily="34" charset="0"/>
              </a:rPr>
              <a:t>Apriori</a:t>
            </a:r>
            <a:r>
              <a:rPr lang="en-US" sz="2800" b="0" i="0" dirty="0">
                <a:solidFill>
                  <a:srgbClr val="222222"/>
                </a:solidFill>
                <a:effectLst/>
                <a:latin typeface="Lato" panose="020F0502020204030203" pitchFamily="34" charset="0"/>
              </a:rPr>
              <a:t> algorithm is frequently used by data scientists. We are required to import the  necessary libraries. Python provides the </a:t>
            </a:r>
            <a:r>
              <a:rPr lang="en-US" sz="2800" b="1" i="1" dirty="0" err="1">
                <a:solidFill>
                  <a:srgbClr val="222222"/>
                </a:solidFill>
                <a:effectLst/>
                <a:latin typeface="Lato" panose="020F0502020204030203" pitchFamily="34" charset="0"/>
              </a:rPr>
              <a:t>apyori</a:t>
            </a:r>
            <a:r>
              <a:rPr lang="en-US" sz="2800" b="0" i="0" dirty="0">
                <a:solidFill>
                  <a:srgbClr val="222222"/>
                </a:solidFill>
                <a:effectLst/>
                <a:latin typeface="Lato" panose="020F0502020204030203" pitchFamily="34" charset="0"/>
              </a:rPr>
              <a:t> as an API that is required to be imported to run the </a:t>
            </a:r>
            <a:r>
              <a:rPr lang="en-US" sz="2800" b="0" i="0" dirty="0" err="1">
                <a:solidFill>
                  <a:srgbClr val="222222"/>
                </a:solidFill>
                <a:effectLst/>
                <a:latin typeface="Lato" panose="020F0502020204030203" pitchFamily="34" charset="0"/>
              </a:rPr>
              <a:t>Apriori</a:t>
            </a:r>
            <a:r>
              <a:rPr lang="en-US" sz="2800" b="0" i="0" dirty="0">
                <a:solidFill>
                  <a:srgbClr val="222222"/>
                </a:solidFill>
                <a:effectLst/>
                <a:latin typeface="Lato" panose="020F0502020204030203" pitchFamily="34" charset="0"/>
              </a:rPr>
              <a:t> Algorithm.</a:t>
            </a:r>
            <a:br>
              <a:rPr lang="en-US" sz="2800" b="0" i="0" dirty="0">
                <a:solidFill>
                  <a:srgbClr val="222222"/>
                </a:solidFill>
                <a:effectLst/>
                <a:latin typeface="Lato" panose="020F0502020204030203" pitchFamily="34" charset="0"/>
              </a:rPr>
            </a:br>
            <a:endParaRPr lang="en-IN" sz="2800" dirty="0"/>
          </a:p>
        </p:txBody>
      </p:sp>
      <p:sp>
        <p:nvSpPr>
          <p:cNvPr id="3" name="Content Placeholder 2">
            <a:extLst>
              <a:ext uri="{FF2B5EF4-FFF2-40B4-BE49-F238E27FC236}">
                <a16:creationId xmlns:a16="http://schemas.microsoft.com/office/drawing/2014/main" id="{5EAC1570-3A4E-6A96-5657-85785FCF174F}"/>
              </a:ext>
            </a:extLst>
          </p:cNvPr>
          <p:cNvSpPr>
            <a:spLocks noGrp="1"/>
          </p:cNvSpPr>
          <p:nvPr>
            <p:ph idx="1"/>
          </p:nvPr>
        </p:nvSpPr>
        <p:spPr>
          <a:xfrm>
            <a:off x="320842" y="2067339"/>
            <a:ext cx="11032958" cy="4109624"/>
          </a:xfrm>
        </p:spPr>
        <p:txBody>
          <a:bodyPr>
            <a:normAutofit fontScale="92500" lnSpcReduction="20000"/>
          </a:bodyPr>
          <a:lstStyle/>
          <a:p>
            <a:pPr marL="0" indent="0">
              <a:buNone/>
            </a:pPr>
            <a:endParaRPr lang="en-US" b="0" i="0" dirty="0">
              <a:solidFill>
                <a:srgbClr val="9AA5CE"/>
              </a:solidFill>
              <a:effectLst/>
              <a:latin typeface="SFMono-Regular"/>
            </a:endParaRPr>
          </a:p>
          <a:p>
            <a:pPr marL="0" indent="0">
              <a:buNone/>
            </a:pPr>
            <a:r>
              <a:rPr lang="en-IN" b="1" i="0" dirty="0">
                <a:solidFill>
                  <a:srgbClr val="BB9AF7"/>
                </a:solidFill>
                <a:effectLst/>
                <a:latin typeface="SFMono-Regular"/>
              </a:rPr>
              <a:t>import</a:t>
            </a:r>
            <a:r>
              <a:rPr lang="en-IN" b="0" i="0" dirty="0">
                <a:solidFill>
                  <a:srgbClr val="9AA5CE"/>
                </a:solidFill>
                <a:effectLst/>
                <a:latin typeface="SFMono-Regular"/>
              </a:rPr>
              <a:t> pandas </a:t>
            </a:r>
            <a:r>
              <a:rPr lang="en-IN" b="1" i="0" dirty="0">
                <a:solidFill>
                  <a:srgbClr val="BB9AF7"/>
                </a:solidFill>
                <a:effectLst/>
                <a:latin typeface="SFMono-Regular"/>
              </a:rPr>
              <a:t>as</a:t>
            </a:r>
            <a:r>
              <a:rPr lang="en-IN" b="0" i="0" dirty="0">
                <a:solidFill>
                  <a:srgbClr val="9AA5CE"/>
                </a:solidFill>
                <a:effectLst/>
                <a:latin typeface="SFMono-Regular"/>
              </a:rPr>
              <a:t> pd</a:t>
            </a:r>
          </a:p>
          <a:p>
            <a:pPr marL="0" indent="0">
              <a:buNone/>
            </a:pPr>
            <a:r>
              <a:rPr lang="en-IN" b="1" i="0" dirty="0">
                <a:solidFill>
                  <a:srgbClr val="BB9AF7"/>
                </a:solidFill>
                <a:effectLst/>
                <a:latin typeface="SFMono-Regular"/>
              </a:rPr>
              <a:t>import</a:t>
            </a:r>
            <a:r>
              <a:rPr lang="en-IN" b="0" i="0" dirty="0">
                <a:solidFill>
                  <a:srgbClr val="9AA5CE"/>
                </a:solidFill>
                <a:effectLst/>
                <a:latin typeface="SFMono-Regular"/>
              </a:rPr>
              <a:t> </a:t>
            </a:r>
            <a:r>
              <a:rPr lang="en-IN" b="0" i="0" dirty="0" err="1">
                <a:solidFill>
                  <a:srgbClr val="9AA5CE"/>
                </a:solidFill>
                <a:effectLst/>
                <a:latin typeface="SFMono-Regular"/>
              </a:rPr>
              <a:t>numpy</a:t>
            </a:r>
            <a:r>
              <a:rPr lang="en-IN" b="0" i="0" dirty="0">
                <a:solidFill>
                  <a:srgbClr val="9AA5CE"/>
                </a:solidFill>
                <a:effectLst/>
                <a:latin typeface="SFMono-Regular"/>
              </a:rPr>
              <a:t> </a:t>
            </a:r>
            <a:r>
              <a:rPr lang="en-IN" b="1" i="0" dirty="0">
                <a:solidFill>
                  <a:srgbClr val="BB9AF7"/>
                </a:solidFill>
                <a:effectLst/>
                <a:latin typeface="SFMono-Regular"/>
              </a:rPr>
              <a:t>as</a:t>
            </a:r>
            <a:r>
              <a:rPr lang="en-IN" b="0" i="0" dirty="0">
                <a:solidFill>
                  <a:srgbClr val="9AA5CE"/>
                </a:solidFill>
                <a:effectLst/>
                <a:latin typeface="SFMono-Regular"/>
              </a:rPr>
              <a:t> np</a:t>
            </a:r>
            <a:endParaRPr lang="en-IN" dirty="0">
              <a:solidFill>
                <a:srgbClr val="9AA5CE"/>
              </a:solidFill>
              <a:latin typeface="SFMono-Regular"/>
            </a:endParaRPr>
          </a:p>
          <a:p>
            <a:pPr marL="0" indent="0">
              <a:buNone/>
            </a:pPr>
            <a:r>
              <a:rPr lang="en-IN" b="1" i="0" dirty="0">
                <a:solidFill>
                  <a:srgbClr val="BB9AF7"/>
                </a:solidFill>
                <a:effectLst/>
                <a:latin typeface="SFMono-Regular"/>
              </a:rPr>
              <a:t>from</a:t>
            </a:r>
            <a:r>
              <a:rPr lang="en-IN" b="0" i="0" dirty="0">
                <a:solidFill>
                  <a:srgbClr val="9AA5CE"/>
                </a:solidFill>
                <a:effectLst/>
                <a:latin typeface="SFMono-Regular"/>
              </a:rPr>
              <a:t> </a:t>
            </a:r>
            <a:r>
              <a:rPr lang="en-IN" b="0" i="0" dirty="0" err="1">
                <a:solidFill>
                  <a:srgbClr val="9AA5CE"/>
                </a:solidFill>
                <a:effectLst/>
                <a:latin typeface="SFMono-Regular"/>
              </a:rPr>
              <a:t>apyori</a:t>
            </a:r>
            <a:r>
              <a:rPr lang="en-IN" b="0" i="0" dirty="0">
                <a:solidFill>
                  <a:srgbClr val="9AA5CE"/>
                </a:solidFill>
                <a:effectLst/>
                <a:latin typeface="SFMono-Regular"/>
              </a:rPr>
              <a:t> </a:t>
            </a:r>
            <a:r>
              <a:rPr lang="en-IN" b="1" i="0" dirty="0">
                <a:solidFill>
                  <a:srgbClr val="BB9AF7"/>
                </a:solidFill>
                <a:effectLst/>
                <a:latin typeface="SFMono-Regular"/>
              </a:rPr>
              <a:t>import</a:t>
            </a:r>
            <a:r>
              <a:rPr lang="en-IN" b="0" i="0" dirty="0">
                <a:solidFill>
                  <a:srgbClr val="9AA5CE"/>
                </a:solidFill>
                <a:effectLst/>
                <a:latin typeface="SFMono-Regular"/>
              </a:rPr>
              <a:t> </a:t>
            </a:r>
            <a:r>
              <a:rPr lang="en-IN" b="0" i="0" dirty="0" err="1">
                <a:solidFill>
                  <a:srgbClr val="9AA5CE"/>
                </a:solidFill>
                <a:effectLst/>
                <a:latin typeface="SFMono-Regular"/>
              </a:rPr>
              <a:t>apriori</a:t>
            </a:r>
            <a:endParaRPr lang="en-IN" b="0" i="0" dirty="0">
              <a:solidFill>
                <a:srgbClr val="9AA5CE"/>
              </a:solidFill>
              <a:effectLst/>
              <a:latin typeface="SFMono-Regular"/>
            </a:endParaRPr>
          </a:p>
          <a:p>
            <a:pPr marL="0" indent="0">
              <a:buNone/>
            </a:pPr>
            <a:r>
              <a:rPr lang="en-US" b="0" i="0" dirty="0" err="1">
                <a:solidFill>
                  <a:srgbClr val="9AA5CE"/>
                </a:solidFill>
                <a:effectLst/>
                <a:latin typeface="SFMono-Regular"/>
              </a:rPr>
              <a:t>st_df</a:t>
            </a:r>
            <a:r>
              <a:rPr lang="en-US" b="0" i="0" dirty="0">
                <a:solidFill>
                  <a:srgbClr val="9AA5CE"/>
                </a:solidFill>
                <a:effectLst/>
                <a:latin typeface="SFMono-Regular"/>
              </a:rPr>
              <a:t>=</a:t>
            </a:r>
            <a:r>
              <a:rPr lang="en-US" b="0" i="0" dirty="0" err="1">
                <a:solidFill>
                  <a:srgbClr val="9AA5CE"/>
                </a:solidFill>
                <a:effectLst/>
                <a:latin typeface="SFMono-Regular"/>
              </a:rPr>
              <a:t>pd.read_csv</a:t>
            </a:r>
            <a:r>
              <a:rPr lang="en-US" b="0" i="0" dirty="0">
                <a:solidFill>
                  <a:srgbClr val="9AA5CE"/>
                </a:solidFill>
                <a:effectLst/>
                <a:latin typeface="SFMono-Regular"/>
              </a:rPr>
              <a:t>("</a:t>
            </a:r>
            <a:r>
              <a:rPr lang="en-US" b="0" i="0" dirty="0" err="1">
                <a:solidFill>
                  <a:srgbClr val="9AA5CE"/>
                </a:solidFill>
                <a:effectLst/>
                <a:latin typeface="SFMono-Regular"/>
              </a:rPr>
              <a:t>store_data.csv",header</a:t>
            </a:r>
            <a:r>
              <a:rPr lang="en-US" b="0" i="0" dirty="0">
                <a:solidFill>
                  <a:srgbClr val="9AA5CE"/>
                </a:solidFill>
                <a:effectLst/>
                <a:latin typeface="SFMono-Regular"/>
              </a:rPr>
              <a:t>=None)</a:t>
            </a:r>
          </a:p>
          <a:p>
            <a:pPr marL="0" indent="0">
              <a:buNone/>
            </a:pPr>
            <a:r>
              <a:rPr lang="en-US" b="0" i="0" dirty="0">
                <a:solidFill>
                  <a:srgbClr val="9AA5CE"/>
                </a:solidFill>
                <a:effectLst/>
                <a:latin typeface="SFMono-Regular"/>
              </a:rPr>
              <a:t>print(</a:t>
            </a:r>
            <a:r>
              <a:rPr lang="en-US" b="0" i="0" dirty="0" err="1">
                <a:solidFill>
                  <a:srgbClr val="9AA5CE"/>
                </a:solidFill>
                <a:effectLst/>
                <a:latin typeface="SFMono-Regular"/>
              </a:rPr>
              <a:t>st_df</a:t>
            </a:r>
            <a:r>
              <a:rPr lang="en-US" b="0" i="0" dirty="0">
                <a:solidFill>
                  <a:srgbClr val="9AA5CE"/>
                </a:solidFill>
                <a:effectLst/>
                <a:latin typeface="SFMono-Regular"/>
              </a:rPr>
              <a:t>)</a:t>
            </a:r>
            <a:endParaRPr lang="en-IN" b="0" i="0" dirty="0">
              <a:solidFill>
                <a:srgbClr val="9AA5CE"/>
              </a:solidFill>
              <a:effectLst/>
              <a:latin typeface="SFMono-Regular"/>
            </a:endParaRPr>
          </a:p>
          <a:p>
            <a:pPr marL="0" indent="0">
              <a:buNone/>
            </a:pPr>
            <a:endParaRPr lang="en-IN" b="0" i="0" dirty="0">
              <a:solidFill>
                <a:srgbClr val="9AA5CE"/>
              </a:solidFill>
              <a:effectLst/>
              <a:latin typeface="SFMono-Regular"/>
            </a:endParaRPr>
          </a:p>
          <a:p>
            <a:pPr marL="0" indent="0">
              <a:buNone/>
            </a:pPr>
            <a:r>
              <a:rPr lang="en-US" b="0" i="0" dirty="0">
                <a:solidFill>
                  <a:srgbClr val="222222"/>
                </a:solidFill>
                <a:effectLst/>
                <a:latin typeface="Lato" panose="020F0502020204030203" pitchFamily="34" charset="0"/>
              </a:rPr>
              <a:t> </a:t>
            </a:r>
            <a:r>
              <a:rPr lang="en-US" dirty="0">
                <a:solidFill>
                  <a:srgbClr val="222222"/>
                </a:solidFill>
                <a:latin typeface="Lato" panose="020F0502020204030203" pitchFamily="34" charset="0"/>
              </a:rPr>
              <a:t>Now </a:t>
            </a:r>
            <a:r>
              <a:rPr lang="en-US" b="0" i="0" dirty="0">
                <a:solidFill>
                  <a:srgbClr val="222222"/>
                </a:solidFill>
                <a:effectLst/>
                <a:latin typeface="Lato" panose="020F0502020204030203" pitchFamily="34" charset="0"/>
              </a:rPr>
              <a:t>we want to read the dataset that is downloaded from Kaggle. There is no header in the dataset; hence, the first row contains the first transaction, so we have mentioned </a:t>
            </a:r>
            <a:r>
              <a:rPr lang="en-US" b="0" i="1" dirty="0">
                <a:solidFill>
                  <a:srgbClr val="222222"/>
                </a:solidFill>
                <a:effectLst/>
                <a:latin typeface="Lato" panose="020F0502020204030203" pitchFamily="34" charset="0"/>
              </a:rPr>
              <a:t>header = None</a:t>
            </a:r>
            <a:r>
              <a:rPr lang="en-US" b="0" i="0" dirty="0">
                <a:solidFill>
                  <a:srgbClr val="222222"/>
                </a:solidFill>
                <a:effectLst/>
                <a:latin typeface="Lato" panose="020F0502020204030203" pitchFamily="34" charset="0"/>
              </a:rPr>
              <a:t> here.</a:t>
            </a:r>
            <a:endParaRPr lang="en-IN" dirty="0"/>
          </a:p>
        </p:txBody>
      </p:sp>
    </p:spTree>
    <p:extLst>
      <p:ext uri="{BB962C8B-B14F-4D97-AF65-F5344CB8AC3E}">
        <p14:creationId xmlns:p14="http://schemas.microsoft.com/office/powerpoint/2010/main" val="237478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614E-8687-CADF-FA37-3555EBEC44D0}"/>
              </a:ext>
            </a:extLst>
          </p:cNvPr>
          <p:cNvSpPr>
            <a:spLocks noGrp="1"/>
          </p:cNvSpPr>
          <p:nvPr>
            <p:ph type="title"/>
          </p:nvPr>
        </p:nvSpPr>
        <p:spPr/>
        <p:txBody>
          <a:bodyPr/>
          <a:lstStyle/>
          <a:p>
            <a:r>
              <a:rPr lang="en-IN" dirty="0"/>
              <a:t>     OUPUT FOR THE ABOVE DATASET </a:t>
            </a:r>
          </a:p>
        </p:txBody>
      </p:sp>
      <p:sp>
        <p:nvSpPr>
          <p:cNvPr id="3" name="Content Placeholder 2">
            <a:extLst>
              <a:ext uri="{FF2B5EF4-FFF2-40B4-BE49-F238E27FC236}">
                <a16:creationId xmlns:a16="http://schemas.microsoft.com/office/drawing/2014/main" id="{1A9D2B42-36F1-11E4-AE9C-467262F3503B}"/>
              </a:ext>
            </a:extLst>
          </p:cNvPr>
          <p:cNvSpPr>
            <a:spLocks noGrp="1"/>
          </p:cNvSpPr>
          <p:nvPr>
            <p:ph idx="1"/>
          </p:nvPr>
        </p:nvSpPr>
        <p:spPr>
          <a:xfrm>
            <a:off x="461176" y="1431236"/>
            <a:ext cx="10892624" cy="4745728"/>
          </a:xfrm>
        </p:spPr>
        <p:txBody>
          <a:bodyPr>
            <a:normAutofit fontScale="70000" lnSpcReduction="20000"/>
          </a:bodyPr>
          <a:lstStyle/>
          <a:p>
            <a:pPr marL="0" indent="0">
              <a:buNone/>
            </a:pPr>
            <a:r>
              <a:rPr lang="en-IN" dirty="0"/>
              <a:t> 0                  1            2   ...               17       18         19</a:t>
            </a:r>
          </a:p>
          <a:p>
            <a:pPr marL="0" indent="0">
              <a:buNone/>
            </a:pPr>
            <a:r>
              <a:rPr lang="en-IN" dirty="0"/>
              <a:t>0            shrimp            almonds      avocado  ...  frozen smoothie  spinach  olive oil</a:t>
            </a:r>
          </a:p>
          <a:p>
            <a:pPr marL="0" indent="0">
              <a:buNone/>
            </a:pPr>
            <a:r>
              <a:rPr lang="en-IN" dirty="0"/>
              <a:t>1           burgers          meatballs         eggs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2           chutney                </a:t>
            </a:r>
            <a:r>
              <a:rPr lang="en-IN" dirty="0" err="1"/>
              <a:t>NaN</a:t>
            </a:r>
            <a:r>
              <a:rPr lang="en-IN" dirty="0"/>
              <a:t>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3            turkey            avocado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4     mineral water               milk   energy bar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             ...                ...          ...  ...              ...      ...        ...</a:t>
            </a:r>
          </a:p>
          <a:p>
            <a:pPr marL="0" indent="0">
              <a:buNone/>
            </a:pPr>
            <a:r>
              <a:rPr lang="en-IN" dirty="0"/>
              <a:t>7496         butter         light mayo  fresh bread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7497        burgers  frozen vegetables         eggs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7498        chicken                </a:t>
            </a:r>
            <a:r>
              <a:rPr lang="en-IN" dirty="0" err="1"/>
              <a:t>NaN</a:t>
            </a:r>
            <a:r>
              <a:rPr lang="en-IN" dirty="0"/>
              <a:t>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7499       escalope          green tea          </a:t>
            </a:r>
            <a:r>
              <a:rPr lang="en-IN" dirty="0" err="1"/>
              <a:t>NaN</a:t>
            </a:r>
            <a:r>
              <a:rPr lang="en-IN" dirty="0"/>
              <a:t>  ...              </a:t>
            </a:r>
            <a:r>
              <a:rPr lang="en-IN" dirty="0" err="1"/>
              <a:t>NaN</a:t>
            </a:r>
            <a:r>
              <a:rPr lang="en-IN" dirty="0"/>
              <a:t>      </a:t>
            </a:r>
            <a:r>
              <a:rPr lang="en-IN" dirty="0" err="1"/>
              <a:t>NaN</a:t>
            </a:r>
            <a:r>
              <a:rPr lang="en-IN" dirty="0"/>
              <a:t>        </a:t>
            </a:r>
            <a:r>
              <a:rPr lang="en-IN" dirty="0" err="1"/>
              <a:t>NaN</a:t>
            </a:r>
            <a:endParaRPr lang="en-IN" dirty="0"/>
          </a:p>
          <a:p>
            <a:pPr marL="0" indent="0">
              <a:buNone/>
            </a:pPr>
            <a:r>
              <a:rPr lang="en-IN" dirty="0"/>
              <a:t>7500           eggs    frozen smoothie  yogurt cake  ...              </a:t>
            </a:r>
            <a:r>
              <a:rPr lang="en-IN" dirty="0" err="1"/>
              <a:t>NaN</a:t>
            </a:r>
            <a:r>
              <a:rPr lang="en-IN" dirty="0"/>
              <a:t>      </a:t>
            </a:r>
            <a:r>
              <a:rPr lang="en-IN" dirty="0" err="1"/>
              <a:t>NaN</a:t>
            </a:r>
            <a:r>
              <a:rPr lang="en-IN" dirty="0"/>
              <a:t>        </a:t>
            </a:r>
            <a:r>
              <a:rPr lang="en-IN" dirty="0" err="1"/>
              <a:t>NaN</a:t>
            </a:r>
            <a:endParaRPr lang="en-IN" dirty="0"/>
          </a:p>
          <a:p>
            <a:endParaRPr lang="en-IN" dirty="0"/>
          </a:p>
          <a:p>
            <a:pPr marL="0" indent="0">
              <a:buNone/>
            </a:pPr>
            <a:r>
              <a:rPr lang="en-IN" dirty="0"/>
              <a:t>[7501 rows x 20 columns]</a:t>
            </a:r>
          </a:p>
        </p:txBody>
      </p:sp>
    </p:spTree>
    <p:extLst>
      <p:ext uri="{BB962C8B-B14F-4D97-AF65-F5344CB8AC3E}">
        <p14:creationId xmlns:p14="http://schemas.microsoft.com/office/powerpoint/2010/main" val="57588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7F6A-72A8-17F1-66AC-F1F15D023E5A}"/>
              </a:ext>
            </a:extLst>
          </p:cNvPr>
          <p:cNvSpPr>
            <a:spLocks noGrp="1"/>
          </p:cNvSpPr>
          <p:nvPr>
            <p:ph type="title"/>
          </p:nvPr>
        </p:nvSpPr>
        <p:spPr/>
        <p:txBody>
          <a:bodyPr/>
          <a:lstStyle/>
          <a:p>
            <a:r>
              <a:rPr lang="en-IN" dirty="0"/>
              <a:t>      EXAMPLE : TOTAL ANALYSIS FOR DATASET </a:t>
            </a:r>
          </a:p>
        </p:txBody>
      </p:sp>
      <p:sp>
        <p:nvSpPr>
          <p:cNvPr id="3" name="Content Placeholder 2">
            <a:extLst>
              <a:ext uri="{FF2B5EF4-FFF2-40B4-BE49-F238E27FC236}">
                <a16:creationId xmlns:a16="http://schemas.microsoft.com/office/drawing/2014/main" id="{7A2EC0E8-016E-4F54-B293-D2CDD1C8EBBD}"/>
              </a:ext>
            </a:extLst>
          </p:cNvPr>
          <p:cNvSpPr>
            <a:spLocks noGrp="1"/>
          </p:cNvSpPr>
          <p:nvPr>
            <p:ph idx="1"/>
          </p:nvPr>
        </p:nvSpPr>
        <p:spPr/>
        <p:txBody>
          <a:bodyPr/>
          <a:lstStyle/>
          <a:p>
            <a:endParaRPr lang="en-IN"/>
          </a:p>
        </p:txBody>
      </p:sp>
      <p:pic>
        <p:nvPicPr>
          <p:cNvPr id="4098" name="Picture 2" descr="Market Basket Analysis Dashboard in Power BI | by Jacky Ogingo | Medium">
            <a:extLst>
              <a:ext uri="{FF2B5EF4-FFF2-40B4-BE49-F238E27FC236}">
                <a16:creationId xmlns:a16="http://schemas.microsoft.com/office/drawing/2014/main" id="{93BEA22B-2E55-AE3E-6A1E-A33695E91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5625"/>
            <a:ext cx="11430000" cy="48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85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A785D-15B6-9F38-0DC9-51D18928A82D}"/>
              </a:ext>
            </a:extLst>
          </p:cNvPr>
          <p:cNvSpPr>
            <a:spLocks noGrp="1"/>
          </p:cNvSpPr>
          <p:nvPr>
            <p:ph type="title"/>
          </p:nvPr>
        </p:nvSpPr>
        <p:spPr>
          <a:xfrm>
            <a:off x="453224" y="127222"/>
            <a:ext cx="10765404" cy="2918128"/>
          </a:xfrm>
        </p:spPr>
        <p:txBody>
          <a:bodyPr>
            <a:normAutofit/>
          </a:bodyPr>
          <a:lstStyle/>
          <a:p>
            <a:r>
              <a:rPr lang="en-US" sz="2000" b="0" i="0" dirty="0">
                <a:solidFill>
                  <a:srgbClr val="222222"/>
                </a:solidFill>
                <a:effectLst/>
                <a:latin typeface="Lato" panose="020F0502020204030203" pitchFamily="34" charset="0"/>
              </a:rPr>
              <a:t>Once we have read the dataset completely, we are required to get the list of items in every transaction. So we are going to run two loops. One will be for the total number of transactions, and the other will be for the total number of columns in every transaction. The list will work as a training set from where we can generate the list of Association Rules.</a:t>
            </a:r>
            <a:br>
              <a:rPr lang="en-US" sz="2000" b="0" i="0" dirty="0">
                <a:solidFill>
                  <a:srgbClr val="222222"/>
                </a:solidFill>
                <a:effectLst/>
                <a:latin typeface="Lato" panose="020F0502020204030203" pitchFamily="34" charset="0"/>
              </a:rPr>
            </a:br>
            <a:br>
              <a:rPr lang="en-US" sz="2000" b="0" i="0" dirty="0">
                <a:solidFill>
                  <a:srgbClr val="222222"/>
                </a:solidFill>
                <a:effectLst/>
                <a:latin typeface="Lato" panose="020F0502020204030203" pitchFamily="34" charset="0"/>
              </a:rPr>
            </a:br>
            <a:br>
              <a:rPr lang="en-US" sz="1600" b="0" i="0" dirty="0">
                <a:solidFill>
                  <a:srgbClr val="222222"/>
                </a:solidFill>
                <a:effectLst/>
                <a:latin typeface="Lato" panose="020F0502020204030203" pitchFamily="34" charset="0"/>
              </a:rPr>
            </a:br>
            <a:endParaRPr lang="en-IN" sz="1600" dirty="0"/>
          </a:p>
        </p:txBody>
      </p:sp>
      <p:sp>
        <p:nvSpPr>
          <p:cNvPr id="5" name="Content Placeholder 4">
            <a:extLst>
              <a:ext uri="{FF2B5EF4-FFF2-40B4-BE49-F238E27FC236}">
                <a16:creationId xmlns:a16="http://schemas.microsoft.com/office/drawing/2014/main" id="{B5DEE5BE-7133-5331-2998-858B892A876F}"/>
              </a:ext>
            </a:extLst>
          </p:cNvPr>
          <p:cNvSpPr>
            <a:spLocks noGrp="1"/>
          </p:cNvSpPr>
          <p:nvPr>
            <p:ph idx="1"/>
          </p:nvPr>
        </p:nvSpPr>
        <p:spPr/>
        <p:txBody>
          <a:bodyPr/>
          <a:lstStyle/>
          <a:p>
            <a:r>
              <a:rPr lang="en-US" b="0" i="0" dirty="0">
                <a:solidFill>
                  <a:srgbClr val="565F89"/>
                </a:solidFill>
                <a:effectLst/>
                <a:latin typeface="SFMono-Regular"/>
              </a:rPr>
              <a:t>#converting </a:t>
            </a:r>
            <a:r>
              <a:rPr lang="en-US" b="0" i="0" dirty="0" err="1">
                <a:solidFill>
                  <a:srgbClr val="565F89"/>
                </a:solidFill>
                <a:effectLst/>
                <a:latin typeface="SFMono-Regular"/>
              </a:rPr>
              <a:t>dataframe</a:t>
            </a:r>
            <a:r>
              <a:rPr lang="en-US" b="0" i="0" dirty="0">
                <a:solidFill>
                  <a:srgbClr val="565F89"/>
                </a:solidFill>
                <a:effectLst/>
                <a:latin typeface="SFMono-Regular"/>
              </a:rPr>
              <a:t> into list of lists</a:t>
            </a:r>
            <a:r>
              <a:rPr lang="en-US" b="0" i="0" dirty="0">
                <a:solidFill>
                  <a:srgbClr val="9AA5CE"/>
                </a:solidFill>
                <a:effectLst/>
                <a:latin typeface="SFMono-Regular"/>
              </a:rPr>
              <a:t> l=[] </a:t>
            </a:r>
            <a:r>
              <a:rPr lang="en-US" b="1" i="0" dirty="0">
                <a:solidFill>
                  <a:srgbClr val="BB9AF7"/>
                </a:solidFill>
                <a:effectLst/>
                <a:latin typeface="SFMono-Regular"/>
              </a:rPr>
              <a:t>for</a:t>
            </a:r>
            <a:r>
              <a:rPr lang="en-US" b="0" i="0" dirty="0">
                <a:solidFill>
                  <a:srgbClr val="9AA5CE"/>
                </a:solidFill>
                <a:effectLst/>
                <a:latin typeface="SFMono-Regular"/>
              </a:rPr>
              <a:t> </a:t>
            </a:r>
            <a:r>
              <a:rPr lang="en-US" b="0" i="0" dirty="0" err="1">
                <a:solidFill>
                  <a:srgbClr val="9AA5CE"/>
                </a:solidFill>
                <a:effectLst/>
                <a:latin typeface="SFMono-Regular"/>
              </a:rPr>
              <a:t>i</a:t>
            </a:r>
            <a:r>
              <a:rPr lang="en-US" b="0" i="0" dirty="0">
                <a:solidFill>
                  <a:srgbClr val="9AA5CE"/>
                </a:solidFill>
                <a:effectLst/>
                <a:latin typeface="SFMono-Regular"/>
              </a:rPr>
              <a:t> </a:t>
            </a:r>
            <a:r>
              <a:rPr lang="en-US" b="1" i="0" dirty="0">
                <a:solidFill>
                  <a:srgbClr val="BB9AF7"/>
                </a:solidFill>
                <a:effectLst/>
                <a:latin typeface="SFMono-Regular"/>
              </a:rPr>
              <a:t>in</a:t>
            </a:r>
            <a:r>
              <a:rPr lang="en-US" b="0" i="0" dirty="0">
                <a:solidFill>
                  <a:srgbClr val="9AA5CE"/>
                </a:solidFill>
                <a:effectLst/>
                <a:latin typeface="SFMono-Regular"/>
              </a:rPr>
              <a:t> </a:t>
            </a:r>
            <a:r>
              <a:rPr lang="en-US" b="0" i="0" dirty="0">
                <a:solidFill>
                  <a:srgbClr val="E0AF68"/>
                </a:solidFill>
                <a:effectLst/>
                <a:latin typeface="SFMono-Regular"/>
              </a:rPr>
              <a:t>range</a:t>
            </a:r>
            <a:r>
              <a:rPr lang="en-US" b="0" i="0" dirty="0">
                <a:solidFill>
                  <a:srgbClr val="9AA5CE"/>
                </a:solidFill>
                <a:effectLst/>
                <a:latin typeface="SFMono-Regular"/>
              </a:rPr>
              <a:t>(</a:t>
            </a:r>
            <a:r>
              <a:rPr lang="en-US" b="0" i="0" dirty="0">
                <a:solidFill>
                  <a:srgbClr val="FF9E64"/>
                </a:solidFill>
                <a:effectLst/>
                <a:latin typeface="SFMono-Regular"/>
              </a:rPr>
              <a:t>1</a:t>
            </a:r>
            <a:r>
              <a:rPr lang="en-US" b="0" i="0" dirty="0">
                <a:solidFill>
                  <a:srgbClr val="9AA5CE"/>
                </a:solidFill>
                <a:effectLst/>
                <a:latin typeface="SFMono-Regular"/>
              </a:rPr>
              <a:t>,</a:t>
            </a:r>
            <a:r>
              <a:rPr lang="en-US" b="0" i="0" dirty="0">
                <a:solidFill>
                  <a:srgbClr val="FF9E64"/>
                </a:solidFill>
                <a:effectLst/>
                <a:latin typeface="SFMono-Regular"/>
              </a:rPr>
              <a:t>7501</a:t>
            </a:r>
            <a:r>
              <a:rPr lang="en-US" b="0" i="0" dirty="0">
                <a:solidFill>
                  <a:srgbClr val="9AA5CE"/>
                </a:solidFill>
                <a:effectLst/>
                <a:latin typeface="SFMono-Regular"/>
              </a:rPr>
              <a:t>): </a:t>
            </a:r>
            <a:r>
              <a:rPr lang="en-US" b="0" i="0" dirty="0" err="1">
                <a:solidFill>
                  <a:srgbClr val="9AA5CE"/>
                </a:solidFill>
                <a:effectLst/>
                <a:latin typeface="SFMono-Regular"/>
              </a:rPr>
              <a:t>l.append</a:t>
            </a:r>
            <a:r>
              <a:rPr lang="en-US" b="0" i="0" dirty="0">
                <a:solidFill>
                  <a:srgbClr val="9AA5CE"/>
                </a:solidFill>
                <a:effectLst/>
                <a:latin typeface="SFMono-Regular"/>
              </a:rPr>
              <a:t>([</a:t>
            </a:r>
            <a:r>
              <a:rPr lang="en-US" b="0" i="0" dirty="0">
                <a:solidFill>
                  <a:srgbClr val="E0AF68"/>
                </a:solidFill>
                <a:effectLst/>
                <a:latin typeface="SFMono-Regular"/>
              </a:rPr>
              <a:t>str</a:t>
            </a:r>
            <a:r>
              <a:rPr lang="en-US" b="0" i="0" dirty="0">
                <a:solidFill>
                  <a:srgbClr val="9AA5CE"/>
                </a:solidFill>
                <a:effectLst/>
                <a:latin typeface="SFMono-Regular"/>
              </a:rPr>
              <a:t>(</a:t>
            </a:r>
            <a:r>
              <a:rPr lang="en-US" b="0" i="0" dirty="0" err="1">
                <a:solidFill>
                  <a:srgbClr val="9AA5CE"/>
                </a:solidFill>
                <a:effectLst/>
                <a:latin typeface="SFMono-Regular"/>
              </a:rPr>
              <a:t>st_df.values</a:t>
            </a:r>
            <a:r>
              <a:rPr lang="en-US" b="0" i="0" dirty="0">
                <a:solidFill>
                  <a:srgbClr val="9AA5CE"/>
                </a:solidFill>
                <a:effectLst/>
                <a:latin typeface="SFMono-Regular"/>
              </a:rPr>
              <a:t>[</a:t>
            </a:r>
            <a:r>
              <a:rPr lang="en-US" b="0" i="0" dirty="0" err="1">
                <a:solidFill>
                  <a:srgbClr val="9AA5CE"/>
                </a:solidFill>
                <a:effectLst/>
                <a:latin typeface="SFMono-Regular"/>
              </a:rPr>
              <a:t>i,j</a:t>
            </a:r>
            <a:r>
              <a:rPr lang="en-US" b="0" i="0" dirty="0">
                <a:solidFill>
                  <a:srgbClr val="9AA5CE"/>
                </a:solidFill>
                <a:effectLst/>
                <a:latin typeface="SFMono-Regular"/>
              </a:rPr>
              <a:t>]) </a:t>
            </a:r>
            <a:r>
              <a:rPr lang="en-US" b="1" i="0" dirty="0">
                <a:solidFill>
                  <a:srgbClr val="BB9AF7"/>
                </a:solidFill>
                <a:effectLst/>
                <a:latin typeface="SFMono-Regular"/>
              </a:rPr>
              <a:t>for</a:t>
            </a:r>
            <a:r>
              <a:rPr lang="en-US" b="0" i="0" dirty="0">
                <a:solidFill>
                  <a:srgbClr val="9AA5CE"/>
                </a:solidFill>
                <a:effectLst/>
                <a:latin typeface="SFMono-Regular"/>
              </a:rPr>
              <a:t> j </a:t>
            </a:r>
            <a:r>
              <a:rPr lang="en-US" b="1" i="0" dirty="0">
                <a:solidFill>
                  <a:srgbClr val="BB9AF7"/>
                </a:solidFill>
                <a:effectLst/>
                <a:latin typeface="SFMono-Regular"/>
              </a:rPr>
              <a:t>in</a:t>
            </a:r>
            <a:r>
              <a:rPr lang="en-US" b="0" i="0" dirty="0">
                <a:solidFill>
                  <a:srgbClr val="9AA5CE"/>
                </a:solidFill>
                <a:effectLst/>
                <a:latin typeface="SFMono-Regular"/>
              </a:rPr>
              <a:t> </a:t>
            </a:r>
            <a:r>
              <a:rPr lang="en-US" b="0" i="0" dirty="0">
                <a:solidFill>
                  <a:srgbClr val="E0AF68"/>
                </a:solidFill>
                <a:effectLst/>
                <a:latin typeface="SFMono-Regular"/>
              </a:rPr>
              <a:t>range</a:t>
            </a:r>
            <a:r>
              <a:rPr lang="en-US" b="0" i="0" dirty="0">
                <a:solidFill>
                  <a:srgbClr val="9AA5CE"/>
                </a:solidFill>
                <a:effectLst/>
                <a:latin typeface="SFMono-Regular"/>
              </a:rPr>
              <a:t>(</a:t>
            </a:r>
            <a:r>
              <a:rPr lang="en-US" b="0" i="0" dirty="0">
                <a:solidFill>
                  <a:srgbClr val="FF9E64"/>
                </a:solidFill>
                <a:effectLst/>
                <a:latin typeface="SFMono-Regular"/>
              </a:rPr>
              <a:t>0</a:t>
            </a:r>
            <a:r>
              <a:rPr lang="en-US" b="0" i="0" dirty="0">
                <a:solidFill>
                  <a:srgbClr val="9AA5CE"/>
                </a:solidFill>
                <a:effectLst/>
                <a:latin typeface="SFMono-Regular"/>
              </a:rPr>
              <a:t>,</a:t>
            </a:r>
            <a:r>
              <a:rPr lang="en-US" b="0" i="0" dirty="0">
                <a:solidFill>
                  <a:srgbClr val="FF9E64"/>
                </a:solidFill>
                <a:effectLst/>
                <a:latin typeface="SFMono-Regular"/>
              </a:rPr>
              <a:t>20</a:t>
            </a:r>
            <a:r>
              <a:rPr lang="en-US" b="0" i="0" dirty="0">
                <a:solidFill>
                  <a:srgbClr val="9AA5CE"/>
                </a:solidFill>
                <a:effectLst/>
                <a:latin typeface="SFMono-Regular"/>
              </a:rPr>
              <a:t>)])</a:t>
            </a:r>
          </a:p>
          <a:p>
            <a:r>
              <a:rPr lang="en-US" sz="1800" b="0" i="0" dirty="0">
                <a:solidFill>
                  <a:srgbClr val="222222"/>
                </a:solidFill>
                <a:effectLst/>
                <a:latin typeface="Lato" panose="020F0502020204030203" pitchFamily="34" charset="0"/>
              </a:rPr>
              <a:t>we are ready with the list of items in our training set, then we need to run the </a:t>
            </a:r>
            <a:r>
              <a:rPr lang="en-US" sz="1800" b="0" i="0" dirty="0" err="1">
                <a:solidFill>
                  <a:srgbClr val="222222"/>
                </a:solidFill>
                <a:effectLst/>
                <a:latin typeface="Lato" panose="020F0502020204030203" pitchFamily="34" charset="0"/>
              </a:rPr>
              <a:t>apriori</a:t>
            </a:r>
            <a:r>
              <a:rPr lang="en-US" sz="1800" b="0" i="0" dirty="0">
                <a:solidFill>
                  <a:srgbClr val="222222"/>
                </a:solidFill>
                <a:effectLst/>
                <a:latin typeface="Lato" panose="020F0502020204030203" pitchFamily="34" charset="0"/>
              </a:rPr>
              <a:t> algorithm, which will learn the list of association rules from the training set, i.e., list. So, the minimum support here will be  0.0045, which is taken here as support. Now let us see that we have kept 0.2 as the min confidence. The minimum lift value is taken as 3, and the minimum length is considered as 2 because we have to find an association among a minimum of two items.</a:t>
            </a:r>
          </a:p>
          <a:p>
            <a:r>
              <a:rPr lang="en-IN" sz="2000" b="0" i="0" dirty="0">
                <a:solidFill>
                  <a:srgbClr val="565F89"/>
                </a:solidFill>
                <a:effectLst/>
                <a:latin typeface="SFMono-Regular"/>
              </a:rPr>
              <a:t>#applying </a:t>
            </a:r>
            <a:r>
              <a:rPr lang="en-IN" sz="2000" b="0" i="0" dirty="0" err="1">
                <a:solidFill>
                  <a:srgbClr val="565F89"/>
                </a:solidFill>
                <a:effectLst/>
                <a:latin typeface="SFMono-Regular"/>
              </a:rPr>
              <a:t>apriori</a:t>
            </a:r>
            <a:r>
              <a:rPr lang="en-IN" sz="2000" b="0" i="0" dirty="0">
                <a:solidFill>
                  <a:srgbClr val="565F89"/>
                </a:solidFill>
                <a:effectLst/>
                <a:latin typeface="SFMono-Regular"/>
              </a:rPr>
              <a:t> algorithm</a:t>
            </a:r>
            <a:r>
              <a:rPr lang="en-IN" sz="2000" b="0" i="0" dirty="0">
                <a:solidFill>
                  <a:srgbClr val="9AA5CE"/>
                </a:solidFill>
                <a:effectLst/>
                <a:latin typeface="SFMono-Regular"/>
              </a:rPr>
              <a:t> </a:t>
            </a:r>
            <a:r>
              <a:rPr lang="en-IN" sz="2000" b="0" i="0" dirty="0" err="1">
                <a:solidFill>
                  <a:srgbClr val="BB9AF7"/>
                </a:solidFill>
                <a:effectLst/>
                <a:latin typeface="SFMono-Regular"/>
              </a:rPr>
              <a:t>association_rules</a:t>
            </a:r>
            <a:r>
              <a:rPr lang="en-IN" sz="2000" b="0" i="0" dirty="0">
                <a:solidFill>
                  <a:srgbClr val="9AA5CE"/>
                </a:solidFill>
                <a:effectLst/>
                <a:latin typeface="SFMono-Regular"/>
              </a:rPr>
              <a:t> = </a:t>
            </a:r>
            <a:r>
              <a:rPr lang="en-IN" sz="2000" b="0" i="0" dirty="0" err="1">
                <a:solidFill>
                  <a:srgbClr val="9AA5CE"/>
                </a:solidFill>
                <a:effectLst/>
                <a:latin typeface="SFMono-Regular"/>
              </a:rPr>
              <a:t>apriori</a:t>
            </a:r>
            <a:r>
              <a:rPr lang="en-IN" sz="2000" b="0" i="0" dirty="0">
                <a:solidFill>
                  <a:srgbClr val="9AA5CE"/>
                </a:solidFill>
                <a:effectLst/>
                <a:latin typeface="SFMono-Regular"/>
              </a:rPr>
              <a:t>(l, </a:t>
            </a:r>
            <a:r>
              <a:rPr lang="en-IN" sz="2000" b="0" i="0" dirty="0" err="1">
                <a:solidFill>
                  <a:srgbClr val="9AA5CE"/>
                </a:solidFill>
                <a:effectLst/>
                <a:latin typeface="SFMono-Regular"/>
              </a:rPr>
              <a:t>min_support</a:t>
            </a:r>
            <a:r>
              <a:rPr lang="en-IN" sz="2000" b="0" i="0" dirty="0">
                <a:solidFill>
                  <a:srgbClr val="9AA5CE"/>
                </a:solidFill>
                <a:effectLst/>
                <a:latin typeface="SFMono-Regular"/>
              </a:rPr>
              <a:t>=</a:t>
            </a:r>
            <a:r>
              <a:rPr lang="en-IN" sz="2000" b="0" i="0" dirty="0">
                <a:solidFill>
                  <a:srgbClr val="FF9E64"/>
                </a:solidFill>
                <a:effectLst/>
                <a:latin typeface="SFMono-Regular"/>
              </a:rPr>
              <a:t>0.0045</a:t>
            </a:r>
            <a:r>
              <a:rPr lang="en-IN" sz="2000" b="0" i="0" dirty="0">
                <a:solidFill>
                  <a:srgbClr val="9AA5CE"/>
                </a:solidFill>
                <a:effectLst/>
                <a:latin typeface="SFMono-Regular"/>
              </a:rPr>
              <a:t>, </a:t>
            </a:r>
            <a:r>
              <a:rPr lang="en-IN" sz="2000" b="0" i="0" dirty="0" err="1">
                <a:solidFill>
                  <a:srgbClr val="9AA5CE"/>
                </a:solidFill>
                <a:effectLst/>
                <a:latin typeface="SFMono-Regular"/>
              </a:rPr>
              <a:t>min_confidence</a:t>
            </a:r>
            <a:r>
              <a:rPr lang="en-IN" sz="2000" b="0" i="0" dirty="0">
                <a:solidFill>
                  <a:srgbClr val="9AA5CE"/>
                </a:solidFill>
                <a:effectLst/>
                <a:latin typeface="SFMono-Regular"/>
              </a:rPr>
              <a:t>=</a:t>
            </a:r>
            <a:r>
              <a:rPr lang="en-IN" sz="2000" b="0" i="0" dirty="0">
                <a:solidFill>
                  <a:srgbClr val="FF9E64"/>
                </a:solidFill>
                <a:effectLst/>
                <a:latin typeface="SFMono-Regular"/>
              </a:rPr>
              <a:t>0.2</a:t>
            </a:r>
            <a:r>
              <a:rPr lang="en-IN" sz="2000" b="0" i="0" dirty="0">
                <a:solidFill>
                  <a:srgbClr val="9AA5CE"/>
                </a:solidFill>
                <a:effectLst/>
                <a:latin typeface="SFMono-Regular"/>
              </a:rPr>
              <a:t>, </a:t>
            </a:r>
            <a:r>
              <a:rPr lang="en-IN" sz="2000" b="0" i="0" dirty="0" err="1">
                <a:solidFill>
                  <a:srgbClr val="9AA5CE"/>
                </a:solidFill>
                <a:effectLst/>
                <a:latin typeface="SFMono-Regular"/>
              </a:rPr>
              <a:t>min_lift</a:t>
            </a:r>
            <a:r>
              <a:rPr lang="en-IN" sz="2000" b="0" i="0" dirty="0">
                <a:solidFill>
                  <a:srgbClr val="9AA5CE"/>
                </a:solidFill>
                <a:effectLst/>
                <a:latin typeface="SFMono-Regular"/>
              </a:rPr>
              <a:t>=</a:t>
            </a:r>
            <a:r>
              <a:rPr lang="en-IN" sz="2000" b="0" i="0" dirty="0">
                <a:solidFill>
                  <a:srgbClr val="FF9E64"/>
                </a:solidFill>
                <a:effectLst/>
                <a:latin typeface="SFMono-Regular"/>
              </a:rPr>
              <a:t>3</a:t>
            </a:r>
            <a:r>
              <a:rPr lang="en-IN" sz="2000" b="0" i="0" dirty="0">
                <a:solidFill>
                  <a:srgbClr val="9AA5CE"/>
                </a:solidFill>
                <a:effectLst/>
                <a:latin typeface="SFMono-Regular"/>
              </a:rPr>
              <a:t>, </a:t>
            </a:r>
            <a:r>
              <a:rPr lang="en-IN" sz="2000" b="0" i="0" dirty="0" err="1">
                <a:solidFill>
                  <a:srgbClr val="9AA5CE"/>
                </a:solidFill>
                <a:effectLst/>
                <a:latin typeface="SFMono-Regular"/>
              </a:rPr>
              <a:t>min_length</a:t>
            </a:r>
            <a:r>
              <a:rPr lang="en-IN" sz="2000" b="0" i="0" dirty="0">
                <a:solidFill>
                  <a:srgbClr val="9AA5CE"/>
                </a:solidFill>
                <a:effectLst/>
                <a:latin typeface="SFMono-Regular"/>
              </a:rPr>
              <a:t>=</a:t>
            </a:r>
            <a:r>
              <a:rPr lang="en-IN" sz="2000" b="0" i="0" dirty="0">
                <a:solidFill>
                  <a:srgbClr val="FF9E64"/>
                </a:solidFill>
                <a:effectLst/>
                <a:latin typeface="SFMono-Regular"/>
              </a:rPr>
              <a:t>2</a:t>
            </a:r>
            <a:r>
              <a:rPr lang="en-IN" sz="2000" b="0" i="0" dirty="0">
                <a:solidFill>
                  <a:srgbClr val="9AA5CE"/>
                </a:solidFill>
                <a:effectLst/>
                <a:latin typeface="SFMono-Regular"/>
              </a:rPr>
              <a:t>) </a:t>
            </a:r>
            <a:r>
              <a:rPr lang="en-IN" sz="2000" b="0" i="0" dirty="0" err="1">
                <a:solidFill>
                  <a:srgbClr val="BB9AF7"/>
                </a:solidFill>
                <a:effectLst/>
                <a:latin typeface="SFMono-Regular"/>
              </a:rPr>
              <a:t>association_results</a:t>
            </a:r>
            <a:r>
              <a:rPr lang="en-IN" sz="2000" b="0" i="0" dirty="0">
                <a:solidFill>
                  <a:srgbClr val="9AA5CE"/>
                </a:solidFill>
                <a:effectLst/>
                <a:latin typeface="SFMono-Regular"/>
              </a:rPr>
              <a:t> = list(</a:t>
            </a:r>
            <a:r>
              <a:rPr lang="en-IN" sz="2000" b="0" i="0" dirty="0" err="1">
                <a:solidFill>
                  <a:srgbClr val="9AA5CE"/>
                </a:solidFill>
                <a:effectLst/>
                <a:latin typeface="SFMono-Regular"/>
              </a:rPr>
              <a:t>association_rules</a:t>
            </a:r>
            <a:r>
              <a:rPr lang="en-IN" sz="2000" b="0" i="0" dirty="0">
                <a:solidFill>
                  <a:srgbClr val="9AA5CE"/>
                </a:solidFill>
                <a:effectLst/>
                <a:latin typeface="SFMono-Regular"/>
              </a:rPr>
              <a:t>)</a:t>
            </a:r>
          </a:p>
          <a:p>
            <a:r>
              <a:rPr lang="en-US" sz="1800" b="0" i="0" dirty="0">
                <a:solidFill>
                  <a:srgbClr val="222222"/>
                </a:solidFill>
                <a:effectLst/>
                <a:latin typeface="Lato" panose="020F0502020204030203" pitchFamily="34" charset="0"/>
              </a:rPr>
              <a:t>After running the above line of code, we generated the list of association rules between the items. So to see these rules, the below line of code needs to be run.</a:t>
            </a:r>
          </a:p>
          <a:p>
            <a:r>
              <a:rPr lang="en-IN" sz="2400" b="1" i="0" dirty="0">
                <a:solidFill>
                  <a:srgbClr val="BB9AF7"/>
                </a:solidFill>
                <a:effectLst/>
                <a:latin typeface="SFMono-Regular"/>
              </a:rPr>
              <a:t>for</a:t>
            </a:r>
            <a:r>
              <a:rPr lang="en-IN" sz="2400" b="0" i="0" dirty="0">
                <a:solidFill>
                  <a:srgbClr val="9AA5CE"/>
                </a:solidFill>
                <a:effectLst/>
                <a:latin typeface="SFMono-Regular"/>
              </a:rPr>
              <a:t> </a:t>
            </a:r>
            <a:r>
              <a:rPr lang="en-IN" sz="2400" b="0" i="0" dirty="0" err="1">
                <a:solidFill>
                  <a:srgbClr val="9AA5CE"/>
                </a:solidFill>
                <a:effectLst/>
                <a:latin typeface="SFMono-Regular"/>
              </a:rPr>
              <a:t>i</a:t>
            </a:r>
            <a:r>
              <a:rPr lang="en-IN" sz="2400" b="0" i="0" dirty="0">
                <a:solidFill>
                  <a:srgbClr val="9AA5CE"/>
                </a:solidFill>
                <a:effectLst/>
                <a:latin typeface="SFMono-Regular"/>
              </a:rPr>
              <a:t> in </a:t>
            </a:r>
            <a:r>
              <a:rPr lang="en-IN" sz="2400" b="1" i="0" dirty="0">
                <a:solidFill>
                  <a:srgbClr val="BB9AF7"/>
                </a:solidFill>
                <a:effectLst/>
                <a:latin typeface="SFMono-Regular"/>
              </a:rPr>
              <a:t>range</a:t>
            </a:r>
            <a:r>
              <a:rPr lang="en-IN" sz="2400" b="0" i="0" dirty="0">
                <a:solidFill>
                  <a:srgbClr val="9AA5CE"/>
                </a:solidFill>
                <a:effectLst/>
                <a:latin typeface="SFMono-Regular"/>
              </a:rPr>
              <a:t>(</a:t>
            </a:r>
            <a:r>
              <a:rPr lang="en-IN" sz="2400" b="0" i="0" dirty="0">
                <a:solidFill>
                  <a:srgbClr val="FF9E64"/>
                </a:solidFill>
                <a:effectLst/>
                <a:latin typeface="SFMono-Regular"/>
              </a:rPr>
              <a:t>0</a:t>
            </a:r>
            <a:r>
              <a:rPr lang="en-IN" sz="2400" b="0" i="0" dirty="0">
                <a:solidFill>
                  <a:srgbClr val="9AA5CE"/>
                </a:solidFill>
                <a:effectLst/>
                <a:latin typeface="SFMono-Regular"/>
              </a:rPr>
              <a:t>, </a:t>
            </a:r>
            <a:r>
              <a:rPr lang="en-IN" sz="2400" b="0" i="0" dirty="0" err="1">
                <a:solidFill>
                  <a:srgbClr val="E0AF68"/>
                </a:solidFill>
                <a:effectLst/>
                <a:latin typeface="SFMono-Regular"/>
              </a:rPr>
              <a:t>len</a:t>
            </a:r>
            <a:r>
              <a:rPr lang="en-IN" sz="2400" b="0" i="0" dirty="0">
                <a:solidFill>
                  <a:srgbClr val="9AA5CE"/>
                </a:solidFill>
                <a:effectLst/>
                <a:latin typeface="SFMono-Regular"/>
              </a:rPr>
              <a:t>(</a:t>
            </a:r>
            <a:r>
              <a:rPr lang="en-IN" sz="2400" b="0" i="0" dirty="0" err="1">
                <a:solidFill>
                  <a:srgbClr val="9AA5CE"/>
                </a:solidFill>
                <a:effectLst/>
                <a:latin typeface="SFMono-Regular"/>
              </a:rPr>
              <a:t>association_results</a:t>
            </a:r>
            <a:r>
              <a:rPr lang="en-IN" sz="2400" b="0" i="0" dirty="0">
                <a:solidFill>
                  <a:srgbClr val="9AA5CE"/>
                </a:solidFill>
                <a:effectLst/>
                <a:latin typeface="SFMono-Regular"/>
              </a:rPr>
              <a:t>)): </a:t>
            </a:r>
            <a:r>
              <a:rPr lang="en-IN" sz="2400" b="0" i="0" dirty="0">
                <a:solidFill>
                  <a:srgbClr val="E0AF68"/>
                </a:solidFill>
                <a:effectLst/>
                <a:latin typeface="SFMono-Regular"/>
              </a:rPr>
              <a:t>print</a:t>
            </a:r>
            <a:r>
              <a:rPr lang="en-IN" sz="2400" b="0" i="0" dirty="0">
                <a:solidFill>
                  <a:srgbClr val="9AA5CE"/>
                </a:solidFill>
                <a:effectLst/>
                <a:latin typeface="SFMono-Regular"/>
              </a:rPr>
              <a:t>(</a:t>
            </a:r>
            <a:r>
              <a:rPr lang="en-IN" sz="2400" b="0" i="0" dirty="0" err="1">
                <a:solidFill>
                  <a:srgbClr val="9AA5CE"/>
                </a:solidFill>
                <a:effectLst/>
                <a:latin typeface="SFMono-Regular"/>
              </a:rPr>
              <a:t>association_results</a:t>
            </a:r>
            <a:r>
              <a:rPr lang="en-IN" sz="2400" b="0" i="0" dirty="0">
                <a:solidFill>
                  <a:srgbClr val="9AA5CE"/>
                </a:solidFill>
                <a:effectLst/>
                <a:latin typeface="SFMono-Regular"/>
              </a:rPr>
              <a:t>[</a:t>
            </a:r>
            <a:r>
              <a:rPr lang="en-IN" sz="2400" b="0" i="0" dirty="0" err="1">
                <a:solidFill>
                  <a:srgbClr val="9AA5CE"/>
                </a:solidFill>
                <a:effectLst/>
                <a:latin typeface="SFMono-Regular"/>
              </a:rPr>
              <a:t>i</a:t>
            </a:r>
            <a:r>
              <a:rPr lang="en-IN" sz="2400" b="0" i="0" dirty="0">
                <a:solidFill>
                  <a:srgbClr val="9AA5CE"/>
                </a:solidFill>
                <a:effectLst/>
                <a:latin typeface="SFMono-Regular"/>
              </a:rPr>
              <a:t>][</a:t>
            </a:r>
            <a:r>
              <a:rPr lang="en-IN" sz="2400" b="0" i="0" dirty="0">
                <a:solidFill>
                  <a:srgbClr val="FF9E64"/>
                </a:solidFill>
                <a:effectLst/>
                <a:latin typeface="SFMono-Regular"/>
              </a:rPr>
              <a:t>0</a:t>
            </a:r>
            <a:r>
              <a:rPr lang="en-IN" sz="2400" b="0" i="0" dirty="0">
                <a:solidFill>
                  <a:srgbClr val="9AA5CE"/>
                </a:solidFill>
                <a:effectLst/>
                <a:latin typeface="SFMono-Regular"/>
              </a:rPr>
              <a:t>])</a:t>
            </a:r>
            <a:endParaRPr lang="en-IN" sz="2400" dirty="0"/>
          </a:p>
        </p:txBody>
      </p:sp>
    </p:spTree>
    <p:extLst>
      <p:ext uri="{BB962C8B-B14F-4D97-AF65-F5344CB8AC3E}">
        <p14:creationId xmlns:p14="http://schemas.microsoft.com/office/powerpoint/2010/main" val="176520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E72B-1020-AA15-D27D-1B9B8717FCA5}"/>
              </a:ext>
            </a:extLst>
          </p:cNvPr>
          <p:cNvSpPr>
            <a:spLocks noGrp="1"/>
          </p:cNvSpPr>
          <p:nvPr>
            <p:ph type="title"/>
          </p:nvPr>
        </p:nvSpPr>
        <p:spPr/>
        <p:txBody>
          <a:bodyPr/>
          <a:lstStyle/>
          <a:p>
            <a:r>
              <a:rPr lang="en-IN" dirty="0"/>
              <a:t>                       OUTPUT</a:t>
            </a:r>
          </a:p>
        </p:txBody>
      </p:sp>
      <p:pic>
        <p:nvPicPr>
          <p:cNvPr id="5122" name="Picture 2" descr="Hands-On Guide To Market Basket Analysis With Python Codes">
            <a:extLst>
              <a:ext uri="{FF2B5EF4-FFF2-40B4-BE49-F238E27FC236}">
                <a16:creationId xmlns:a16="http://schemas.microsoft.com/office/drawing/2014/main" id="{7F1C8154-243D-EC09-DEAC-2AC2AC9BB5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092" y="1348638"/>
            <a:ext cx="8396577" cy="516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75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2A2F0E-7BFD-B936-77D5-2A81FC99A90F}"/>
              </a:ext>
            </a:extLst>
          </p:cNvPr>
          <p:cNvSpPr>
            <a:spLocks noGrp="1"/>
          </p:cNvSpPr>
          <p:nvPr>
            <p:ph type="title"/>
          </p:nvPr>
        </p:nvSpPr>
        <p:spPr/>
        <p:txBody>
          <a:bodyPr/>
          <a:lstStyle/>
          <a:p>
            <a:r>
              <a:rPr lang="en-IN" dirty="0"/>
              <a:t>                 CONCLUSION</a:t>
            </a:r>
          </a:p>
        </p:txBody>
      </p:sp>
      <p:sp>
        <p:nvSpPr>
          <p:cNvPr id="7" name="Content Placeholder 6">
            <a:extLst>
              <a:ext uri="{FF2B5EF4-FFF2-40B4-BE49-F238E27FC236}">
                <a16:creationId xmlns:a16="http://schemas.microsoft.com/office/drawing/2014/main" id="{1C888FCE-FAA8-AEE0-4767-896A9F8C1B1F}"/>
              </a:ext>
            </a:extLst>
          </p:cNvPr>
          <p:cNvSpPr>
            <a:spLocks noGrp="1"/>
          </p:cNvSpPr>
          <p:nvPr>
            <p:ph idx="1"/>
          </p:nvPr>
        </p:nvSpPr>
        <p:spPr/>
        <p:txBody>
          <a:bodyPr>
            <a:normAutofit fontScale="85000" lnSpcReduction="20000"/>
          </a:bodyPr>
          <a:lstStyle/>
          <a:p>
            <a:pPr algn="just"/>
            <a:r>
              <a:rPr lang="en-US" b="0" i="0" dirty="0">
                <a:solidFill>
                  <a:srgbClr val="222222"/>
                </a:solidFill>
                <a:effectLst/>
                <a:latin typeface="Lato" panose="020F0502020204030203" pitchFamily="34" charset="0"/>
              </a:rPr>
              <a:t>In this , we discussed  Market Basket Analysis and learned the steps to implement it from scratch using Python. We then implemented Market Basket Analysis using </a:t>
            </a:r>
            <a:r>
              <a:rPr lang="en-US" b="0" i="0" dirty="0" err="1">
                <a:solidFill>
                  <a:srgbClr val="222222"/>
                </a:solidFill>
                <a:effectLst/>
                <a:latin typeface="Lato" panose="020F0502020204030203" pitchFamily="34" charset="0"/>
              </a:rPr>
              <a:t>Apriori</a:t>
            </a:r>
            <a:r>
              <a:rPr lang="en-US" b="0" i="0" dirty="0">
                <a:solidFill>
                  <a:srgbClr val="222222"/>
                </a:solidFill>
                <a:effectLst/>
                <a:latin typeface="Lato" panose="020F0502020204030203" pitchFamily="34" charset="0"/>
              </a:rPr>
              <a:t> Algorithm. We also looked into the various uses and advantages of this algorithm and learned that we could also use FP Growth and AIS algorithms to implement Market Basket Analysis.</a:t>
            </a:r>
          </a:p>
          <a:p>
            <a:pPr algn="just"/>
            <a:r>
              <a:rPr lang="en-US" b="1" i="0" dirty="0">
                <a:solidFill>
                  <a:srgbClr val="222222"/>
                </a:solidFill>
                <a:effectLst/>
                <a:latin typeface="Lato" panose="020F0502020204030203" pitchFamily="34" charset="0"/>
              </a:rPr>
              <a:t>Key Takeaways</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Market Basket Analysis is a business strategy used to design store layouts based on customers’ shopping behavior and purchase histories.</a:t>
            </a:r>
          </a:p>
          <a:p>
            <a:pPr algn="just">
              <a:buFont typeface="Arial" panose="020B0604020202020204" pitchFamily="34" charset="0"/>
              <a:buChar char="•"/>
            </a:pPr>
            <a:r>
              <a:rPr lang="en-US" b="0" i="0" dirty="0">
                <a:solidFill>
                  <a:srgbClr val="222222"/>
                </a:solidFill>
                <a:effectLst/>
                <a:latin typeface="Lato" panose="020F0502020204030203" pitchFamily="34" charset="0"/>
              </a:rPr>
              <a:t>This idea is also applicable to machine learning algorithms to teach machines to help businesses, especially in the e-commerce sector.</a:t>
            </a:r>
          </a:p>
          <a:p>
            <a:pPr algn="just">
              <a:buFont typeface="Arial" panose="020B0604020202020204" pitchFamily="34" charset="0"/>
              <a:buChar char="•"/>
            </a:pPr>
            <a:r>
              <a:rPr lang="en-US" b="0" i="0" dirty="0">
                <a:solidFill>
                  <a:srgbClr val="222222"/>
                </a:solidFill>
                <a:effectLst/>
                <a:latin typeface="Lato" panose="020F0502020204030203" pitchFamily="34" charset="0"/>
              </a:rPr>
              <a:t>In this article, we have gone through a step-by-step guide to implementing the </a:t>
            </a:r>
            <a:r>
              <a:rPr lang="en-US" b="0" i="0" dirty="0" err="1">
                <a:solidFill>
                  <a:srgbClr val="222222"/>
                </a:solidFill>
                <a:effectLst/>
                <a:latin typeface="Lato" panose="020F0502020204030203" pitchFamily="34" charset="0"/>
              </a:rPr>
              <a:t>apriori</a:t>
            </a:r>
            <a:r>
              <a:rPr lang="en-US" b="0" i="0" dirty="0">
                <a:solidFill>
                  <a:srgbClr val="222222"/>
                </a:solidFill>
                <a:effectLst/>
                <a:latin typeface="Lato" panose="020F0502020204030203" pitchFamily="34" charset="0"/>
              </a:rPr>
              <a:t> algorithm in Python and also looked into the math behind the association rules.</a:t>
            </a:r>
          </a:p>
          <a:p>
            <a:endParaRPr lang="en-IN" dirty="0"/>
          </a:p>
        </p:txBody>
      </p:sp>
    </p:spTree>
    <p:extLst>
      <p:ext uri="{BB962C8B-B14F-4D97-AF65-F5344CB8AC3E}">
        <p14:creationId xmlns:p14="http://schemas.microsoft.com/office/powerpoint/2010/main" val="307324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94C8-5560-3F4F-6167-3E02ECDEBE0C}"/>
              </a:ext>
            </a:extLst>
          </p:cNvPr>
          <p:cNvSpPr>
            <a:spLocks noGrp="1"/>
          </p:cNvSpPr>
          <p:nvPr>
            <p:ph type="title"/>
          </p:nvPr>
        </p:nvSpPr>
        <p:spPr>
          <a:xfrm>
            <a:off x="838200" y="802105"/>
            <a:ext cx="10515600" cy="5662863"/>
          </a:xfrm>
        </p:spPr>
        <p:txBody>
          <a:bodyPr/>
          <a:lstStyle/>
          <a:p>
            <a:r>
              <a:rPr lang="en-IN" dirty="0"/>
              <a:t>DEVELOPMENT OF MARKET BASKET INSIGHTS </a:t>
            </a:r>
          </a:p>
        </p:txBody>
      </p:sp>
    </p:spTree>
    <p:extLst>
      <p:ext uri="{BB962C8B-B14F-4D97-AF65-F5344CB8AC3E}">
        <p14:creationId xmlns:p14="http://schemas.microsoft.com/office/powerpoint/2010/main" val="416815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5887-70A1-AC0A-E722-54B932E5C366}"/>
              </a:ext>
            </a:extLst>
          </p:cNvPr>
          <p:cNvSpPr>
            <a:spLocks noGrp="1"/>
          </p:cNvSpPr>
          <p:nvPr>
            <p:ph type="ctrTitle"/>
          </p:nvPr>
        </p:nvSpPr>
        <p:spPr/>
        <p:txBody>
          <a:bodyPr>
            <a:normAutofit fontScale="90000"/>
          </a:bodyPr>
          <a:lstStyle/>
          <a:p>
            <a:r>
              <a:rPr lang="en-US" b="0" i="0" dirty="0">
                <a:solidFill>
                  <a:srgbClr val="000000"/>
                </a:solidFill>
                <a:effectLst/>
                <a:latin typeface="Optimo-Plain"/>
              </a:rPr>
              <a:t>How to use market basket analysis to support retail operations</a:t>
            </a:r>
            <a:br>
              <a:rPr lang="en-US" b="0" i="0" dirty="0">
                <a:solidFill>
                  <a:srgbClr val="000000"/>
                </a:solidFill>
                <a:effectLst/>
                <a:latin typeface="Optimo-Plain"/>
              </a:rPr>
            </a:br>
            <a:endParaRPr lang="en-IN" dirty="0"/>
          </a:p>
        </p:txBody>
      </p:sp>
      <p:sp>
        <p:nvSpPr>
          <p:cNvPr id="3" name="Subtitle 2">
            <a:extLst>
              <a:ext uri="{FF2B5EF4-FFF2-40B4-BE49-F238E27FC236}">
                <a16:creationId xmlns:a16="http://schemas.microsoft.com/office/drawing/2014/main" id="{43126F1F-779B-A6F7-A150-C393A0491238}"/>
              </a:ext>
            </a:extLst>
          </p:cNvPr>
          <p:cNvSpPr>
            <a:spLocks noGrp="1"/>
          </p:cNvSpPr>
          <p:nvPr>
            <p:ph type="subTitle" idx="1"/>
          </p:nvPr>
        </p:nvSpPr>
        <p:spPr>
          <a:xfrm>
            <a:off x="946483" y="2927683"/>
            <a:ext cx="10619875" cy="3497179"/>
          </a:xfrm>
        </p:spPr>
        <p:txBody>
          <a:bodyPr>
            <a:normAutofit/>
          </a:bodyPr>
          <a:lstStyle/>
          <a:p>
            <a:r>
              <a:rPr lang="en-US" b="0" i="0" dirty="0">
                <a:solidFill>
                  <a:srgbClr val="222222"/>
                </a:solidFill>
                <a:effectLst/>
                <a:latin typeface="Lato" panose="020F0502020204030204" pitchFamily="34" charset="0"/>
              </a:rPr>
              <a:t> Machine Learning is helping the Retail Industry in many different ways. You can imagine that from forecasting the performance of sales to identifying the buyers, there are many applications of AI and ML in the retail industry. Market basket analysis is a data mining technique retailers use to increase sales by better understanding customer purchasing patterns. It involves analyzing large data sets, such as purchase history, to reveal product groupings and products likely to be purchased together. In this article, we will comprehensively cover the topic of Market Basket Analysis and its various components and then dive deep into the ways of implementing it in machine learning, including how to perform it in </a:t>
            </a:r>
            <a:r>
              <a:rPr lang="en-US" b="0" i="0" u="none" strike="noStrike" dirty="0">
                <a:solidFill>
                  <a:srgbClr val="007BFF"/>
                </a:solidFill>
                <a:effectLst/>
                <a:latin typeface="Lato" panose="020F0502020204030204" pitchFamily="34" charset="0"/>
                <a:hlinkClick r:id="rId2"/>
              </a:rPr>
              <a:t>Python</a:t>
            </a:r>
            <a:r>
              <a:rPr lang="en-US" b="0" i="0" dirty="0">
                <a:solidFill>
                  <a:srgbClr val="222222"/>
                </a:solidFill>
                <a:effectLst/>
                <a:latin typeface="Lato" panose="020F0502020204030204" pitchFamily="34" charset="0"/>
              </a:rPr>
              <a:t> on a real-world dataset.</a:t>
            </a:r>
            <a:endParaRPr lang="en-IN" dirty="0"/>
          </a:p>
        </p:txBody>
      </p:sp>
    </p:spTree>
    <p:extLst>
      <p:ext uri="{BB962C8B-B14F-4D97-AF65-F5344CB8AC3E}">
        <p14:creationId xmlns:p14="http://schemas.microsoft.com/office/powerpoint/2010/main" val="287996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A1BBB1C-6F7B-3D0E-DEE9-958781369C8C}"/>
              </a:ext>
            </a:extLst>
          </p:cNvPr>
          <p:cNvSpPr>
            <a:spLocks noGrp="1"/>
          </p:cNvSpPr>
          <p:nvPr>
            <p:ph type="title"/>
          </p:nvPr>
        </p:nvSpPr>
        <p:spPr/>
        <p:txBody>
          <a:bodyPr/>
          <a:lstStyle/>
          <a:p>
            <a:r>
              <a:rPr lang="en-IN" dirty="0"/>
              <a:t>How does Market Basket analysis work?</a:t>
            </a:r>
          </a:p>
        </p:txBody>
      </p:sp>
      <p:sp>
        <p:nvSpPr>
          <p:cNvPr id="13" name="Content Placeholder 12">
            <a:extLst>
              <a:ext uri="{FF2B5EF4-FFF2-40B4-BE49-F238E27FC236}">
                <a16:creationId xmlns:a16="http://schemas.microsoft.com/office/drawing/2014/main" id="{078EFD37-6410-B898-39E5-5362C049508B}"/>
              </a:ext>
            </a:extLst>
          </p:cNvPr>
          <p:cNvSpPr>
            <a:spLocks noGrp="1"/>
          </p:cNvSpPr>
          <p:nvPr>
            <p:ph idx="1"/>
          </p:nvPr>
        </p:nvSpPr>
        <p:spPr>
          <a:xfrm>
            <a:off x="838200" y="1757237"/>
            <a:ext cx="10515600" cy="4325511"/>
          </a:xfrm>
        </p:spPr>
        <p:txBody>
          <a:bodyPr/>
          <a:lstStyle/>
          <a:p>
            <a:r>
              <a:rPr lang="en-US" sz="1600" b="0" i="0" dirty="0">
                <a:solidFill>
                  <a:srgbClr val="222222"/>
                </a:solidFill>
                <a:effectLst/>
                <a:latin typeface="Lato" panose="020F0502020204030203" pitchFamily="34" charset="0"/>
              </a:rPr>
              <a:t>Collect data on customer transactions, such as the items purchased in each transaction, the time and date of the transaction, and any other relevant information.</a:t>
            </a:r>
          </a:p>
          <a:p>
            <a:r>
              <a:rPr lang="en-US" sz="1600" b="0" i="0" dirty="0">
                <a:solidFill>
                  <a:srgbClr val="222222"/>
                </a:solidFill>
                <a:effectLst/>
                <a:latin typeface="Lato" panose="020F0502020204030203" pitchFamily="34" charset="0"/>
              </a:rPr>
              <a:t>Clean and preprocess the data, removing any irrelevant information, handling missing values, and converting the data into a suitable format for analysis.</a:t>
            </a:r>
          </a:p>
          <a:p>
            <a:r>
              <a:rPr lang="en-US" sz="1600" b="0" i="0" dirty="0">
                <a:solidFill>
                  <a:srgbClr val="222222"/>
                </a:solidFill>
                <a:effectLst/>
                <a:latin typeface="Lato" panose="020F0502020204030203" pitchFamily="34" charset="0"/>
              </a:rPr>
              <a:t>Use association rules mining algorithms such as </a:t>
            </a:r>
            <a:r>
              <a:rPr lang="en-US" sz="1600" b="0" i="0" dirty="0" err="1">
                <a:solidFill>
                  <a:srgbClr val="222222"/>
                </a:solidFill>
                <a:effectLst/>
                <a:latin typeface="Lato" panose="020F0502020204030203" pitchFamily="34" charset="0"/>
              </a:rPr>
              <a:t>Apriori</a:t>
            </a:r>
            <a:r>
              <a:rPr lang="en-US" sz="1600" b="0" i="0" dirty="0">
                <a:solidFill>
                  <a:srgbClr val="222222"/>
                </a:solidFill>
                <a:effectLst/>
                <a:latin typeface="Lato" panose="020F0502020204030203" pitchFamily="34" charset="0"/>
              </a:rPr>
              <a:t> or FP-Growth to identify frequent item sets, sets of items often appearing together in a transaction.</a:t>
            </a:r>
          </a:p>
          <a:p>
            <a:r>
              <a:rPr lang="en-US" sz="1600" b="0" i="0" dirty="0">
                <a:solidFill>
                  <a:srgbClr val="222222"/>
                </a:solidFill>
                <a:effectLst/>
                <a:latin typeface="Lato" panose="020F0502020204030203" pitchFamily="34" charset="0"/>
              </a:rPr>
              <a:t>Calculate the support and confidence for each frequent itemset, which expresses the likelihood of one item being purchased given the purchase of another item.</a:t>
            </a:r>
          </a:p>
          <a:p>
            <a:r>
              <a:rPr lang="en-US" sz="1600" b="0" i="0" dirty="0">
                <a:solidFill>
                  <a:srgbClr val="222222"/>
                </a:solidFill>
                <a:effectLst/>
                <a:latin typeface="Lato" panose="020F0502020204030203" pitchFamily="34" charset="0"/>
              </a:rPr>
              <a:t>Generate association rules based on the frequent </a:t>
            </a:r>
            <a:r>
              <a:rPr lang="en-US" sz="1600" b="0" i="0" dirty="0" err="1">
                <a:solidFill>
                  <a:srgbClr val="222222"/>
                </a:solidFill>
                <a:effectLst/>
                <a:latin typeface="Lato" panose="020F0502020204030203" pitchFamily="34" charset="0"/>
              </a:rPr>
              <a:t>itemsets</a:t>
            </a:r>
            <a:r>
              <a:rPr lang="en-US" sz="1600" b="0" i="0" dirty="0">
                <a:solidFill>
                  <a:srgbClr val="222222"/>
                </a:solidFill>
                <a:effectLst/>
                <a:latin typeface="Lato" panose="020F0502020204030203" pitchFamily="34" charset="0"/>
              </a:rPr>
              <a:t> and their corresponding support and confidence values. Association rules express the likelihood of one item being purchased given the purchase of another item.</a:t>
            </a:r>
          </a:p>
          <a:p>
            <a:r>
              <a:rPr lang="en-US" sz="1600" b="0" i="0" dirty="0">
                <a:solidFill>
                  <a:srgbClr val="222222"/>
                </a:solidFill>
                <a:effectLst/>
                <a:latin typeface="Lato" panose="020F0502020204030203" pitchFamily="34" charset="0"/>
              </a:rPr>
              <a:t>Interpret the results of the market basket analysis, identifying which items are frequently purchased together, the strength of the association between items, and any other relevant insights into customer behavior and preferences.</a:t>
            </a:r>
          </a:p>
          <a:p>
            <a:r>
              <a:rPr lang="en-US" sz="1600" b="0" i="0" dirty="0">
                <a:solidFill>
                  <a:srgbClr val="222222"/>
                </a:solidFill>
                <a:effectLst/>
                <a:latin typeface="Lato" panose="020F0502020204030203" pitchFamily="34" charset="0"/>
              </a:rPr>
              <a:t>Use the insights from the market basket analysis to inform business decisions such as product recommendations, store layout optimization, and targeted marketing campaigns.</a:t>
            </a:r>
          </a:p>
          <a:p>
            <a:endParaRPr lang="en-US" sz="1600"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07088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889DA-E021-B8F8-9664-BE61C5B5CF29}"/>
              </a:ext>
            </a:extLst>
          </p:cNvPr>
          <p:cNvSpPr>
            <a:spLocks noGrp="1"/>
          </p:cNvSpPr>
          <p:nvPr>
            <p:ph type="title"/>
          </p:nvPr>
        </p:nvSpPr>
        <p:spPr>
          <a:xfrm>
            <a:off x="1486894" y="-1"/>
            <a:ext cx="7839986" cy="2385391"/>
          </a:xfrm>
        </p:spPr>
        <p:txBody>
          <a:bodyPr>
            <a:normAutofit/>
          </a:bodyPr>
          <a:lstStyle/>
          <a:p>
            <a:r>
              <a:rPr lang="en-US" b="0" i="0" dirty="0">
                <a:solidFill>
                  <a:srgbClr val="000000"/>
                </a:solidFill>
                <a:effectLst/>
                <a:latin typeface="Optimo-Plain"/>
              </a:rPr>
              <a:t>               </a:t>
            </a:r>
            <a:r>
              <a:rPr lang="en-US" sz="3600" b="0" i="0" dirty="0">
                <a:solidFill>
                  <a:srgbClr val="000000"/>
                </a:solidFill>
                <a:effectLst/>
                <a:latin typeface="Perpetua Titling MT" panose="02020502060505020804" pitchFamily="18" charset="0"/>
              </a:rPr>
              <a:t>Key concepts in market                basket analysis</a:t>
            </a:r>
            <a:br>
              <a:rPr lang="en-US" b="0" i="0" dirty="0">
                <a:solidFill>
                  <a:srgbClr val="000000"/>
                </a:solidFill>
                <a:effectLst/>
                <a:latin typeface="Optimo-Plain"/>
              </a:rPr>
            </a:br>
            <a:br>
              <a:rPr lang="en-US" dirty="0"/>
            </a:br>
            <a:endParaRPr lang="en-IN" dirty="0"/>
          </a:p>
        </p:txBody>
      </p:sp>
      <p:sp>
        <p:nvSpPr>
          <p:cNvPr id="6" name="Text Placeholder 5">
            <a:extLst>
              <a:ext uri="{FF2B5EF4-FFF2-40B4-BE49-F238E27FC236}">
                <a16:creationId xmlns:a16="http://schemas.microsoft.com/office/drawing/2014/main" id="{AFA88529-BC7D-7C96-D534-21EAD9F7604C}"/>
              </a:ext>
            </a:extLst>
          </p:cNvPr>
          <p:cNvSpPr>
            <a:spLocks noGrp="1"/>
          </p:cNvSpPr>
          <p:nvPr>
            <p:ph type="body" sz="half" idx="2"/>
          </p:nvPr>
        </p:nvSpPr>
        <p:spPr>
          <a:xfrm>
            <a:off x="492982" y="1844703"/>
            <a:ext cx="4279044" cy="4731026"/>
          </a:xfrm>
        </p:spPr>
        <p:txBody>
          <a:bodyPr>
            <a:noAutofit/>
          </a:bodyPr>
          <a:lstStyle/>
          <a:p>
            <a:r>
              <a:rPr lang="en-US" sz="2800" b="0" i="0" dirty="0">
                <a:solidFill>
                  <a:srgbClr val="333333"/>
                </a:solidFill>
                <a:effectLst/>
                <a:latin typeface="Optimo-Plain"/>
              </a:rPr>
              <a:t>There are three main concepts you need to know in order to successfully understand market basket analysis.</a:t>
            </a:r>
          </a:p>
          <a:p>
            <a:endParaRPr lang="en-US" sz="2800" dirty="0">
              <a:solidFill>
                <a:srgbClr val="333333"/>
              </a:solidFill>
              <a:latin typeface="Optimo-Plain"/>
            </a:endParaRPr>
          </a:p>
          <a:p>
            <a:endParaRPr lang="en-US" sz="2800" b="0" i="0" dirty="0">
              <a:solidFill>
                <a:srgbClr val="333333"/>
              </a:solidFill>
              <a:effectLst/>
              <a:latin typeface="Optimo-Plain"/>
            </a:endParaRPr>
          </a:p>
          <a:p>
            <a:r>
              <a:rPr lang="en-US" sz="2800" dirty="0">
                <a:solidFill>
                  <a:srgbClr val="333333"/>
                </a:solidFill>
                <a:latin typeface="Optimo-Plain"/>
              </a:rPr>
              <a:t>1.SUPPORT </a:t>
            </a:r>
          </a:p>
          <a:p>
            <a:r>
              <a:rPr lang="en-US" sz="2800" b="0" i="0" dirty="0">
                <a:solidFill>
                  <a:srgbClr val="333333"/>
                </a:solidFill>
                <a:effectLst/>
                <a:latin typeface="Optimo-Plain"/>
              </a:rPr>
              <a:t>2</a:t>
            </a:r>
            <a:r>
              <a:rPr lang="en-US" sz="2800" dirty="0">
                <a:solidFill>
                  <a:srgbClr val="333333"/>
                </a:solidFill>
                <a:latin typeface="Optimo-Plain"/>
              </a:rPr>
              <a:t>.CONFIDENCE</a:t>
            </a:r>
          </a:p>
          <a:p>
            <a:r>
              <a:rPr lang="en-US" sz="2800" b="0" i="0" dirty="0">
                <a:solidFill>
                  <a:srgbClr val="333333"/>
                </a:solidFill>
                <a:effectLst/>
                <a:latin typeface="Optimo-Plain"/>
              </a:rPr>
              <a:t>3.LIFT </a:t>
            </a:r>
            <a:endParaRPr lang="en-IN" sz="2800" dirty="0"/>
          </a:p>
        </p:txBody>
      </p:sp>
      <p:pic>
        <p:nvPicPr>
          <p:cNvPr id="9" name="Content Placeholder 8">
            <a:extLst>
              <a:ext uri="{FF2B5EF4-FFF2-40B4-BE49-F238E27FC236}">
                <a16:creationId xmlns:a16="http://schemas.microsoft.com/office/drawing/2014/main" id="{EED06A22-923E-17FE-BFD9-03FFB112C1C1}"/>
              </a:ext>
            </a:extLst>
          </p:cNvPr>
          <p:cNvPicPr>
            <a:picLocks noGrp="1" noChangeAspect="1"/>
          </p:cNvPicPr>
          <p:nvPr>
            <p:ph idx="1"/>
          </p:nvPr>
        </p:nvPicPr>
        <p:blipFill>
          <a:blip r:embed="rId2"/>
          <a:stretch>
            <a:fillRect/>
          </a:stretch>
        </p:blipFill>
        <p:spPr bwMode="auto">
          <a:xfrm>
            <a:off x="5183188" y="1574358"/>
            <a:ext cx="6172200" cy="500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2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D10161-5825-13BB-400E-FA851C160A6C}"/>
              </a:ext>
            </a:extLst>
          </p:cNvPr>
          <p:cNvSpPr>
            <a:spLocks noGrp="1"/>
          </p:cNvSpPr>
          <p:nvPr>
            <p:ph type="title"/>
          </p:nvPr>
        </p:nvSpPr>
        <p:spPr/>
        <p:txBody>
          <a:bodyPr/>
          <a:lstStyle/>
          <a:p>
            <a:r>
              <a:rPr lang="en-IN" dirty="0"/>
              <a:t>What Is Association Rule for Market Basket Analysis ?</a:t>
            </a:r>
          </a:p>
        </p:txBody>
      </p:sp>
      <p:sp>
        <p:nvSpPr>
          <p:cNvPr id="6" name="Content Placeholder 5">
            <a:extLst>
              <a:ext uri="{FF2B5EF4-FFF2-40B4-BE49-F238E27FC236}">
                <a16:creationId xmlns:a16="http://schemas.microsoft.com/office/drawing/2014/main" id="{06E4FAFC-5B0C-FC67-0F9D-A08DF6D0973E}"/>
              </a:ext>
            </a:extLst>
          </p:cNvPr>
          <p:cNvSpPr>
            <a:spLocks noGrp="1"/>
          </p:cNvSpPr>
          <p:nvPr>
            <p:ph idx="1"/>
          </p:nvPr>
        </p:nvSpPr>
        <p:spPr>
          <a:xfrm>
            <a:off x="254442" y="1796995"/>
            <a:ext cx="11099358" cy="4595854"/>
          </a:xfrm>
        </p:spPr>
        <p:txBody>
          <a:bodyPr>
            <a:normAutofit fontScale="25000" lnSpcReduction="20000"/>
          </a:bodyPr>
          <a:lstStyle/>
          <a:p>
            <a:pPr algn="just"/>
            <a:r>
              <a:rPr lang="en-US" sz="5600" b="0" i="0" dirty="0">
                <a:solidFill>
                  <a:srgbClr val="222222"/>
                </a:solidFill>
                <a:effectLst/>
                <a:latin typeface="Lato" panose="020F0502020204030203" pitchFamily="34" charset="0"/>
              </a:rPr>
              <a:t> </a:t>
            </a:r>
            <a:r>
              <a:rPr lang="en-US" sz="5600" dirty="0">
                <a:solidFill>
                  <a:srgbClr val="222222"/>
                </a:solidFill>
                <a:latin typeface="Lato" panose="020F0502020204030203" pitchFamily="34" charset="0"/>
              </a:rPr>
              <a:t>Let </a:t>
            </a:r>
            <a:r>
              <a:rPr lang="en-US" sz="5600" b="0" i="0" dirty="0">
                <a:solidFill>
                  <a:srgbClr val="222222"/>
                </a:solidFill>
                <a:effectLst/>
                <a:latin typeface="Lato" panose="020F0502020204030203" pitchFamily="34" charset="0"/>
              </a:rPr>
              <a:t>I = {I1, I2,…, </a:t>
            </a:r>
            <a:r>
              <a:rPr lang="en-US" sz="5600" b="0" i="0" dirty="0" err="1">
                <a:solidFill>
                  <a:srgbClr val="222222"/>
                </a:solidFill>
                <a:effectLst/>
                <a:latin typeface="Lato" panose="020F0502020204030203" pitchFamily="34" charset="0"/>
              </a:rPr>
              <a:t>Im</a:t>
            </a:r>
            <a:r>
              <a:rPr lang="en-US" sz="5600" b="0" i="0" dirty="0">
                <a:solidFill>
                  <a:srgbClr val="222222"/>
                </a:solidFill>
                <a:effectLst/>
                <a:latin typeface="Lato" panose="020F0502020204030203" pitchFamily="34" charset="0"/>
              </a:rPr>
              <a:t>} be an itemset. These </a:t>
            </a:r>
            <a:r>
              <a:rPr lang="en-US" sz="5600" b="0" i="0" dirty="0" err="1">
                <a:solidFill>
                  <a:srgbClr val="222222"/>
                </a:solidFill>
                <a:effectLst/>
                <a:latin typeface="Lato" panose="020F0502020204030203" pitchFamily="34" charset="0"/>
              </a:rPr>
              <a:t>itemsets</a:t>
            </a:r>
            <a:r>
              <a:rPr lang="en-US" sz="5600" b="0" i="0" dirty="0">
                <a:solidFill>
                  <a:srgbClr val="222222"/>
                </a:solidFill>
                <a:effectLst/>
                <a:latin typeface="Lato" panose="020F0502020204030203" pitchFamily="34" charset="0"/>
              </a:rPr>
              <a:t> are called antecedents. Let D, the data, be a set of database transactions where each transaction T is a nonempty itemset such that </a:t>
            </a:r>
            <a:r>
              <a:rPr lang="en-US" sz="5600" b="1" i="0" dirty="0">
                <a:solidFill>
                  <a:srgbClr val="222222"/>
                </a:solidFill>
                <a:effectLst/>
                <a:latin typeface="Lato" panose="020F0502020204030203" pitchFamily="34" charset="0"/>
              </a:rPr>
              <a:t>T ⊆ I</a:t>
            </a:r>
            <a:r>
              <a:rPr lang="en-US" sz="5600" b="0" i="0" dirty="0">
                <a:solidFill>
                  <a:srgbClr val="222222"/>
                </a:solidFill>
                <a:effectLst/>
                <a:latin typeface="Lato" panose="020F0502020204030203" pitchFamily="34" charset="0"/>
              </a:rPr>
              <a:t>. Each transaction is associated with an identifier called a TID(or </a:t>
            </a:r>
            <a:r>
              <a:rPr lang="en-US" sz="5600" b="0" i="0" dirty="0" err="1">
                <a:solidFill>
                  <a:srgbClr val="222222"/>
                </a:solidFill>
                <a:effectLst/>
                <a:latin typeface="Lato" panose="020F0502020204030203" pitchFamily="34" charset="0"/>
              </a:rPr>
              <a:t>Tid</a:t>
            </a:r>
            <a:r>
              <a:rPr lang="en-US" sz="5600" b="0" i="0" dirty="0">
                <a:solidFill>
                  <a:srgbClr val="222222"/>
                </a:solidFill>
                <a:effectLst/>
                <a:latin typeface="Lato" panose="020F0502020204030203" pitchFamily="34" charset="0"/>
              </a:rPr>
              <a:t>). Let A be a set of items(itemset). T is the Transaction that is said to contain A if </a:t>
            </a:r>
            <a:r>
              <a:rPr lang="en-US" sz="5600" b="1" i="0" dirty="0">
                <a:solidFill>
                  <a:srgbClr val="222222"/>
                </a:solidFill>
                <a:effectLst/>
                <a:latin typeface="Lato" panose="020F0502020204030203" pitchFamily="34" charset="0"/>
              </a:rPr>
              <a:t>A ⊆ T</a:t>
            </a:r>
            <a:r>
              <a:rPr lang="en-US" sz="5600" b="0" i="0" dirty="0">
                <a:solidFill>
                  <a:srgbClr val="222222"/>
                </a:solidFill>
                <a:effectLst/>
                <a:latin typeface="Lato" panose="020F0502020204030203" pitchFamily="34" charset="0"/>
              </a:rPr>
              <a:t>. An </a:t>
            </a:r>
            <a:r>
              <a:rPr lang="en-US" sz="5600" b="1" i="0" dirty="0">
                <a:solidFill>
                  <a:srgbClr val="222222"/>
                </a:solidFill>
                <a:effectLst/>
                <a:latin typeface="Lato" panose="020F0502020204030203" pitchFamily="34" charset="0"/>
              </a:rPr>
              <a:t>Association Rule</a:t>
            </a:r>
            <a:r>
              <a:rPr lang="en-US" sz="5600" b="0" i="0" dirty="0">
                <a:solidFill>
                  <a:srgbClr val="222222"/>
                </a:solidFill>
                <a:effectLst/>
                <a:latin typeface="Lato" panose="020F0502020204030203" pitchFamily="34" charset="0"/>
              </a:rPr>
              <a:t> is an implication of form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where </a:t>
            </a:r>
            <a:r>
              <a:rPr lang="en-US" sz="5600" b="1" i="0" dirty="0">
                <a:solidFill>
                  <a:srgbClr val="222222"/>
                </a:solidFill>
                <a:effectLst/>
                <a:latin typeface="Lato" panose="020F0502020204030203" pitchFamily="34" charset="0"/>
              </a:rPr>
              <a:t>A ⊂ I, B ⊂ I</a:t>
            </a:r>
            <a:r>
              <a:rPr lang="en-US" sz="5600" b="0" i="0" dirty="0">
                <a:solidFill>
                  <a:srgbClr val="222222"/>
                </a:solidFill>
                <a:effectLst/>
                <a:latin typeface="Lato" panose="020F0502020204030203" pitchFamily="34" charset="0"/>
              </a:rPr>
              <a:t>,  and </a:t>
            </a:r>
            <a:r>
              <a:rPr lang="en-US" sz="5600" b="1" i="0" dirty="0">
                <a:solidFill>
                  <a:srgbClr val="222222"/>
                </a:solidFill>
                <a:effectLst/>
                <a:latin typeface="Lato" panose="020F0502020204030203" pitchFamily="34" charset="0"/>
              </a:rPr>
              <a:t>A ∩B = φ</a:t>
            </a:r>
            <a:r>
              <a:rPr lang="en-US" sz="5600" b="0" i="0" dirty="0">
                <a:solidFill>
                  <a:srgbClr val="222222"/>
                </a:solidFill>
                <a:effectLst/>
                <a:latin typeface="Lato" panose="020F0502020204030203" pitchFamily="34" charset="0"/>
              </a:rPr>
              <a:t>.</a:t>
            </a:r>
          </a:p>
          <a:p>
            <a:pPr algn="just"/>
            <a:r>
              <a:rPr lang="en-US" sz="5600" b="0" i="0" dirty="0">
                <a:solidFill>
                  <a:srgbClr val="222222"/>
                </a:solidFill>
                <a:effectLst/>
                <a:latin typeface="Lato" panose="020F0502020204030203" pitchFamily="34" charset="0"/>
              </a:rPr>
              <a:t>The rule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holds in the data set(transactions) D with supports, where ‘s’ is the percentage of transactions in D that contain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(i.e., the union of set A and set B, or both A and B). This is taken as the probability, </a:t>
            </a:r>
            <a:r>
              <a:rPr lang="en-US" sz="5600" b="1" i="0" dirty="0">
                <a:solidFill>
                  <a:srgbClr val="222222"/>
                </a:solidFill>
                <a:effectLst/>
                <a:latin typeface="Lato" panose="020F0502020204030203" pitchFamily="34" charset="0"/>
              </a:rPr>
              <a:t>P(A ∪ B)</a:t>
            </a:r>
            <a:r>
              <a:rPr lang="en-US" sz="5600" b="0" i="0" dirty="0">
                <a:solidFill>
                  <a:srgbClr val="222222"/>
                </a:solidFill>
                <a:effectLst/>
                <a:latin typeface="Lato" panose="020F0502020204030203" pitchFamily="34" charset="0"/>
              </a:rPr>
              <a:t>. Rule </a:t>
            </a:r>
            <a:r>
              <a:rPr lang="en-US" sz="5600" b="1" i="0" dirty="0">
                <a:solidFill>
                  <a:srgbClr val="222222"/>
                </a:solidFill>
                <a:effectLst/>
                <a:latin typeface="Lato" panose="020F0502020204030203" pitchFamily="34" charset="0"/>
              </a:rPr>
              <a:t>A ⇒ B</a:t>
            </a:r>
            <a:r>
              <a:rPr lang="en-US" sz="5600" b="0" i="0" dirty="0">
                <a:solidFill>
                  <a:srgbClr val="222222"/>
                </a:solidFill>
                <a:effectLst/>
                <a:latin typeface="Lato" panose="020F0502020204030203" pitchFamily="34" charset="0"/>
              </a:rPr>
              <a:t> has confidence </a:t>
            </a:r>
            <a:r>
              <a:rPr lang="en-US" sz="5600" b="1" i="0" dirty="0">
                <a:solidFill>
                  <a:srgbClr val="222222"/>
                </a:solidFill>
                <a:effectLst/>
                <a:latin typeface="Lato" panose="020F0502020204030203" pitchFamily="34" charset="0"/>
              </a:rPr>
              <a:t>c</a:t>
            </a:r>
            <a:r>
              <a:rPr lang="en-US" sz="5600" b="0" i="0" dirty="0">
                <a:solidFill>
                  <a:srgbClr val="222222"/>
                </a:solidFill>
                <a:effectLst/>
                <a:latin typeface="Lato" panose="020F0502020204030203" pitchFamily="34" charset="0"/>
              </a:rPr>
              <a:t> in the transaction set D, where c is the percentage of transactions in D containing </a:t>
            </a:r>
            <a:r>
              <a:rPr lang="en-US" sz="5600" b="1" i="0" dirty="0">
                <a:solidFill>
                  <a:srgbClr val="222222"/>
                </a:solidFill>
                <a:effectLst/>
                <a:latin typeface="Lato" panose="020F0502020204030203" pitchFamily="34" charset="0"/>
              </a:rPr>
              <a:t>A</a:t>
            </a:r>
            <a:r>
              <a:rPr lang="en-US" sz="5600" b="0" i="0" dirty="0">
                <a:solidFill>
                  <a:srgbClr val="222222"/>
                </a:solidFill>
                <a:effectLst/>
                <a:latin typeface="Lato" panose="020F0502020204030203" pitchFamily="34" charset="0"/>
              </a:rPr>
              <a:t> that also contains </a:t>
            </a:r>
            <a:r>
              <a:rPr lang="en-US" sz="5600" b="1" i="0" dirty="0">
                <a:solidFill>
                  <a:srgbClr val="222222"/>
                </a:solidFill>
                <a:effectLst/>
                <a:latin typeface="Lato" panose="020F0502020204030203" pitchFamily="34" charset="0"/>
              </a:rPr>
              <a:t>B</a:t>
            </a:r>
            <a:r>
              <a:rPr lang="en-US" sz="5600" b="0" i="0" dirty="0">
                <a:solidFill>
                  <a:srgbClr val="222222"/>
                </a:solidFill>
                <a:effectLst/>
                <a:latin typeface="Lato" panose="020F0502020204030203" pitchFamily="34" charset="0"/>
              </a:rPr>
              <a:t>. This is taken to be the conditional probability, like P(B|A). That is,</a:t>
            </a:r>
          </a:p>
          <a:p>
            <a:pPr algn="just">
              <a:buFont typeface="Arial" panose="020B0604020202020204" pitchFamily="34" charset="0"/>
              <a:buChar char="•"/>
            </a:pPr>
            <a:r>
              <a:rPr lang="en-US" sz="5600" b="1" i="1" dirty="0">
                <a:solidFill>
                  <a:srgbClr val="222222"/>
                </a:solidFill>
                <a:effectLst/>
                <a:latin typeface="Lato" panose="020F0502020204030203" pitchFamily="34" charset="0"/>
              </a:rPr>
              <a:t>support(A⇒ B) =P(A ∪  B) </a:t>
            </a:r>
            <a:endParaRPr lang="en-US" sz="5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5600" b="1" i="1" dirty="0">
                <a:solidFill>
                  <a:srgbClr val="222222"/>
                </a:solidFill>
                <a:effectLst/>
                <a:latin typeface="Lato" panose="020F0502020204030203" pitchFamily="34" charset="0"/>
              </a:rPr>
              <a:t>confidence(A⇒ B) =P(B|A)</a:t>
            </a:r>
            <a:endParaRPr lang="en-US" sz="5600" b="0" i="0" dirty="0">
              <a:solidFill>
                <a:srgbClr val="222222"/>
              </a:solidFill>
              <a:effectLst/>
              <a:latin typeface="Lato" panose="020F0502020204030203" pitchFamily="34" charset="0"/>
            </a:endParaRPr>
          </a:p>
          <a:p>
            <a:pPr algn="just"/>
            <a:r>
              <a:rPr lang="en-US" sz="5600" b="0" i="0" dirty="0">
                <a:solidFill>
                  <a:srgbClr val="222222"/>
                </a:solidFill>
                <a:effectLst/>
                <a:latin typeface="Lato" panose="020F0502020204030203" pitchFamily="34" charset="0"/>
              </a:rPr>
              <a:t>Rules that satisfy both a minimum support threshold (called min sup) and a minimum confidence threshold (called min conf ) are called “</a:t>
            </a:r>
            <a:r>
              <a:rPr lang="en-US" sz="5600" b="1" i="1" dirty="0">
                <a:solidFill>
                  <a:srgbClr val="222222"/>
                </a:solidFill>
                <a:effectLst/>
                <a:latin typeface="Lato" panose="020F0502020204030203" pitchFamily="34" charset="0"/>
              </a:rPr>
              <a:t>Strong”</a:t>
            </a:r>
            <a:r>
              <a:rPr lang="en-US" sz="5600" b="0" i="0" dirty="0">
                <a:solidFill>
                  <a:srgbClr val="222222"/>
                </a:solidFill>
                <a:effectLst/>
                <a:latin typeface="Lato" panose="020F0502020204030203" pitchFamily="34" charset="0"/>
              </a:rPr>
              <a:t>.</a:t>
            </a:r>
          </a:p>
          <a:p>
            <a:pPr algn="just">
              <a:buFont typeface="Arial" panose="020B0604020202020204" pitchFamily="34" charset="0"/>
              <a:buChar char="•"/>
            </a:pPr>
            <a:r>
              <a:rPr lang="en-US" sz="5600" b="1" i="1" dirty="0">
                <a:solidFill>
                  <a:srgbClr val="222222"/>
                </a:solidFill>
                <a:effectLst/>
                <a:latin typeface="Lato" panose="020F0502020204030203" pitchFamily="34" charset="0"/>
              </a:rPr>
              <a:t>Confidence(A⇒ B) = P(B|A) =</a:t>
            </a:r>
            <a:endParaRPr lang="en-US" sz="5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5600" b="1" i="1" dirty="0">
                <a:solidFill>
                  <a:srgbClr val="222222"/>
                </a:solidFill>
                <a:effectLst/>
                <a:latin typeface="Lato" panose="020F0502020204030203" pitchFamily="34" charset="0"/>
              </a:rPr>
              <a:t>support(A ∪ B) /support(A) =</a:t>
            </a:r>
            <a:endParaRPr lang="en-US" sz="5600" b="0" i="0" dirty="0">
              <a:solidFill>
                <a:srgbClr val="222222"/>
              </a:solidFill>
              <a:effectLst/>
              <a:latin typeface="Lato" panose="020F0502020204030203" pitchFamily="34" charset="0"/>
            </a:endParaRPr>
          </a:p>
          <a:p>
            <a:pPr algn="just">
              <a:buFont typeface="Arial" panose="020B0604020202020204" pitchFamily="34" charset="0"/>
              <a:buChar char="•"/>
            </a:pPr>
            <a:r>
              <a:rPr lang="en-US" sz="5600" b="1" i="1" dirty="0">
                <a:solidFill>
                  <a:srgbClr val="222222"/>
                </a:solidFill>
                <a:effectLst/>
                <a:latin typeface="Lato" panose="020F0502020204030203" pitchFamily="34" charset="0"/>
              </a:rPr>
              <a:t>support count(A ∪ B) / support count(A)</a:t>
            </a:r>
            <a:endParaRPr lang="en-US" sz="5600" b="0" i="0" dirty="0">
              <a:solidFill>
                <a:srgbClr val="222222"/>
              </a:solidFill>
              <a:effectLst/>
              <a:latin typeface="Lato" panose="020F0502020204030203" pitchFamily="34" charset="0"/>
            </a:endParaRPr>
          </a:p>
          <a:p>
            <a:pPr algn="just"/>
            <a:r>
              <a:rPr lang="en-US" sz="5600" b="0" i="0" dirty="0">
                <a:solidFill>
                  <a:srgbClr val="222222"/>
                </a:solidFill>
                <a:effectLst/>
                <a:latin typeface="Lato" panose="020F0502020204030203" pitchFamily="34" charset="0"/>
              </a:rPr>
              <a:t>Generally, Association Rule Mining can be viewed in a two-step process:</a:t>
            </a:r>
          </a:p>
          <a:p>
            <a:pPr algn="just">
              <a:buFont typeface="+mj-lt"/>
              <a:buAutoNum type="arabicPeriod"/>
            </a:pPr>
            <a:r>
              <a:rPr lang="en-US" sz="5600" b="0" i="0" dirty="0">
                <a:solidFill>
                  <a:srgbClr val="222222"/>
                </a:solidFill>
                <a:effectLst/>
                <a:latin typeface="Lato" panose="020F0502020204030203" pitchFamily="34" charset="0"/>
              </a:rPr>
              <a:t>Find all Frequent </a:t>
            </a:r>
            <a:r>
              <a:rPr lang="en-US" sz="5600" b="0" i="0" dirty="0" err="1">
                <a:solidFill>
                  <a:srgbClr val="222222"/>
                </a:solidFill>
                <a:effectLst/>
                <a:latin typeface="Lato" panose="020F0502020204030203" pitchFamily="34" charset="0"/>
              </a:rPr>
              <a:t>itemsets</a:t>
            </a:r>
            <a:r>
              <a:rPr lang="en-US" sz="5600" b="0" i="0" dirty="0">
                <a:solidFill>
                  <a:srgbClr val="222222"/>
                </a:solidFill>
                <a:effectLst/>
                <a:latin typeface="Lato" panose="020F0502020204030203" pitchFamily="34" charset="0"/>
              </a:rPr>
              <a:t>: </a:t>
            </a:r>
            <a:r>
              <a:rPr lang="en-US" sz="5600" b="0" i="1" dirty="0">
                <a:solidFill>
                  <a:srgbClr val="222222"/>
                </a:solidFill>
                <a:effectLst/>
                <a:latin typeface="Lato" panose="020F0502020204030203" pitchFamily="34" charset="0"/>
              </a:rPr>
              <a:t>By definition, each of these </a:t>
            </a:r>
            <a:r>
              <a:rPr lang="en-US" sz="5600" b="0" i="1" dirty="0" err="1">
                <a:solidFill>
                  <a:srgbClr val="222222"/>
                </a:solidFill>
                <a:effectLst/>
                <a:latin typeface="Lato" panose="020F0502020204030203" pitchFamily="34" charset="0"/>
              </a:rPr>
              <a:t>itemsets</a:t>
            </a:r>
            <a:r>
              <a:rPr lang="en-US" sz="5600" b="0" i="1" dirty="0">
                <a:solidFill>
                  <a:srgbClr val="222222"/>
                </a:solidFill>
                <a:effectLst/>
                <a:latin typeface="Lato" panose="020F0502020204030203" pitchFamily="34" charset="0"/>
              </a:rPr>
              <a:t> will occur at least as</a:t>
            </a:r>
            <a:br>
              <a:rPr lang="en-US" sz="5600" b="0" i="1" dirty="0">
                <a:solidFill>
                  <a:srgbClr val="222222"/>
                </a:solidFill>
                <a:effectLst/>
                <a:latin typeface="Lato" panose="020F0502020204030203" pitchFamily="34" charset="0"/>
              </a:rPr>
            </a:br>
            <a:r>
              <a:rPr lang="en-US" sz="5600" b="0" i="1" dirty="0">
                <a:solidFill>
                  <a:srgbClr val="222222"/>
                </a:solidFill>
                <a:effectLst/>
                <a:latin typeface="Lato" panose="020F0502020204030203" pitchFamily="34" charset="0"/>
              </a:rPr>
              <a:t>frequently as a pre-established minimum support count, min sup</a:t>
            </a:r>
            <a:r>
              <a:rPr lang="en-US" sz="5600" b="0" i="0" dirty="0">
                <a:solidFill>
                  <a:srgbClr val="222222"/>
                </a:solidFill>
                <a:effectLst/>
                <a:latin typeface="Lato" panose="020F0502020204030203" pitchFamily="34" charset="0"/>
              </a:rPr>
              <a:t>.</a:t>
            </a:r>
          </a:p>
          <a:p>
            <a:pPr algn="just">
              <a:buFont typeface="+mj-lt"/>
              <a:buAutoNum type="arabicPeriod"/>
            </a:pPr>
            <a:r>
              <a:rPr lang="en-US" sz="5600" b="0" i="0" dirty="0">
                <a:solidFill>
                  <a:srgbClr val="222222"/>
                </a:solidFill>
                <a:effectLst/>
                <a:latin typeface="Lato" panose="020F0502020204030203" pitchFamily="34" charset="0"/>
              </a:rPr>
              <a:t>Generate Association Rules from the Frequent item sets: </a:t>
            </a:r>
            <a:r>
              <a:rPr lang="en-US" sz="5600" b="0" i="1" dirty="0">
                <a:solidFill>
                  <a:srgbClr val="222222"/>
                </a:solidFill>
                <a:effectLst/>
                <a:latin typeface="Lato" panose="020F0502020204030203" pitchFamily="34" charset="0"/>
              </a:rPr>
              <a:t>By definition, these</a:t>
            </a:r>
          </a:p>
          <a:p>
            <a:pPr algn="just">
              <a:buFont typeface="+mj-lt"/>
              <a:buAutoNum type="arabicPeriod"/>
            </a:pPr>
            <a:r>
              <a:rPr lang="en-US" sz="5600" b="0" i="1" dirty="0">
                <a:solidFill>
                  <a:srgbClr val="222222"/>
                </a:solidFill>
                <a:effectLst/>
                <a:latin typeface="Lato" panose="020F0502020204030203" pitchFamily="34" charset="0"/>
              </a:rPr>
              <a:t>rules must satisfy minimum support and minimum confidence.</a:t>
            </a:r>
            <a:endParaRPr lang="en-US" sz="5600" b="0" i="0" dirty="0">
              <a:solidFill>
                <a:srgbClr val="222222"/>
              </a:solidFill>
              <a:effectLst/>
              <a:latin typeface="Lato" panose="020F0502020204030203" pitchFamily="34" charset="0"/>
            </a:endParaRPr>
          </a:p>
          <a:p>
            <a:pPr marL="0" indent="0" algn="l">
              <a:buNone/>
            </a:pPr>
            <a:endParaRPr lang="en-US" sz="5600" b="0" i="0" dirty="0">
              <a:solidFill>
                <a:srgbClr val="222222"/>
              </a:solidFill>
              <a:effectLst/>
              <a:latin typeface="Lato" panose="020F0502020204030203" pitchFamily="34" charset="0"/>
            </a:endParaRPr>
          </a:p>
          <a:p>
            <a:pPr algn="just">
              <a:buFont typeface="+mj-lt"/>
              <a:buAutoNum type="arabicPeriod"/>
            </a:pPr>
            <a:endParaRPr lang="en-US"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9212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4785-6B9E-CE24-F551-237B37C80870}"/>
              </a:ext>
            </a:extLst>
          </p:cNvPr>
          <p:cNvSpPr>
            <a:spLocks noGrp="1"/>
          </p:cNvSpPr>
          <p:nvPr>
            <p:ph type="title"/>
          </p:nvPr>
        </p:nvSpPr>
        <p:spPr/>
        <p:txBody>
          <a:bodyPr/>
          <a:lstStyle/>
          <a:p>
            <a:r>
              <a:rPr lang="en-IN" dirty="0"/>
              <a:t>  Algorithms Used In Market Basket Analysis</a:t>
            </a:r>
          </a:p>
        </p:txBody>
      </p:sp>
      <p:sp>
        <p:nvSpPr>
          <p:cNvPr id="3" name="Content Placeholder 2">
            <a:extLst>
              <a:ext uri="{FF2B5EF4-FFF2-40B4-BE49-F238E27FC236}">
                <a16:creationId xmlns:a16="http://schemas.microsoft.com/office/drawing/2014/main" id="{C7A2D55F-71BA-F654-A726-DA0CB00F8D9B}"/>
              </a:ext>
            </a:extLst>
          </p:cNvPr>
          <p:cNvSpPr>
            <a:spLocks noGrp="1"/>
          </p:cNvSpPr>
          <p:nvPr>
            <p:ph idx="1"/>
          </p:nvPr>
        </p:nvSpPr>
        <p:spPr>
          <a:xfrm>
            <a:off x="270344" y="1844703"/>
            <a:ext cx="11083456" cy="4332260"/>
          </a:xfrm>
        </p:spPr>
        <p:txBody>
          <a:bodyPr/>
          <a:lstStyle/>
          <a:p>
            <a:pPr algn="just"/>
            <a:r>
              <a:rPr lang="en-US" b="0" i="0" dirty="0">
                <a:solidFill>
                  <a:srgbClr val="222222"/>
                </a:solidFill>
                <a:effectLst/>
                <a:latin typeface="Lato" panose="020F0502020204030203" pitchFamily="34" charset="0"/>
              </a:rPr>
              <a:t> There are multiple data mining techniques and algorithms used in Market Basket Analysis. One of the important objectives is “</a:t>
            </a:r>
            <a:r>
              <a:rPr lang="en-US" b="0" i="1" dirty="0">
                <a:solidFill>
                  <a:srgbClr val="222222"/>
                </a:solidFill>
                <a:effectLst/>
                <a:latin typeface="Lato" panose="020F0502020204030203" pitchFamily="34" charset="0"/>
              </a:rPr>
              <a:t>to predict the probability of items that are being bought together by customers.”</a:t>
            </a:r>
          </a:p>
          <a:p>
            <a:pPr marL="0" indent="0" algn="just">
              <a:buNone/>
            </a:pP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err="1">
                <a:solidFill>
                  <a:srgbClr val="222222"/>
                </a:solidFill>
                <a:effectLst/>
                <a:latin typeface="Lato" panose="020F0502020204030203" pitchFamily="34" charset="0"/>
              </a:rPr>
              <a:t>Apriori</a:t>
            </a:r>
            <a:r>
              <a:rPr lang="en-US" b="1" i="0" dirty="0">
                <a:solidFill>
                  <a:srgbClr val="222222"/>
                </a:solidFill>
                <a:effectLst/>
                <a:latin typeface="Lato" panose="020F0502020204030203" pitchFamily="34" charset="0"/>
              </a:rPr>
              <a:t> Algorithm</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rgbClr val="222222"/>
                </a:solidFill>
                <a:effectLst/>
                <a:latin typeface="Lato" panose="020F0502020204030203" pitchFamily="34" charset="0"/>
              </a:rPr>
              <a:t>AIS</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rgbClr val="222222"/>
                </a:solidFill>
                <a:effectLst/>
                <a:latin typeface="Lato" panose="020F0502020204030203" pitchFamily="34" charset="0"/>
              </a:rPr>
              <a:t>SETM Algorithm</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1" i="0" dirty="0">
                <a:solidFill>
                  <a:srgbClr val="222222"/>
                </a:solidFill>
                <a:effectLst/>
                <a:latin typeface="Lato" panose="020F0502020204030203" pitchFamily="34" charset="0"/>
              </a:rPr>
              <a:t>FP Growth</a:t>
            </a:r>
            <a:endParaRPr lang="en-US"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74020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EFDC53-7D7B-798F-F56B-557EA6833AAC}"/>
              </a:ext>
            </a:extLst>
          </p:cNvPr>
          <p:cNvSpPr>
            <a:spLocks noGrp="1"/>
          </p:cNvSpPr>
          <p:nvPr>
            <p:ph type="title"/>
          </p:nvPr>
        </p:nvSpPr>
        <p:spPr>
          <a:xfrm>
            <a:off x="262393" y="373711"/>
            <a:ext cx="4579951" cy="1105233"/>
          </a:xfrm>
        </p:spPr>
        <p:txBody>
          <a:bodyPr>
            <a:normAutofit/>
          </a:bodyPr>
          <a:lstStyle/>
          <a:p>
            <a:r>
              <a:rPr lang="en-IN" dirty="0">
                <a:latin typeface="Arial Rounded MT Bold" panose="020F0704030504030204" pitchFamily="34" charset="0"/>
              </a:rPr>
              <a:t>  EXAMPLE FOR     ALGORITHM                 </a:t>
            </a:r>
          </a:p>
        </p:txBody>
      </p:sp>
      <p:pic>
        <p:nvPicPr>
          <p:cNvPr id="9" name="Content Placeholder 8">
            <a:extLst>
              <a:ext uri="{FF2B5EF4-FFF2-40B4-BE49-F238E27FC236}">
                <a16:creationId xmlns:a16="http://schemas.microsoft.com/office/drawing/2014/main" id="{45612BFF-6E43-EB55-E595-83F554B39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788" y="1041621"/>
            <a:ext cx="5715000" cy="4643562"/>
          </a:xfrm>
        </p:spPr>
      </p:pic>
      <p:sp>
        <p:nvSpPr>
          <p:cNvPr id="7" name="Text Placeholder 6">
            <a:extLst>
              <a:ext uri="{FF2B5EF4-FFF2-40B4-BE49-F238E27FC236}">
                <a16:creationId xmlns:a16="http://schemas.microsoft.com/office/drawing/2014/main" id="{FD67CC9C-18C2-548A-3909-A4A4ECB1F873}"/>
              </a:ext>
            </a:extLst>
          </p:cNvPr>
          <p:cNvSpPr>
            <a:spLocks noGrp="1"/>
          </p:cNvSpPr>
          <p:nvPr>
            <p:ph type="body" sz="half" idx="2"/>
          </p:nvPr>
        </p:nvSpPr>
        <p:spPr>
          <a:xfrm>
            <a:off x="192076" y="2274073"/>
            <a:ext cx="4579950" cy="3021496"/>
          </a:xfrm>
        </p:spPr>
        <p:txBody>
          <a:bodyPr>
            <a:noAutofit/>
          </a:bodyPr>
          <a:lstStyle/>
          <a:p>
            <a:r>
              <a:rPr lang="en-US" sz="2000" b="1" i="0" dirty="0">
                <a:solidFill>
                  <a:srgbClr val="222222"/>
                </a:solidFill>
                <a:effectLst/>
                <a:latin typeface="Lato" panose="020F0502020204030203" pitchFamily="34" charset="0"/>
              </a:rPr>
              <a:t>A Frequent Pattern Tree</a:t>
            </a:r>
            <a:r>
              <a:rPr lang="en-US" sz="2000" b="0" i="0" dirty="0">
                <a:solidFill>
                  <a:srgbClr val="222222"/>
                </a:solidFill>
                <a:effectLst/>
                <a:latin typeface="Lato" panose="020F0502020204030203" pitchFamily="34" charset="0"/>
              </a:rPr>
              <a:t> is a tree structure that is made with the earlier </a:t>
            </a:r>
            <a:r>
              <a:rPr lang="en-US" sz="2000" b="0" i="0" dirty="0" err="1">
                <a:solidFill>
                  <a:srgbClr val="222222"/>
                </a:solidFill>
                <a:effectLst/>
                <a:latin typeface="Lato" panose="020F0502020204030203" pitchFamily="34" charset="0"/>
              </a:rPr>
              <a:t>itemsets</a:t>
            </a:r>
            <a:r>
              <a:rPr lang="en-US" sz="2000" b="0" i="0" dirty="0">
                <a:solidFill>
                  <a:srgbClr val="222222"/>
                </a:solidFill>
                <a:effectLst/>
                <a:latin typeface="Lato" panose="020F0502020204030203" pitchFamily="34" charset="0"/>
              </a:rPr>
              <a:t> of the data. The main purpose of the FP tree is to mine the most frequent patterns. Every node of the FP tree represents an item of that itemset. The root node represents the null value, whereas the lower nodes represent the </a:t>
            </a:r>
            <a:r>
              <a:rPr lang="en-US" sz="2000" b="0" i="0" dirty="0" err="1">
                <a:solidFill>
                  <a:srgbClr val="222222"/>
                </a:solidFill>
                <a:effectLst/>
                <a:latin typeface="Lato" panose="020F0502020204030203" pitchFamily="34" charset="0"/>
              </a:rPr>
              <a:t>itemsets</a:t>
            </a:r>
            <a:r>
              <a:rPr lang="en-US" sz="2000" b="0" i="0" dirty="0">
                <a:solidFill>
                  <a:srgbClr val="222222"/>
                </a:solidFill>
                <a:effectLst/>
                <a:latin typeface="Lato" panose="020F0502020204030203" pitchFamily="34" charset="0"/>
              </a:rPr>
              <a:t> of the data. The association of these nodes with the lower nodes, that is, between </a:t>
            </a:r>
            <a:r>
              <a:rPr lang="en-US" sz="2000" b="0" i="0" dirty="0" err="1">
                <a:solidFill>
                  <a:srgbClr val="222222"/>
                </a:solidFill>
                <a:effectLst/>
                <a:latin typeface="Lato" panose="020F0502020204030203" pitchFamily="34" charset="0"/>
              </a:rPr>
              <a:t>itemsets</a:t>
            </a:r>
            <a:r>
              <a:rPr lang="en-US" sz="2000" b="0" i="0" dirty="0">
                <a:solidFill>
                  <a:srgbClr val="222222"/>
                </a:solidFill>
                <a:effectLst/>
                <a:latin typeface="Lato" panose="020F0502020204030203" pitchFamily="34" charset="0"/>
              </a:rPr>
              <a:t>, is maintained while creating the tree.</a:t>
            </a:r>
            <a:endParaRPr lang="en-IN" sz="2000" dirty="0"/>
          </a:p>
        </p:txBody>
      </p:sp>
    </p:spTree>
    <p:extLst>
      <p:ext uri="{BB962C8B-B14F-4D97-AF65-F5344CB8AC3E}">
        <p14:creationId xmlns:p14="http://schemas.microsoft.com/office/powerpoint/2010/main" val="28582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08C4C6-B630-0C0C-4CF7-7545F9B47077}"/>
              </a:ext>
            </a:extLst>
          </p:cNvPr>
          <p:cNvSpPr>
            <a:spLocks noGrp="1"/>
          </p:cNvSpPr>
          <p:nvPr>
            <p:ph type="title"/>
          </p:nvPr>
        </p:nvSpPr>
        <p:spPr>
          <a:xfrm>
            <a:off x="838200" y="365126"/>
            <a:ext cx="10515600" cy="1225136"/>
          </a:xfrm>
        </p:spPr>
        <p:txBody>
          <a:bodyPr>
            <a:normAutofit fontScale="90000"/>
          </a:bodyPr>
          <a:lstStyle/>
          <a:p>
            <a:r>
              <a:rPr lang="en-IN" dirty="0"/>
              <a:t>Implementing Market Basket Analysis in python</a:t>
            </a:r>
          </a:p>
        </p:txBody>
      </p:sp>
      <p:sp>
        <p:nvSpPr>
          <p:cNvPr id="8" name="Content Placeholder 7">
            <a:extLst>
              <a:ext uri="{FF2B5EF4-FFF2-40B4-BE49-F238E27FC236}">
                <a16:creationId xmlns:a16="http://schemas.microsoft.com/office/drawing/2014/main" id="{11C600A1-E11B-8792-7019-803C7DB0F734}"/>
              </a:ext>
            </a:extLst>
          </p:cNvPr>
          <p:cNvSpPr>
            <a:spLocks noGrp="1"/>
          </p:cNvSpPr>
          <p:nvPr>
            <p:ph idx="1"/>
          </p:nvPr>
        </p:nvSpPr>
        <p:spPr>
          <a:xfrm>
            <a:off x="190831" y="1677725"/>
            <a:ext cx="11162969" cy="4499238"/>
          </a:xfrm>
        </p:spPr>
        <p:txBody>
          <a:bodyPr>
            <a:normAutofit fontScale="92500" lnSpcReduction="10000"/>
          </a:bodyPr>
          <a:lstStyle/>
          <a:p>
            <a:pPr marL="0" indent="0" algn="l">
              <a:buNone/>
            </a:pPr>
            <a:r>
              <a:rPr lang="en-US" b="0" i="0" dirty="0">
                <a:solidFill>
                  <a:srgbClr val="222222"/>
                </a:solidFill>
                <a:effectLst/>
                <a:latin typeface="Lato" panose="020F0502020204030203" pitchFamily="34" charset="0"/>
              </a:rPr>
              <a:t>The Method:</a:t>
            </a:r>
          </a:p>
          <a:p>
            <a:pPr marL="0" indent="0" algn="just">
              <a:buNone/>
            </a:pPr>
            <a:r>
              <a:rPr lang="en-US" b="0" i="0" dirty="0">
                <a:solidFill>
                  <a:srgbClr val="222222"/>
                </a:solidFill>
                <a:effectLst/>
                <a:latin typeface="Lato" panose="020F0502020204030203" pitchFamily="34" charset="0"/>
              </a:rPr>
              <a:t>   Here are the steps involved in using the </a:t>
            </a:r>
            <a:r>
              <a:rPr lang="en-US" b="0" i="0" dirty="0" err="1">
                <a:solidFill>
                  <a:srgbClr val="222222"/>
                </a:solidFill>
                <a:effectLst/>
                <a:latin typeface="Lato" panose="020F0502020204030203" pitchFamily="34" charset="0"/>
              </a:rPr>
              <a:t>apriori</a:t>
            </a:r>
            <a:r>
              <a:rPr lang="en-US" b="0" i="0" dirty="0">
                <a:solidFill>
                  <a:srgbClr val="222222"/>
                </a:solidFill>
                <a:effectLst/>
                <a:latin typeface="Lato" panose="020F0502020204030203" pitchFamily="34" charset="0"/>
              </a:rPr>
              <a:t> algorithm to implement MBA:</a:t>
            </a:r>
          </a:p>
          <a:p>
            <a:pPr algn="just"/>
            <a:endParaRPr lang="en-US" b="0" i="0" dirty="0">
              <a:solidFill>
                <a:srgbClr val="222222"/>
              </a:solidFill>
              <a:effectLst/>
              <a:latin typeface="Lato" panose="020F0502020204030203" pitchFamily="34" charset="0"/>
            </a:endParaRPr>
          </a:p>
          <a:p>
            <a:pPr algn="just">
              <a:buFont typeface="+mj-lt"/>
              <a:buAutoNum type="arabicPeriod"/>
            </a:pPr>
            <a:r>
              <a:rPr lang="en-US" b="0" i="0" dirty="0">
                <a:solidFill>
                  <a:srgbClr val="222222"/>
                </a:solidFill>
                <a:effectLst/>
                <a:latin typeface="Lato" panose="020F0502020204030203" pitchFamily="34" charset="0"/>
              </a:rPr>
              <a:t>First, define the minimum support and confidence for the association rule.</a:t>
            </a:r>
          </a:p>
          <a:p>
            <a:pPr algn="just">
              <a:buFont typeface="+mj-lt"/>
              <a:buAutoNum type="arabicPeriod"/>
            </a:pPr>
            <a:r>
              <a:rPr lang="en-US" b="0" i="0" dirty="0">
                <a:solidFill>
                  <a:srgbClr val="222222"/>
                </a:solidFill>
                <a:effectLst/>
                <a:latin typeface="Lato" panose="020F0502020204030203" pitchFamily="34" charset="0"/>
              </a:rPr>
              <a:t>Find out all the subsets in the transactions with higher support(sup) than the minimum support.</a:t>
            </a:r>
          </a:p>
          <a:p>
            <a:pPr algn="just">
              <a:buFont typeface="+mj-lt"/>
              <a:buAutoNum type="arabicPeriod"/>
            </a:pPr>
            <a:r>
              <a:rPr lang="en-US" b="0" i="0" dirty="0">
                <a:solidFill>
                  <a:srgbClr val="222222"/>
                </a:solidFill>
                <a:effectLst/>
                <a:latin typeface="Lato" panose="020F0502020204030203" pitchFamily="34" charset="0"/>
              </a:rPr>
              <a:t>Find all the rules for these subsets with higher confidence than minimum confidence.</a:t>
            </a:r>
          </a:p>
          <a:p>
            <a:pPr algn="just">
              <a:buFont typeface="+mj-lt"/>
              <a:buAutoNum type="arabicPeriod"/>
            </a:pPr>
            <a:r>
              <a:rPr lang="en-US" b="0" i="0" dirty="0">
                <a:solidFill>
                  <a:srgbClr val="222222"/>
                </a:solidFill>
                <a:effectLst/>
                <a:latin typeface="Lato" panose="020F0502020204030203" pitchFamily="34" charset="0"/>
              </a:rPr>
              <a:t>Sort these association rules in decreasing order.</a:t>
            </a:r>
          </a:p>
          <a:p>
            <a:pPr algn="just">
              <a:buFont typeface="+mj-lt"/>
              <a:buAutoNum type="arabicPeriod"/>
            </a:pPr>
            <a:r>
              <a:rPr lang="en-US" b="0" i="0" dirty="0">
                <a:solidFill>
                  <a:srgbClr val="222222"/>
                </a:solidFill>
                <a:effectLst/>
                <a:latin typeface="Lato" panose="020F0502020204030203" pitchFamily="34" charset="0"/>
              </a:rPr>
              <a:t>Analyze the rules along with their confidence and support.</a:t>
            </a:r>
          </a:p>
          <a:p>
            <a:endParaRPr lang="en-IN" dirty="0"/>
          </a:p>
        </p:txBody>
      </p:sp>
    </p:spTree>
    <p:extLst>
      <p:ext uri="{BB962C8B-B14F-4D97-AF65-F5344CB8AC3E}">
        <p14:creationId xmlns:p14="http://schemas.microsoft.com/office/powerpoint/2010/main" val="1959570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1772</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Arial Rounded MT Bold</vt:lpstr>
      <vt:lpstr>Calibri</vt:lpstr>
      <vt:lpstr>Calibri Light</vt:lpstr>
      <vt:lpstr>Lato</vt:lpstr>
      <vt:lpstr>Optimo-Plain</vt:lpstr>
      <vt:lpstr>Perpetua Titling MT</vt:lpstr>
      <vt:lpstr>SFMono-Regular</vt:lpstr>
      <vt:lpstr>Office Theme</vt:lpstr>
      <vt:lpstr>PowerPoint Presentation</vt:lpstr>
      <vt:lpstr>DEVELOPMENT OF MARKET BASKET INSIGHTS </vt:lpstr>
      <vt:lpstr>How to use market basket analysis to support retail operations </vt:lpstr>
      <vt:lpstr>How does Market Basket analysis work?</vt:lpstr>
      <vt:lpstr>               Key concepts in market                basket analysis  </vt:lpstr>
      <vt:lpstr>What Is Association Rule for Market Basket Analysis ?</vt:lpstr>
      <vt:lpstr>  Algorithms Used In Market Basket Analysis</vt:lpstr>
      <vt:lpstr>  EXAMPLE FOR     ALGORITHM                 </vt:lpstr>
      <vt:lpstr>Implementing Market Basket Analysis in python</vt:lpstr>
      <vt:lpstr>Implementing Market Basket Analysis Using the Apriori Method        The Apriori algorithm is frequently used by data scientists. We are required to import the  necessary libraries. Python provides the apyori as an API that is required to be imported to run the Apriori Algorithm. </vt:lpstr>
      <vt:lpstr>     OUPUT FOR THE ABOVE DATASET </vt:lpstr>
      <vt:lpstr>      EXAMPLE : TOTAL ANALYSIS FOR DATASET </vt:lpstr>
      <vt:lpstr>Once we have read the dataset completely, we are required to get the list of items in every transaction. So we are going to run two loops. One will be for the total number of transactions, and the other will be for the total number of columns in every transaction. The list will work as a training set from where we can generate the list of Association Rules.   </vt:lpstr>
      <vt:lpstr>                       OUTPUT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Nafisa parvin</dc:creator>
  <cp:lastModifiedBy>Nafisa parvin</cp:lastModifiedBy>
  <cp:revision>1</cp:revision>
  <dcterms:created xsi:type="dcterms:W3CDTF">2023-10-25T13:27:34Z</dcterms:created>
  <dcterms:modified xsi:type="dcterms:W3CDTF">2023-10-25T16:03:53Z</dcterms:modified>
</cp:coreProperties>
</file>